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756" r:id="rId3"/>
  </p:sldMasterIdLst>
  <p:sldIdLst>
    <p:sldId id="270" r:id="rId4"/>
    <p:sldId id="256" r:id="rId5"/>
    <p:sldId id="259" r:id="rId6"/>
    <p:sldId id="261" r:id="rId7"/>
    <p:sldId id="260" r:id="rId8"/>
    <p:sldId id="262" r:id="rId9"/>
    <p:sldId id="264" r:id="rId10"/>
    <p:sldId id="268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32" autoAdjust="0"/>
    <p:restoredTop sz="94660"/>
  </p:normalViewPr>
  <p:slideViewPr>
    <p:cSldViewPr>
      <p:cViewPr varScale="1">
        <p:scale>
          <a:sx n="49" d="100"/>
          <a:sy n="49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ar-IQ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ar-IQ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B2F17BB2-E0F4-4DCB-A497-5F0EF49A5A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3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40ECE-3D72-4522-948C-BD6CEC378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4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D7B70-FE8E-41DF-84D2-E1AFBB7D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9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ar-IQ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ar-IQ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B2F17BB2-E0F4-4DCB-A497-5F0EF49A5A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77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0403C-6351-4EB6-B492-7FA6CE1EB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75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F891A-03E8-4285-ADBE-F9B7F70C5C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88894-7CDA-4E35-9AE2-31C621C0B9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9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D3931-28A7-4E86-AD24-7E5628054F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65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ADD2F-1663-4A03-A136-D9AA1A409D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64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0C4A3-2B03-4791-8ACD-AFCF80997A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3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2C463-F550-487E-BDD1-0B5415D72A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0403C-6351-4EB6-B492-7FA6CE1EB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1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157C0-2E66-4413-A8FB-620FB796F6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63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40ECE-3D72-4522-948C-BD6CEC378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9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D7B70-FE8E-41DF-84D2-E1AFBB7D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2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F3C1ED-BC96-4714-B978-769B3DBAB5EC}" type="datetimeFigureOut">
              <a:rPr lang="ar-IQ" smtClean="0"/>
              <a:t>27/10/1444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B3BB02-E04C-4429-B67F-55DAAC8D687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3C1ED-BC96-4714-B978-769B3DBAB5EC}" type="datetimeFigureOut">
              <a:rPr lang="ar-IQ" smtClean="0"/>
              <a:t>27/10/1444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3BB02-E04C-4429-B67F-55DAAC8D6873}" type="slidenum">
              <a:rPr lang="ar-IQ" smtClean="0"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3C1ED-BC96-4714-B978-769B3DBAB5EC}" type="datetimeFigureOut">
              <a:rPr lang="ar-IQ" smtClean="0"/>
              <a:t>27/10/1444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3BB02-E04C-4429-B67F-55DAAC8D6873}" type="slidenum">
              <a:rPr lang="ar-IQ" smtClean="0"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3C1ED-BC96-4714-B978-769B3DBAB5EC}" type="datetimeFigureOut">
              <a:rPr lang="ar-IQ" smtClean="0"/>
              <a:t>27/10/1444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3BB02-E04C-4429-B67F-55DAAC8D6873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3C1ED-BC96-4714-B978-769B3DBAB5EC}" type="datetimeFigureOut">
              <a:rPr lang="ar-IQ" smtClean="0"/>
              <a:t>27/10/1444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3BB02-E04C-4429-B67F-55DAAC8D6873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3C1ED-BC96-4714-B978-769B3DBAB5EC}" type="datetimeFigureOut">
              <a:rPr lang="ar-IQ" smtClean="0"/>
              <a:t>27/10/1444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3BB02-E04C-4429-B67F-55DAAC8D6873}" type="slidenum">
              <a:rPr lang="ar-IQ" smtClean="0"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3C1ED-BC96-4714-B978-769B3DBAB5EC}" type="datetimeFigureOut">
              <a:rPr lang="ar-IQ" smtClean="0"/>
              <a:t>27/10/1444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3BB02-E04C-4429-B67F-55DAAC8D687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F891A-03E8-4285-ADBE-F9B7F70C5C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8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F3C1ED-BC96-4714-B978-769B3DBAB5EC}" type="datetimeFigureOut">
              <a:rPr lang="ar-IQ" smtClean="0"/>
              <a:t>27/10/1444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3BB02-E04C-4429-B67F-55DAAC8D6873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F3C1ED-BC96-4714-B978-769B3DBAB5EC}" type="datetimeFigureOut">
              <a:rPr lang="ar-IQ" smtClean="0"/>
              <a:t>27/10/1444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B3BB02-E04C-4429-B67F-55DAAC8D6873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3C1ED-BC96-4714-B978-769B3DBAB5EC}" type="datetimeFigureOut">
              <a:rPr lang="ar-IQ" smtClean="0"/>
              <a:t>27/10/1444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3BB02-E04C-4429-B67F-55DAAC8D687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3C1ED-BC96-4714-B978-769B3DBAB5EC}" type="datetimeFigureOut">
              <a:rPr lang="ar-IQ" smtClean="0"/>
              <a:t>27/10/1444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3BB02-E04C-4429-B67F-55DAAC8D687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88894-7CDA-4E35-9AE2-31C621C0B9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D3931-28A7-4E86-AD24-7E5628054F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3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ADD2F-1663-4A03-A136-D9AA1A409D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0C4A3-2B03-4791-8ACD-AFCF80997A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1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2C463-F550-487E-BDD1-0B5415D72A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5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157C0-2E66-4413-A8FB-620FB796F6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3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F43556D-6FD9-4838-9119-E6F625E53A68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ar-IQ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81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F43556D-6FD9-4838-9119-E6F625E53A68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ar-IQ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96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F43556D-6FD9-4838-9119-E6F625E53A68}" type="slidenum">
              <a:rPr lang="en-US" smtClean="0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023937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99571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36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7698432" cy="1127720"/>
          </a:xfrm>
        </p:spPr>
        <p:txBody>
          <a:bodyPr/>
          <a:lstStyle/>
          <a:p>
            <a:r>
              <a:rPr lang="en-US" dirty="0" smtClean="0"/>
              <a:t>Buffers system.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need them?</a:t>
            </a:r>
          </a:p>
          <a:p>
            <a:r>
              <a:rPr lang="en-US" dirty="0" smtClean="0"/>
              <a:t>If the acids produced in the body from the catabolism of food and other cellular processes are not removed or buffered, the body’s pH would drop</a:t>
            </a:r>
          </a:p>
          <a:p>
            <a:r>
              <a:rPr lang="en-US" dirty="0" smtClean="0"/>
              <a:t>Significant drops in pH interferes with cell enzyme systems.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252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99" y="0"/>
            <a:ext cx="905689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70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l" rtl="0"/>
            <a:r>
              <a:rPr lang="en-US" b="1" u="sng" dirty="0" smtClean="0">
                <a:solidFill>
                  <a:srgbClr val="FF0000"/>
                </a:solidFill>
              </a:rPr>
              <a:t>Acid</a:t>
            </a:r>
          </a:p>
          <a:p>
            <a:pPr algn="l" rtl="0"/>
            <a:r>
              <a:rPr lang="en-US" dirty="0" smtClean="0"/>
              <a:t>	Any substance that can release a hydrogen ion (H</a:t>
            </a:r>
            <a:r>
              <a:rPr lang="en-US" baseline="30000" dirty="0" smtClean="0"/>
              <a:t>+</a:t>
            </a:r>
            <a:r>
              <a:rPr lang="en-US" dirty="0" smtClean="0"/>
              <a:t>) or hydronium ion when dissolved in water</a:t>
            </a:r>
          </a:p>
          <a:p>
            <a:pPr algn="l" rtl="0"/>
            <a:r>
              <a:rPr lang="en-US" dirty="0" smtClean="0"/>
              <a:t>Release of proton or H</a:t>
            </a:r>
            <a:r>
              <a:rPr lang="en-US" baseline="30000" dirty="0" smtClean="0"/>
              <a:t>+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b="1" u="sng" dirty="0" smtClean="0">
                <a:solidFill>
                  <a:srgbClr val="FF0000"/>
                </a:solidFill>
              </a:rPr>
              <a:t>Base</a:t>
            </a:r>
          </a:p>
          <a:p>
            <a:pPr algn="l" rtl="0"/>
            <a:r>
              <a:rPr lang="en-US" dirty="0" smtClean="0"/>
              <a:t>Substance that can release hydroxyl ions  (OH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Accept protons or H</a:t>
            </a:r>
            <a:r>
              <a:rPr lang="en-US" baseline="30000" dirty="0" smtClean="0"/>
              <a:t>+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297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The H</a:t>
            </a:r>
            <a:r>
              <a:rPr lang="en-US" baseline="30000" dirty="0" smtClean="0"/>
              <a:t>+</a:t>
            </a:r>
            <a:r>
              <a:rPr lang="en-US" dirty="0" smtClean="0"/>
              <a:t> concentration of a solution is usually indicated in pH units on a </a:t>
            </a:r>
            <a:r>
              <a:rPr lang="en-US" u="sng" dirty="0" smtClean="0">
                <a:solidFill>
                  <a:srgbClr val="00B050"/>
                </a:solidFill>
              </a:rPr>
              <a:t>pH scale </a:t>
            </a:r>
            <a:r>
              <a:rPr lang="en-US" dirty="0" smtClean="0"/>
              <a:t>that runs from 0 to 14.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The pH value is equal to the logarithm of 1 over the H+ concentration: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en-US" dirty="0" smtClean="0">
                <a:solidFill>
                  <a:srgbClr val="7030A0"/>
                </a:solidFill>
              </a:rPr>
              <a:t>pH= log 1/[H</a:t>
            </a:r>
            <a:r>
              <a:rPr lang="en-US" baseline="30000" dirty="0">
                <a:solidFill>
                  <a:srgbClr val="7030A0"/>
                </a:solidFill>
              </a:rPr>
              <a:t>+</a:t>
            </a:r>
            <a:r>
              <a:rPr lang="en-US" dirty="0" smtClean="0">
                <a:solidFill>
                  <a:srgbClr val="7030A0"/>
                </a:solidFill>
              </a:rPr>
              <a:t>]</a:t>
            </a:r>
          </a:p>
          <a:p>
            <a:pPr marL="0" indent="0" algn="l" rtl="0">
              <a:buNone/>
            </a:pP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8784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6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buffer</a:t>
            </a:r>
            <a:r>
              <a:rPr lang="en-US" dirty="0" smtClean="0"/>
              <a:t> is a system of molecules and ions that acts to prevent changes in H</a:t>
            </a:r>
            <a:r>
              <a:rPr lang="en-US" baseline="30000" dirty="0" smtClean="0"/>
              <a:t>+</a:t>
            </a:r>
            <a:r>
              <a:rPr lang="en-US" dirty="0" smtClean="0"/>
              <a:t> concentration and thus serves to stabilize the pH of a solution. </a:t>
            </a:r>
          </a:p>
          <a:p>
            <a:pPr algn="just" rtl="0"/>
            <a:r>
              <a:rPr lang="en-US" dirty="0" smtClean="0"/>
              <a:t>blood plasma, for example, the pH is stabilized by the following reversible reaction involving the bicarbonate ion (HCO</a:t>
            </a:r>
            <a:r>
              <a:rPr lang="en-US" sz="2000" dirty="0" smtClean="0"/>
              <a:t>3</a:t>
            </a:r>
            <a:r>
              <a:rPr lang="en-US" dirty="0" smtClean="0"/>
              <a:t>) and carbonic acid (H</a:t>
            </a:r>
            <a:r>
              <a:rPr lang="en-US" sz="2000" dirty="0" smtClean="0"/>
              <a:t>2</a:t>
            </a:r>
            <a:r>
              <a:rPr lang="en-US" dirty="0" smtClean="0"/>
              <a:t>CO</a:t>
            </a:r>
            <a:r>
              <a:rPr lang="en-US" sz="2000" dirty="0" smtClean="0"/>
              <a:t>3</a:t>
            </a:r>
            <a:r>
              <a:rPr lang="en-US" dirty="0" smtClean="0"/>
              <a:t>):</a:t>
            </a:r>
          </a:p>
          <a:p>
            <a:pPr marL="0" indent="0" algn="just" rtl="0">
              <a:buNone/>
            </a:pPr>
            <a:r>
              <a:rPr lang="en-US" dirty="0" smtClean="0"/>
              <a:t>                         HCO</a:t>
            </a:r>
            <a:r>
              <a:rPr lang="en-US" sz="1800" dirty="0" smtClean="0"/>
              <a:t>3 </a:t>
            </a:r>
            <a:r>
              <a:rPr lang="en-US" sz="4000" baseline="30000" dirty="0" smtClean="0"/>
              <a:t>-</a:t>
            </a:r>
            <a:r>
              <a:rPr lang="en-US" sz="4000" dirty="0" smtClean="0"/>
              <a:t> </a:t>
            </a:r>
            <a:r>
              <a:rPr lang="en-US" sz="2800" dirty="0" smtClean="0"/>
              <a:t>+ </a:t>
            </a:r>
            <a:r>
              <a:rPr lang="en-US" dirty="0" smtClean="0"/>
              <a:t>H</a:t>
            </a:r>
            <a:r>
              <a:rPr lang="en-US" sz="4000" baseline="30000" dirty="0" smtClean="0"/>
              <a:t>+</a:t>
            </a:r>
            <a:r>
              <a:rPr lang="en-US" sz="4000" dirty="0" smtClean="0"/>
              <a:t> </a:t>
            </a:r>
            <a:r>
              <a:rPr lang="en-US" sz="4000" dirty="0" smtClean="0">
                <a:latin typeface="Cambria Math"/>
                <a:ea typeface="Cambria Math"/>
              </a:rPr>
              <a:t>⇔ </a:t>
            </a:r>
            <a:r>
              <a:rPr lang="en-US" sz="2800" dirty="0" smtClean="0">
                <a:latin typeface="Cambria Math"/>
                <a:ea typeface="Cambria Math"/>
              </a:rPr>
              <a:t>H</a:t>
            </a:r>
            <a:r>
              <a:rPr lang="en-US" sz="2800" baseline="-25000" dirty="0" smtClean="0">
                <a:latin typeface="Cambria Math"/>
                <a:ea typeface="Cambria Math"/>
              </a:rPr>
              <a:t>2</a:t>
            </a:r>
            <a:r>
              <a:rPr lang="en-US" sz="2800" dirty="0" smtClean="0">
                <a:latin typeface="Cambria Math"/>
                <a:ea typeface="Cambria Math"/>
              </a:rPr>
              <a:t>CO</a:t>
            </a:r>
            <a:r>
              <a:rPr lang="en-US" sz="2800" baseline="-25000" dirty="0" smtClean="0">
                <a:latin typeface="Cambria Math"/>
                <a:ea typeface="Cambria Math"/>
              </a:rPr>
              <a:t>3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Buffers</a:t>
            </a:r>
            <a:endParaRPr lang="ar-IQ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701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 -  Base Balance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90550"/>
            <a:r>
              <a:rPr lang="en-US"/>
              <a:t>Blood  - normal pH of 7.2 – 7.45</a:t>
            </a:r>
          </a:p>
          <a:p>
            <a:pPr marL="590550" indent="-590550"/>
            <a:r>
              <a:rPr lang="en-US"/>
              <a:t>&lt; 7.2 = acidosis         &gt; 7.45 = alkalosis</a:t>
            </a:r>
          </a:p>
          <a:p>
            <a:pPr marL="590550" indent="-590550"/>
            <a:r>
              <a:rPr lang="en-US"/>
              <a:t>3 buffer systems to maintain normal blood pH</a:t>
            </a:r>
          </a:p>
          <a:p>
            <a:pPr marL="590550" indent="-590550">
              <a:buFont typeface="Wingdings" pitchFamily="2" charset="2"/>
              <a:buAutoNum type="arabicPeriod"/>
            </a:pPr>
            <a:r>
              <a:rPr lang="en-US"/>
              <a:t>Buffers</a:t>
            </a:r>
          </a:p>
          <a:p>
            <a:pPr marL="590550" indent="-590550">
              <a:buFont typeface="Wingdings" pitchFamily="2" charset="2"/>
              <a:buAutoNum type="arabicPeriod"/>
            </a:pPr>
            <a:r>
              <a:rPr lang="en-US"/>
              <a:t>Removal of CO</a:t>
            </a:r>
            <a:r>
              <a:rPr lang="en-US" baseline="30000"/>
              <a:t>2 </a:t>
            </a:r>
            <a:r>
              <a:rPr lang="en-US"/>
              <a:t>by lungs</a:t>
            </a:r>
          </a:p>
          <a:p>
            <a:pPr marL="590550" indent="-590550">
              <a:buFont typeface="Wingdings" pitchFamily="2" charset="2"/>
              <a:buAutoNum type="arabicPeriod"/>
            </a:pPr>
            <a:r>
              <a:rPr lang="en-US"/>
              <a:t>Removal of H</a:t>
            </a:r>
            <a:r>
              <a:rPr lang="en-US" baseline="30000"/>
              <a:t>+</a:t>
            </a:r>
            <a:r>
              <a:rPr lang="en-US"/>
              <a:t> ions by kidneys</a:t>
            </a:r>
          </a:p>
        </p:txBody>
      </p:sp>
    </p:spTree>
    <p:extLst>
      <p:ext uri="{BB962C8B-B14F-4D97-AF65-F5344CB8AC3E}">
        <p14:creationId xmlns:p14="http://schemas.microsoft.com/office/powerpoint/2010/main" val="2821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6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Protein Buffer Systems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Amino Acid buffers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Hemoglobin buffers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Plasma Protein buffers</a:t>
            </a:r>
          </a:p>
          <a:p>
            <a:r>
              <a:rPr lang="en-US"/>
              <a:t>Phosphate Buffer Systems</a:t>
            </a:r>
          </a:p>
          <a:p>
            <a:r>
              <a:rPr lang="en-US"/>
              <a:t>Carbonic Acid – Bicarbonate Buffer System</a:t>
            </a:r>
          </a:p>
          <a:p>
            <a:endParaRPr lang="en-US"/>
          </a:p>
        </p:txBody>
      </p:sp>
      <p:pic>
        <p:nvPicPr>
          <p:cNvPr id="15365" name="Picture 5" descr="blood-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"/>
            <a:ext cx="28003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226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Studio</vt:lpstr>
      <vt:lpstr>1_Studio</vt:lpstr>
      <vt:lpstr>Concourse</vt:lpstr>
      <vt:lpstr>PowerPoint Presentation</vt:lpstr>
      <vt:lpstr>PowerPoint Presentation</vt:lpstr>
      <vt:lpstr>PowerPoint Presentation</vt:lpstr>
      <vt:lpstr>pH</vt:lpstr>
      <vt:lpstr>PowerPoint Presentation</vt:lpstr>
      <vt:lpstr>Buffers</vt:lpstr>
      <vt:lpstr>Acid -  Base Balance</vt:lpstr>
      <vt:lpstr>PowerPoint Presentation</vt:lpstr>
      <vt:lpstr>Buffers</vt:lpstr>
      <vt:lpstr>PowerPoint Presentation</vt:lpstr>
      <vt:lpstr>Buffers system.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Alsamawi</dc:creator>
  <cp:lastModifiedBy>Maher</cp:lastModifiedBy>
  <cp:revision>19</cp:revision>
  <dcterms:created xsi:type="dcterms:W3CDTF">2015-02-20T18:25:50Z</dcterms:created>
  <dcterms:modified xsi:type="dcterms:W3CDTF">2023-05-17T19:26:36Z</dcterms:modified>
</cp:coreProperties>
</file>