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8" r:id="rId8"/>
    <p:sldId id="260" r:id="rId9"/>
    <p:sldId id="262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838D3C-BC40-4C80-B686-E2C953DAEC14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B9FE02-1B8A-4F5B-ABB2-02321539D96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260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BCA4BE-4FAB-4328-8C56-20707CAA3C63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9956A2-DF35-4BE3-9DD4-18EF0A6414D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613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ar-S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smtClean="0">
                <a:cs typeface="Arial" charset="0"/>
              </a:rPr>
              <a:t>Aspirin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Naficillin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Indomethacin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Nitrofurantoin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Naproxen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Penicillin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Dextran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Piperacillin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Heparin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Ticarcillin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Prostacyclin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Aminocaproic acid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Ampicillin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Ethanol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Azlocillin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Halothane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Carbenicillin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Nitroglycerin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Mithramycin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Radiographic contrast agents </a:t>
            </a:r>
            <a:r>
              <a:rPr lang="en-US" smtClean="0">
                <a:latin typeface="Arial" charset="0"/>
                <a:cs typeface="Arial" charset="0"/>
              </a:rPr>
              <a:t>•</a:t>
            </a:r>
            <a:r>
              <a:rPr lang="en-US" smtClean="0">
                <a:cs typeface="Arial" charset="0"/>
              </a:rPr>
              <a:t> Moxalxtam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681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172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046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FC0D-4A01-473D-B0A7-6EAC264E32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1050-9C35-4ECD-BE90-16220AAB463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3571-86A2-461D-B02E-FE500869E9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ADDD-C4C3-451B-9391-6EA0066C513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0FBF-8738-4D01-9FB7-AA412137CF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9FC17-C446-4F09-9206-B2919D744C52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235A-870C-42FB-8D58-8FA1B0AA21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712E-DBAC-494F-8D88-E835EA62FBA0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1A41-B4A3-4992-9D98-DF8E358FF19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A8C1-1FAA-4BB8-A359-31C1E18E2C9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A8B6-5C87-4C00-B2B9-C4C1EBDCAD5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CABF-7E31-47A4-AB22-7A1A9569FE7F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1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DA59-301A-4A91-825B-09896A13123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E89D-2D6D-4BE6-BE51-1A51A94171A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3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1A25-F3FD-4E4C-8E46-9362E8373A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0528-38C6-4C6B-A5EC-53E09E969FCC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1049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F20F-DB52-48A2-95F7-B2461C988F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E5F0-93F9-47C8-8BAC-5E46EFC3682A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83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99CB-3760-43AB-A5A1-1990225962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D7E5-E6CF-4C06-95CC-86B3AE53896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5EC1-E493-4E02-8FE0-9D711830DD1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F16F-4501-4D5E-94AD-6262E000BDC8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6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FC0D-4A01-473D-B0A7-6EAC264E32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1050-9C35-4ECD-BE90-16220AAB463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8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3571-86A2-461D-B02E-FE500869E9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ADDD-C4C3-451B-9391-6EA0066C513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8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0FBF-8738-4D01-9FB7-AA412137CF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9FC17-C446-4F09-9206-B2919D744C52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3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235A-870C-42FB-8D58-8FA1B0AA21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712E-DBAC-494F-8D88-E835EA62FBA0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58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1A41-B4A3-4992-9D98-DF8E358FF19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A8C1-1FAA-4BB8-A359-31C1E18E2C9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69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A8B6-5C87-4C00-B2B9-C4C1EBDCAD5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CABF-7E31-47A4-AB22-7A1A9569FE7F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22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DA59-301A-4A91-825B-09896A13123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E89D-2D6D-4BE6-BE51-1A51A94171A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1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9447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1A25-F3FD-4E4C-8E46-9362E8373A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0528-38C6-4C6B-A5EC-53E09E969FCC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48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F20F-DB52-48A2-95F7-B2461C988F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E5F0-93F9-47C8-8BAC-5E46EFC3682A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32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99CB-3760-43AB-A5A1-1990225962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D7E5-E6CF-4C06-95CC-86B3AE53896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25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5EC1-E493-4E02-8FE0-9D711830DD1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F16F-4501-4D5E-94AD-6262E000BDC8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8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FC0D-4A01-473D-B0A7-6EAC264E32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1050-9C35-4ECD-BE90-16220AAB463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5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3571-86A2-461D-B02E-FE500869E9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ADDD-C4C3-451B-9391-6EA0066C5135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53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0FBF-8738-4D01-9FB7-AA412137CF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9FC17-C446-4F09-9206-B2919D744C52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08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235A-870C-42FB-8D58-8FA1B0AA21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712E-DBAC-494F-8D88-E835EA62FBA0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38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1A41-B4A3-4992-9D98-DF8E358FF19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A8C1-1FAA-4BB8-A359-31C1E18E2C9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69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A8B6-5C87-4C00-B2B9-C4C1EBDCAD5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CABF-7E31-47A4-AB22-7A1A9569FE7F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1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0411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DA59-301A-4A91-825B-09896A13123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E89D-2D6D-4BE6-BE51-1A51A94171A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6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1A25-F3FD-4E4C-8E46-9362E8373A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0528-38C6-4C6B-A5EC-53E09E969FCC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14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F20F-DB52-48A2-95F7-B2461C988F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E5F0-93F9-47C8-8BAC-5E46EFC3682A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10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99CB-3760-43AB-A5A1-1990225962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D7E5-E6CF-4C06-95CC-86B3AE538964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91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5EC1-E493-4E02-8FE0-9D711830DD1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F16F-4501-4D5E-94AD-6262E000BDC8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89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9EA9D-B9E6-4699-96D0-19BBD96580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034EE3-EBBB-488C-974C-F6BDE35764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2713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4B80-C7B7-462C-A71C-2A382B6B15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083C-260D-4EA2-8CD0-CA09E8B0FA3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8723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7942-B11D-4D67-8196-B2CB9B9E3E6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6558-11FC-439B-87C4-23BEB049BC0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4545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168C-085D-45AF-ACD2-E10C74DB610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62F0-AB8A-4387-9E50-5B5F37C91E5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1158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08E9-51CF-448B-83D8-8BC742BCC51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0E39-570E-46D1-808B-32B51AAE79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001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2584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6B64-0D29-4476-903D-794679BD8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E69A-224B-4F03-9416-0EED3D6CA6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4664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2E64-10A9-4FB8-A70F-DF9DE9F0016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E174-A518-42F1-AEAE-D4FD38C3AF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28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E718-827F-4C45-9CB1-E63BA2A58C8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8CE-1E71-44A5-AD7F-8530A4E289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695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A7A3-EC24-4A8D-96AE-B266B16DEB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BD53-B0BC-4507-8BBB-5B169C47319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58182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8C8A-0E59-4C2C-AC3E-35E3FB9FFD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6BA9-DC24-42C8-9430-75522D8C8FD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8383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71F7-B392-4A61-96FD-1DF4B51B1DA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23AE-DA96-438A-B88C-B9D42E02D66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314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9EA9D-B9E6-4699-96D0-19BBD96580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034EE3-EBBB-488C-974C-F6BDE35764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261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4B80-C7B7-462C-A71C-2A382B6B15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083C-260D-4EA2-8CD0-CA09E8B0FA3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778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7942-B11D-4D67-8196-B2CB9B9E3E6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6558-11FC-439B-87C4-23BEB049BC0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0395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168C-085D-45AF-ACD2-E10C74DB610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62F0-AB8A-4387-9E50-5B5F37C91E5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19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3440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08E9-51CF-448B-83D8-8BC742BCC51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0E39-570E-46D1-808B-32B51AAE79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5535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6B64-0D29-4476-903D-794679BD8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E69A-224B-4F03-9416-0EED3D6CA6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00371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2E64-10A9-4FB8-A70F-DF9DE9F0016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E174-A518-42F1-AEAE-D4FD38C3AF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0380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E718-827F-4C45-9CB1-E63BA2A58C8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8CE-1E71-44A5-AD7F-8530A4E289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4386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A7A3-EC24-4A8D-96AE-B266B16DEB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BD53-B0BC-4507-8BBB-5B169C47319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46400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8C8A-0E59-4C2C-AC3E-35E3FB9FFD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6BA9-DC24-42C8-9430-75522D8C8FD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9936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71F7-B392-4A61-96FD-1DF4B51B1DA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23AE-DA96-438A-B88C-B9D42E02D66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25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78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37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799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CB2F-0ADA-43C1-8AFC-4E2A10C7E470}" type="datetimeFigureOut">
              <a:rPr lang="ar-IQ" smtClean="0"/>
              <a:t>14/10/1444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BA0A-2F61-4EEE-855B-12D6C47BB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75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fld id="{79D6CD5A-5351-48D6-A3BE-03E0D540ED5B}" type="datetimeFigureOut">
              <a:rPr lang="en-US">
                <a:solidFill>
                  <a:srgbClr val="000000"/>
                </a:solidFill>
              </a:rPr>
              <a:pPr algn="l" rtl="0" fontAlgn="base">
                <a:spcAft>
                  <a:spcPct val="0"/>
                </a:spcAft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60E0EF7E-0E11-480D-9629-5C52E416D96F}" type="slidenum">
              <a:rPr lang="ar-SA" altLang="en-US">
                <a:solidFill>
                  <a:srgbClr val="000000"/>
                </a:solidFill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fld id="{79D6CD5A-5351-48D6-A3BE-03E0D540ED5B}" type="datetimeFigureOut">
              <a:rPr lang="en-US">
                <a:solidFill>
                  <a:srgbClr val="000000"/>
                </a:solidFill>
              </a:rPr>
              <a:pPr algn="l" rtl="0" fontAlgn="base">
                <a:spcAft>
                  <a:spcPct val="0"/>
                </a:spcAft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60E0EF7E-0E11-480D-9629-5C52E416D96F}" type="slidenum">
              <a:rPr lang="ar-SA" altLang="en-US">
                <a:solidFill>
                  <a:srgbClr val="000000"/>
                </a:solidFill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fld id="{79D6CD5A-5351-48D6-A3BE-03E0D540ED5B}" type="datetimeFigureOut">
              <a:rPr lang="en-US">
                <a:solidFill>
                  <a:srgbClr val="000000"/>
                </a:solidFill>
              </a:rPr>
              <a:pPr algn="l" rtl="0" fontAlgn="base">
                <a:spcAft>
                  <a:spcPct val="0"/>
                </a:spcAft>
                <a:defRPr/>
              </a:pPr>
              <a:t>5/4/2023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60E0EF7E-0E11-480D-9629-5C52E416D96F}" type="slidenum">
              <a:rPr lang="ar-SA" altLang="en-US">
                <a:solidFill>
                  <a:srgbClr val="000000"/>
                </a:solidFill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q"/>
              <a:defRPr/>
            </a:pPr>
            <a:endParaRPr lang="ar-S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r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DF431-4C78-4C06-904B-6601B1484EA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666699"/>
                </a:solidFill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666699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9999CC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666699"/>
                </a:solidFill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9999CC"/>
                </a:solidFill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31212-4710-4F00-AE38-D6C8DBA8F08E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DF431-4C78-4C06-904B-6601B1484EA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666699"/>
                </a:solidFill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666699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9999CC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666699"/>
                </a:solidFill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9999CC"/>
                </a:solidFill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31212-4710-4F00-AE38-D6C8DBA8F08E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5/4/2023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arlobe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en.wikipedia.org/wiki/Fingerti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Bleeding Time (BT)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640960" cy="5472608"/>
          </a:xfrm>
        </p:spPr>
        <p:txBody>
          <a:bodyPr/>
          <a:lstStyle/>
          <a:p>
            <a:pPr marL="433388" lvl="0" indent="-433388" algn="l" rtl="0" fontAlgn="base"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cs typeface="Arial"/>
              </a:rPr>
              <a:t>Principle:</a:t>
            </a:r>
          </a:p>
          <a:p>
            <a:pPr marL="433388" lvl="0" indent="-433388" algn="just" rtl="0" fontAlgn="base"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The bleeding time test is a useful tool to test for platelet plug formation and capillary integrity. Occasionally, the bleeding time test will be ordered on a patient scheduled  for surgery.  </a:t>
            </a:r>
          </a:p>
          <a:p>
            <a:pPr marL="433388" lvl="0" indent="-433388" algn="l" rtl="0" fontAlgn="base"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q"/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3388" lvl="0" indent="-433388" algn="l" rtl="0" fontAlgn="base"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q"/>
              <a:defRPr/>
            </a:pP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The bleeding time is dependent upon</a:t>
            </a:r>
          </a:p>
          <a:p>
            <a:pPr marL="1285875" lvl="2" indent="-371475" algn="l" rtl="0" fontAlgn="base"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The efficiency of tissue fluid in accelerating the coagulation process </a:t>
            </a:r>
          </a:p>
          <a:p>
            <a:pPr marL="1285875" lvl="2" indent="-371475" algn="l" rtl="0" fontAlgn="base"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Capillary function and </a:t>
            </a:r>
          </a:p>
          <a:p>
            <a:pPr marL="1285875" lvl="2" indent="-371475" algn="l" rtl="0" fontAlgn="base">
              <a:spcAft>
                <a:spcPct val="0"/>
              </a:spcAft>
              <a:buClr>
                <a:srgbClr val="CC9900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</a:rPr>
              <a:t>The number of blood platelets present and their ability to form a platelet plug. </a:t>
            </a:r>
          </a:p>
          <a:p>
            <a:pPr marL="433388" lvl="0" indent="-433388" algn="l" rtl="0" fontAlgn="base"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endParaRPr lang="ar-SA" sz="2400" kern="0" dirty="0">
              <a:solidFill>
                <a:srgbClr val="000000"/>
              </a:solidFill>
              <a:latin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7418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8313" y="1298575"/>
            <a:ext cx="8280400" cy="4937125"/>
          </a:xfrm>
        </p:spPr>
        <p:txBody>
          <a:bodyPr>
            <a:normAutofit/>
          </a:bodyPr>
          <a:lstStyle/>
          <a:p>
            <a:pPr algn="l" rtl="0" eaLnBrk="1" hangingPunct="1">
              <a:buSzTx/>
              <a:buFont typeface="Wingdings" pitchFamily="2" charset="2"/>
              <a:buChar char="q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Prolonged bleeding times are generally found when </a:t>
            </a:r>
          </a:p>
          <a:p>
            <a:pPr marL="1143000" lvl="2" indent="-228600" algn="l" rtl="0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/>
              <a:t>The platelet count is below 50,000/µL</a:t>
            </a:r>
          </a:p>
          <a:p>
            <a:pPr marL="1143000" lvl="2" indent="-228600" algn="l" rtl="0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/>
              <a:t> When there is platelet dysfunction.</a:t>
            </a:r>
          </a:p>
          <a:p>
            <a:pPr algn="l" rtl="0" eaLnBrk="1" hangingPunct="1">
              <a:buSzPct val="80000"/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algn="l" rtl="0" eaLnBrk="1" hangingPunct="1">
              <a:buSzTx/>
              <a:buFont typeface="Wingdings" pitchFamily="2" charset="2"/>
              <a:buChar char="q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Four procedures are currently in use for determining the bleeding time: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1143000" lvl="2" indent="-228600" algn="l" rtl="0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/>
              <a:t>The Duke method.</a:t>
            </a:r>
          </a:p>
          <a:p>
            <a:pPr marL="1143000" lvl="2" indent="-228600" algn="l" rtl="0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/>
              <a:t>The Ivy Method.</a:t>
            </a:r>
          </a:p>
          <a:p>
            <a:pPr marL="1143000" lvl="2" indent="-228600" algn="l" rtl="0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Mielke</a:t>
            </a:r>
            <a:r>
              <a:rPr lang="en-US" sz="2400" dirty="0" smtClean="0"/>
              <a:t> Method.</a:t>
            </a:r>
          </a:p>
          <a:p>
            <a:pPr marL="1143000" lvl="2" indent="-228600" algn="l" rtl="0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Simplate</a:t>
            </a:r>
            <a:r>
              <a:rPr lang="en-US" sz="2400" dirty="0" smtClean="0"/>
              <a:t> or </a:t>
            </a:r>
            <a:r>
              <a:rPr lang="en-US" sz="2400" dirty="0" err="1" smtClean="0"/>
              <a:t>Surgicutt</a:t>
            </a:r>
            <a:r>
              <a:rPr lang="en-US" sz="2400" dirty="0" smtClean="0"/>
              <a:t> Method.</a:t>
            </a:r>
          </a:p>
        </p:txBody>
      </p:sp>
      <p:sp>
        <p:nvSpPr>
          <p:cNvPr id="10242" name="Title 1"/>
          <p:cNvSpPr>
            <a:spLocks/>
          </p:cNvSpPr>
          <p:nvPr/>
        </p:nvSpPr>
        <p:spPr bwMode="auto">
          <a:xfrm>
            <a:off x="457200" y="277813"/>
            <a:ext cx="8229600" cy="703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dirty="0">
                <a:solidFill>
                  <a:srgbClr val="00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Bleeding Time (BT)</a:t>
            </a:r>
            <a:endParaRPr lang="ar-SA" sz="3800" b="1" dirty="0">
              <a:solidFill>
                <a:srgbClr val="00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7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50875"/>
          </a:xfrm>
        </p:spPr>
        <p:txBody>
          <a:bodyPr anchor="b">
            <a:normAutofit fontScale="90000"/>
          </a:bodyPr>
          <a:lstStyle/>
          <a:p>
            <a:pPr rtl="0" eaLnBrk="1" hangingPunct="1"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Duke Method</a:t>
            </a:r>
            <a:endParaRPr lang="ar-SA" sz="3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8313" y="928688"/>
            <a:ext cx="6480175" cy="5237162"/>
          </a:xfrm>
        </p:spPr>
        <p:txBody>
          <a:bodyPr/>
          <a:lstStyle/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With the Duke method, the patient is pricked with a special needle or lancet, preferably on the </a:t>
            </a:r>
            <a:r>
              <a:rPr lang="en-US" sz="2200" u="sng" smtClean="0">
                <a:hlinkClick r:id="rId3" tooltip="Earlobe"/>
              </a:rPr>
              <a:t>earlobe</a:t>
            </a:r>
            <a:r>
              <a:rPr lang="en-US" sz="2200" smtClean="0"/>
              <a:t> or </a:t>
            </a:r>
            <a:r>
              <a:rPr lang="en-US" sz="2200" smtClean="0">
                <a:hlinkClick r:id="rId4" tooltip="Fingertip"/>
              </a:rPr>
              <a:t>fingertip</a:t>
            </a:r>
            <a:r>
              <a:rPr lang="en-US" sz="2200" smtClean="0"/>
              <a:t>, after having been swabbed with alcohol. 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The prick is about 3–4 mm deep. The technician then wipes the blood every 30 seconds with a filter paper. 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The test ceases when bleeding ceases. 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The usual time is about 1–3 minutes. 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No repeat testing is allowed due to space.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The test causes nervousness in the patient.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200" smtClean="0"/>
              <a:t>This test method is the easiest to perform, but is the least standardized and has the less precision and accuracy.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876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thumbn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131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thumbn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52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3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650875"/>
          </a:xfrm>
        </p:spPr>
        <p:txBody>
          <a:bodyPr anchor="b">
            <a:normAutofit fontScale="90000"/>
          </a:bodyPr>
          <a:lstStyle/>
          <a:p>
            <a:pPr rtl="0" eaLnBrk="1" hangingPunct="1"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Sources of Error</a:t>
            </a:r>
            <a:endParaRPr lang="ar-SA" sz="3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288" y="908050"/>
            <a:ext cx="8207375" cy="5184775"/>
          </a:xfrm>
        </p:spPr>
        <p:txBody>
          <a:bodyPr/>
          <a:lstStyle/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000" smtClean="0"/>
              <a:t>If the patient has taken aspirin or aspirin-containing compounds 7 to 10 days prior to the procedure, the bleeding time may be prolonged.  The technician must determine the patient's history concerning aspirin ingestion to ensure quality results.</a:t>
            </a:r>
          </a:p>
          <a:p>
            <a:pPr marL="725488" lvl="1" indent="-381000" algn="l" rtl="0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0033CC"/>
                </a:solidFill>
              </a:rPr>
              <a:t>	</a:t>
            </a:r>
            <a:r>
              <a:rPr lang="en-US" sz="1800" i="1" smtClean="0">
                <a:solidFill>
                  <a:srgbClr val="0033CC"/>
                </a:solidFill>
              </a:rPr>
              <a:t>About 20 different medications, including antihistamines and nonsteroidal anti-inflammatory drugs such as aspirin and ibuprofen, impair the platelets' ability to stick to wounds, and therefore produce a longer bleeding time.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000" smtClean="0"/>
              <a:t>Results may be affected by an improperly performed puncture.  A puncture that is too shallow, too deep, or in an inappropriate location will adversely affect test results</a:t>
            </a:r>
            <a:r>
              <a:rPr lang="en-US" sz="2200" smtClean="0"/>
              <a:t>. </a:t>
            </a:r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r>
              <a:rPr lang="en-US" sz="2000" smtClean="0"/>
              <a:t>The alcohol must be completely dried before making the puncture.  If residual alcohol is on a puncture site, the bleeding time will be erroneously prolonged.</a:t>
            </a:r>
            <a:endParaRPr lang="ar-SA" sz="2000" smtClean="0"/>
          </a:p>
          <a:p>
            <a:pPr marL="400050" indent="-400050" algn="just" rtl="0" eaLnBrk="1" hangingPunct="1">
              <a:buSzTx/>
              <a:buFont typeface="Wingdings" pitchFamily="2" charset="2"/>
              <a:buChar char="q"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397218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Courier New" pitchFamily="49" charset="0"/>
              </a:rPr>
              <a:t>Coagulation Time ( Clotting Time) CT.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/>
          <a:lstStyle/>
          <a:p>
            <a:pPr marL="511175" lvl="0" indent="-511175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cs typeface="Courier New" pitchFamily="49" charset="0"/>
              </a:rPr>
              <a:t>Clotting Time is the time required for blood to form a clot in vitro.</a:t>
            </a:r>
          </a:p>
          <a:p>
            <a:pPr marL="511175" lvl="0" indent="-511175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cs typeface="Courier New" pitchFamily="49" charset="0"/>
              </a:rPr>
              <a:t>The basis for the test is that whole blood will form a solid clot when exposed to a foreign surface such as a glass tube.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Conditions accompanied by increased Clotting </a:t>
            </a:r>
            <a:r>
              <a:rPr lang="en-US" sz="2400" dirty="0" smtClean="0">
                <a:solidFill>
                  <a:srgbClr val="000000"/>
                </a:solidFill>
              </a:rPr>
              <a:t>Time:</a:t>
            </a:r>
          </a:p>
          <a:p>
            <a:pPr marL="723900" lvl="1" indent="0" algn="just" rtl="0" eaLnBrk="1" hangingPunct="1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1257300" lvl="1" indent="-533400" algn="just" rtl="0" eaLnBrk="1" hangingPunct="1">
              <a:lnSpc>
                <a:spcPct val="80000"/>
              </a:lnSpc>
              <a:buClr>
                <a:srgbClr val="FF0000"/>
              </a:buClr>
              <a:buSzTx/>
            </a:pPr>
            <a:r>
              <a:rPr lang="en-US" sz="2000" dirty="0" smtClean="0">
                <a:solidFill>
                  <a:srgbClr val="000000"/>
                </a:solidFill>
              </a:rPr>
              <a:t>Hemorrhagic </a:t>
            </a:r>
            <a:r>
              <a:rPr lang="en-US" sz="2000" dirty="0">
                <a:solidFill>
                  <a:srgbClr val="000000"/>
                </a:solidFill>
              </a:rPr>
              <a:t>disease of Newborn</a:t>
            </a:r>
          </a:p>
          <a:p>
            <a:pPr marL="1257300" lvl="1" indent="-533400" algn="just" rtl="0" eaLnBrk="1" hangingPunct="1">
              <a:lnSpc>
                <a:spcPct val="80000"/>
              </a:lnSpc>
              <a:buClr>
                <a:srgbClr val="FF0000"/>
              </a:buClr>
              <a:buSzTx/>
            </a:pPr>
            <a:r>
              <a:rPr lang="en-US" sz="2000" dirty="0">
                <a:solidFill>
                  <a:srgbClr val="000000"/>
                </a:solidFill>
              </a:rPr>
              <a:t>Vitamin K deficiency.</a:t>
            </a:r>
          </a:p>
          <a:p>
            <a:pPr marL="1257300" lvl="1" indent="-533400" algn="just" rtl="0" eaLnBrk="1" hangingPunct="1">
              <a:lnSpc>
                <a:spcPct val="80000"/>
              </a:lnSpc>
              <a:buClr>
                <a:srgbClr val="FF0000"/>
              </a:buClr>
              <a:buSzTx/>
            </a:pPr>
            <a:r>
              <a:rPr lang="en-US" sz="2000" dirty="0">
                <a:solidFill>
                  <a:srgbClr val="000000"/>
                </a:solidFill>
              </a:rPr>
              <a:t>Heparin Therapy.</a:t>
            </a:r>
          </a:p>
          <a:p>
            <a:pPr marL="1257300" lvl="1" indent="-533400" algn="just" rtl="0" eaLnBrk="1" hangingPunct="1">
              <a:lnSpc>
                <a:spcPct val="80000"/>
              </a:lnSpc>
              <a:buClr>
                <a:srgbClr val="FF0000"/>
              </a:buClr>
              <a:buSzTx/>
            </a:pPr>
            <a:r>
              <a:rPr lang="en-US" sz="2000" dirty="0">
                <a:solidFill>
                  <a:srgbClr val="000000"/>
                </a:solidFill>
              </a:rPr>
              <a:t>Presence of Circulating antibodies </a:t>
            </a:r>
            <a:r>
              <a:rPr lang="en-US" sz="2000" dirty="0">
                <a:solidFill>
                  <a:srgbClr val="000000"/>
                </a:solidFill>
                <a:cs typeface="Courier New" pitchFamily="49" charset="0"/>
              </a:rPr>
              <a:t>(inhibitors)</a:t>
            </a:r>
            <a:endParaRPr lang="en-US" sz="2000" dirty="0">
              <a:solidFill>
                <a:srgbClr val="000000"/>
              </a:solidFill>
            </a:endParaRPr>
          </a:p>
          <a:p>
            <a:pPr marL="1257300" lvl="1" indent="-533400" algn="just" rtl="0" eaLnBrk="1" hangingPunct="1">
              <a:lnSpc>
                <a:spcPct val="80000"/>
              </a:lnSpc>
              <a:buClr>
                <a:srgbClr val="FF0000"/>
              </a:buClr>
              <a:buSzTx/>
            </a:pPr>
            <a:r>
              <a:rPr lang="en-US" sz="2000" dirty="0">
                <a:solidFill>
                  <a:srgbClr val="000000"/>
                </a:solidFill>
              </a:rPr>
              <a:t>Anemia and leukemia</a:t>
            </a:r>
            <a:r>
              <a:rPr lang="en-US" sz="2000" dirty="0">
                <a:solidFill>
                  <a:srgbClr val="000000"/>
                </a:solidFill>
                <a:latin typeface="Century Gothic" pitchFamily="34" charset="0"/>
              </a:rPr>
              <a:t>. </a:t>
            </a:r>
          </a:p>
          <a:p>
            <a:pPr marL="1066800" lvl="1" indent="-342900" algn="just" rtl="0" eaLnBrk="1" hangingPunct="1">
              <a:lnSpc>
                <a:spcPct val="80000"/>
              </a:lnSpc>
              <a:buClr>
                <a:srgbClr val="FF0000"/>
              </a:buClr>
              <a:buSzTx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Methods:</a:t>
            </a:r>
          </a:p>
          <a:p>
            <a:pPr marL="631825" lvl="0" indent="-631825" algn="l" rtl="0" eaLnBrk="1" hangingPunct="1"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cs typeface="Courier New" pitchFamily="49" charset="0"/>
              </a:rPr>
              <a:t>Capillary Method.</a:t>
            </a:r>
          </a:p>
          <a:p>
            <a:pPr marL="631825" lvl="0" indent="-631825" algn="l" rtl="0" eaLnBrk="1" hangingPunct="1"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cs typeface="Courier New" pitchFamily="49" charset="0"/>
              </a:rPr>
              <a:t>Slide Method.</a:t>
            </a:r>
          </a:p>
          <a:p>
            <a:pPr marL="631825" lvl="0" indent="-631825" algn="l" rtl="0" eaLnBrk="1" hangingPunct="1">
              <a:buClr>
                <a:srgbClr val="FF0000"/>
              </a:buClr>
              <a:buSzPct val="75000"/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cs typeface="Courier New" pitchFamily="49" charset="0"/>
              </a:rPr>
              <a:t>Tube Method.</a:t>
            </a:r>
          </a:p>
          <a:p>
            <a:pPr marL="723900" lvl="1" indent="0" algn="just" rtl="0" eaLnBrk="1" hangingPunct="1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en-US" sz="20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723900" lvl="1" indent="0" algn="just" rtl="0" eaLnBrk="1" hangingPunct="1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en-US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723900" lvl="1" indent="0" algn="just" rtl="0" eaLnBrk="1" hangingPunct="1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en-US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962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PROCEDURE</a:t>
            </a:r>
            <a:endParaRPr lang="en-US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urier New" pitchFamily="49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42656"/>
          </a:xfrm>
        </p:spPr>
        <p:txBody>
          <a:bodyPr/>
          <a:lstStyle/>
          <a:p>
            <a:pPr marL="0" indent="0" algn="l" rtl="0" eaLnBrk="1" hangingPunct="1">
              <a:buClr>
                <a:srgbClr val="FF0000"/>
              </a:buClr>
              <a:buNone/>
            </a:pPr>
            <a:endParaRPr lang="en-US" sz="2000" b="1" dirty="0">
              <a:cs typeface="Courier New" pitchFamily="49" charset="0"/>
            </a:endParaRP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Apply alcoholic 70 </a:t>
            </a:r>
            <a:r>
              <a:rPr lang="en-US" sz="2800" dirty="0" smtClean="0">
                <a:solidFill>
                  <a:srgbClr val="000000"/>
                </a:solidFill>
              </a:rPr>
              <a:t>% to </a:t>
            </a:r>
            <a:r>
              <a:rPr lang="en-US" sz="2800" dirty="0">
                <a:solidFill>
                  <a:srgbClr val="000000"/>
                </a:solidFill>
              </a:rPr>
              <a:t>the clean finger with cotton swab. Allow it to dry naturally.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Prick the finger with usual aseptic precautions. Remove the first drop.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Dip one end of the capillary into blood drop gently without pressure. (use 3-4 capillary tubes)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The Timer is started when the first blood start to enter the first capillary tube.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Allow to fill the capillary with blood by lowering the end of fitted capillary. (Do not suck the blood) around ¾th of its length </a:t>
            </a:r>
            <a:r>
              <a:rPr lang="en-US" sz="2800" dirty="0" err="1">
                <a:solidFill>
                  <a:srgbClr val="000000"/>
                </a:solidFill>
              </a:rPr>
              <a:t>undipped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0380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PROCEDURE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+mj-lt"/>
              <a:buAutoNum type="arabicPeriod" startAt="6"/>
            </a:pPr>
            <a:r>
              <a:rPr lang="en-US" sz="2800" dirty="0">
                <a:solidFill>
                  <a:srgbClr val="000000"/>
                </a:solidFill>
              </a:rPr>
              <a:t>After every 30 seconds, using stopwatch, break a small piece of capillary. 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 startAt="6"/>
            </a:pPr>
            <a:r>
              <a:rPr lang="en-US" sz="2800" dirty="0">
                <a:solidFill>
                  <a:srgbClr val="000000"/>
                </a:solidFill>
              </a:rPr>
              <a:t>Repeat breaking at regular time intervals, till fibrin thread appears at the broken end of capillary tube. Do not pull away the cut pieces ling apart and bristly. 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 startAt="6"/>
            </a:pPr>
            <a:r>
              <a:rPr lang="en-US" sz="2800" dirty="0">
                <a:solidFill>
                  <a:srgbClr val="000000"/>
                </a:solidFill>
              </a:rPr>
              <a:t>Record time interval between pricking finger and first appearance of fibrin thread at the broken ends of capillary tube. That is clotting time of blood. 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+mj-lt"/>
              <a:buAutoNum type="arabicPeriod" startAt="9"/>
            </a:pPr>
            <a:r>
              <a:rPr lang="en-US" sz="2800" dirty="0">
                <a:solidFill>
                  <a:srgbClr val="000000"/>
                </a:solidFill>
              </a:rPr>
              <a:t>Don't forget to dispose of the broken tube in the </a:t>
            </a:r>
            <a:r>
              <a:rPr lang="en-US" sz="2800" b="1" dirty="0">
                <a:solidFill>
                  <a:srgbClr val="000000"/>
                </a:solidFill>
              </a:rPr>
              <a:t>SHARPS CONTAINER</a:t>
            </a:r>
            <a:r>
              <a:rPr lang="en-US" sz="2800" dirty="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  <a:p>
            <a:pPr marL="609600" lvl="0" indent="-609600" algn="just" rtl="0" eaLnBrk="1" hangingPunct="1">
              <a:lnSpc>
                <a:spcPct val="80000"/>
              </a:lnSpc>
              <a:buClr>
                <a:srgbClr val="FF0000"/>
              </a:buClr>
              <a:buSzTx/>
              <a:buFont typeface="Wingdings" pitchFamily="2" charset="2"/>
              <a:buAutoNum type="arabicPeriod" startAt="6"/>
            </a:pPr>
            <a:endParaRPr lang="en-US" sz="2000" b="1" dirty="0">
              <a:solidFill>
                <a:srgbClr val="000000"/>
              </a:solidFill>
              <a:cs typeface="Courier New" pitchFamily="49" charset="0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068579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80" y="4413001"/>
            <a:ext cx="2498105" cy="24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Clotting time of whole blood</a:t>
            </a:r>
            <a:endParaRPr lang="ar-SA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507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842992" cy="29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371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094" y="4198179"/>
            <a:ext cx="646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+mj-ea"/>
              </a:rPr>
              <a:t>Clotting Time - Slide Method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179512" y="4844510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pl-PL" sz="2400" b="1" kern="0" dirty="0">
                <a:solidFill>
                  <a:srgbClr val="2E2E00"/>
                </a:solidFill>
              </a:rPr>
              <a:t>The surface of the glass tube initiates the clotting process. </a:t>
            </a:r>
            <a:endParaRPr lang="pl-PL" sz="2400" b="1" i="1" u="sng" kern="0" dirty="0">
              <a:solidFill>
                <a:srgbClr val="2E2E00"/>
              </a:solidFill>
            </a:endParaRPr>
          </a:p>
          <a:p>
            <a:pPr marL="342900" lvl="0" indent="-342900" algn="just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400" b="1" kern="0" dirty="0">
                <a:solidFill>
                  <a:srgbClr val="2E2E00"/>
                </a:solidFill>
              </a:rPr>
              <a:t>The expected range for clotting time is </a:t>
            </a:r>
            <a:r>
              <a:rPr lang="en-US" sz="2400" b="1" u="sng" kern="0" dirty="0">
                <a:solidFill>
                  <a:srgbClr val="2E2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4-10 </a:t>
            </a:r>
            <a:r>
              <a:rPr lang="en-US" sz="2400" b="1" u="sng" kern="0" dirty="0" smtClean="0">
                <a:solidFill>
                  <a:srgbClr val="2E2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5346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Char char="q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629</Words>
  <Application>Microsoft Office PowerPoint</Application>
  <PresentationFormat>On-screen Show (4:3)</PresentationFormat>
  <Paragraphs>64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Office Theme</vt:lpstr>
      <vt:lpstr>Edge</vt:lpstr>
      <vt:lpstr>1_Edge</vt:lpstr>
      <vt:lpstr>2_Edge</vt:lpstr>
      <vt:lpstr>Pixel</vt:lpstr>
      <vt:lpstr>1_Pixel</vt:lpstr>
      <vt:lpstr>Bleeding Time (BT)</vt:lpstr>
      <vt:lpstr>PowerPoint Presentation</vt:lpstr>
      <vt:lpstr>Duke Method</vt:lpstr>
      <vt:lpstr>Sources of Error</vt:lpstr>
      <vt:lpstr>Coagulation Time ( Clotting Time) CT.</vt:lpstr>
      <vt:lpstr>PROCEDURE</vt:lpstr>
      <vt:lpstr>PROCEDURE</vt:lpstr>
      <vt:lpstr>Clotting time of whole blood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Time (BT)</dc:title>
  <dc:creator>Ali Alsamawi</dc:creator>
  <cp:lastModifiedBy>Maher</cp:lastModifiedBy>
  <cp:revision>8</cp:revision>
  <cp:lastPrinted>2015-04-25T15:25:01Z</cp:lastPrinted>
  <dcterms:created xsi:type="dcterms:W3CDTF">2015-04-24T10:43:18Z</dcterms:created>
  <dcterms:modified xsi:type="dcterms:W3CDTF">2023-05-04T08:47:23Z</dcterms:modified>
</cp:coreProperties>
</file>