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9" r:id="rId3"/>
    <p:sldId id="273" r:id="rId4"/>
    <p:sldId id="270" r:id="rId5"/>
    <p:sldId id="274" r:id="rId6"/>
    <p:sldId id="275" r:id="rId7"/>
    <p:sldId id="288" r:id="rId8"/>
    <p:sldId id="285" r:id="rId9"/>
    <p:sldId id="286" r:id="rId10"/>
    <p:sldId id="276" r:id="rId11"/>
    <p:sldId id="277" r:id="rId12"/>
    <p:sldId id="278" r:id="rId13"/>
    <p:sldId id="279" r:id="rId14"/>
    <p:sldId id="280" r:id="rId15"/>
    <p:sldId id="287" r:id="rId16"/>
    <p:sldId id="281" r:id="rId17"/>
    <p:sldId id="282" r:id="rId18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5" d="100"/>
          <a:sy n="75" d="100"/>
        </p:scale>
        <p:origin x="-12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مستطيل مستدير الزوايا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مستطيل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B82C-7CC0-4761-975E-4788E3B422DD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12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3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B6571B-5ED7-47DB-BCE9-89A1126DC59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E79E2-E5F0-4D01-87A0-CF81F3B35828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69FAB-4AB2-4248-AD58-56984AD526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91B8D-1FCD-41BC-912E-0FD7BF098D87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4087C-1C7A-4A43-BC5E-92B40EB9125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D92DF-402C-40F1-8F07-1A4DE458A9D1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0B9A-8F41-4D2C-B4C4-F8759FE3FED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مستطيل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41A64-8764-4343-8A53-539A0C1E232A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10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34511-F25E-4D0C-9B06-FC70A3DB38C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DF90-37F8-433D-BFDC-71123ED1AAE3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52D8-7053-4FA0-81F6-B0FB9777BA1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E5D77-0E35-4361-8E23-66C3083825FC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8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0364-6746-4E63-8952-13D57FCBF6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89745-D8D7-408A-B9BE-83F83A25848A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F0C9-D329-4409-B0FB-E1A81EF85F4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B796-9B49-4DD1-B65D-A18FEFEEE6A7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727A-A7DD-4A2F-BE33-A81ECB6CE4C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مستطيل مستدير الزوايا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7C0E-2A36-4E71-A0FE-44EA05E466CE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0CAC4-EEFE-4816-A61D-8BB5953C43E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8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07E28-D627-445F-8721-3B6F5DC391AB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9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78D23-C4EB-44BE-B046-8AFE2850CE8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عنصر نائب للعنوان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3D30BD-5B9A-43FD-8712-1C74396BA442}" type="datetimeFigureOut">
              <a:rPr lang="ar-SA"/>
              <a:pPr>
                <a:defRPr/>
              </a:pPr>
              <a:t>20/06/1438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C3CFF49-F4E5-420B-87DE-F1807D0A10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9pPr>
    </p:titleStyle>
    <p:bodyStyle>
      <a:lvl1pPr marL="273050" indent="-273050" algn="r" rtl="1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r" rtl="1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r" rtl="1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دكتور وائل منذر </a:t>
            </a:r>
          </a:p>
          <a:p>
            <a:r>
              <a:rPr lang="ar-IQ" dirty="0" smtClean="0"/>
              <a:t>المدخل لدراسة القانون</a:t>
            </a:r>
          </a:p>
          <a:p>
            <a:endParaRPr lang="ar-SA" dirty="0" smtClean="0"/>
          </a:p>
        </p:txBody>
      </p:sp>
      <p:sp>
        <p:nvSpPr>
          <p:cNvPr id="13314" name="عنوان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ar-SA" b="1" smtClean="0"/>
              <a:t>تفسير القواعد القانونية والغاؤها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5842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0825" y="1447800"/>
            <a:ext cx="8664575" cy="5410200"/>
          </a:xfrm>
        </p:spPr>
        <p:txBody>
          <a:bodyPr/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ثانيا: طرق الالغاء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1- الالغاء الصريح</a:t>
            </a:r>
            <a:endParaRPr lang="ar-EG" sz="3200" b="1" dirty="0" smtClean="0">
              <a:solidFill>
                <a:srgbClr val="7030A0"/>
              </a:solidFill>
            </a:endParaRPr>
          </a:p>
          <a:p>
            <a:r>
              <a:rPr lang="ar-MA" sz="3200" b="1" dirty="0" smtClean="0">
                <a:solidFill>
                  <a:schemeClr val="accent2"/>
                </a:solidFill>
                <a:latin typeface="Arial" charset="0"/>
                <a:ea typeface="Times New Roman" pitchFamily="18" charset="0"/>
                <a:cs typeface="Simplified Arabic" pitchFamily="2" charset="-78"/>
              </a:rPr>
              <a:t>يكون إلغاء القانون صريحا كلما صدر قانون جديد ينص صراحة على أن القانون السابق ملغى،</a:t>
            </a:r>
            <a:r>
              <a:rPr lang="ar-MA" sz="3200" b="1" dirty="0" smtClean="0">
                <a:latin typeface="Arial" charset="0"/>
                <a:ea typeface="Times New Roman" pitchFamily="18" charset="0"/>
                <a:cs typeface="Simplified Arabic" pitchFamily="2" charset="-78"/>
              </a:rPr>
              <a:t> </a:t>
            </a:r>
            <a:endParaRPr lang="ar-SA" sz="3200" b="1" dirty="0" smtClean="0">
              <a:latin typeface="Arial" charset="0"/>
              <a:ea typeface="Times New Roman" pitchFamily="18" charset="0"/>
              <a:cs typeface="Simplified Arabic" pitchFamily="2" charset="-78"/>
            </a:endParaRPr>
          </a:p>
          <a:p>
            <a:r>
              <a:rPr lang="ar-SA" sz="3200" b="1" dirty="0" smtClean="0">
                <a:solidFill>
                  <a:srgbClr val="7030A0"/>
                </a:solidFill>
                <a:latin typeface="Arial" charset="0"/>
                <a:cs typeface="Simplified Arabic" pitchFamily="2" charset="-78"/>
              </a:rPr>
              <a:t>مثل القانون المدني الجديد نص على الغاء كل قاعدة قانونية تتعارض مع احكام هذا القانون في مجلة الاحكام العدلية</a:t>
            </a:r>
          </a:p>
          <a:p>
            <a:r>
              <a:rPr lang="ar-SA" sz="3200" b="1" dirty="0" smtClean="0">
                <a:latin typeface="Arial" charset="0"/>
                <a:cs typeface="Simplified Arabic" pitchFamily="2" charset="-78"/>
              </a:rPr>
              <a:t>وقد يتحقق الالغاء ايضا بانتهاء الاجل المحدد في القانون لتطبيقه</a:t>
            </a:r>
          </a:p>
          <a:p>
            <a:r>
              <a:rPr lang="ar-SA" sz="3200" b="1" dirty="0" smtClean="0">
                <a:solidFill>
                  <a:srgbClr val="7030A0"/>
                </a:solidFill>
                <a:latin typeface="Arial" charset="0"/>
                <a:cs typeface="Simplified Arabic" pitchFamily="2" charset="-78"/>
              </a:rPr>
              <a:t>مثل القوانين الصادرة وقت الحرب او وقت الكوارث الطبيعية</a:t>
            </a:r>
          </a:p>
          <a:p>
            <a:pPr lvl="0" algn="just">
              <a:buClr>
                <a:srgbClr val="D34817"/>
              </a:buClr>
            </a:pPr>
            <a:r>
              <a:rPr lang="ar-SA" sz="3200" b="1" dirty="0">
                <a:solidFill>
                  <a:prstClr val="black"/>
                </a:solidFill>
              </a:rPr>
              <a:t>هذا النوع من الإلغاء لا يتحقق إلا في القواعد التشريعية فقط</a:t>
            </a:r>
            <a:endParaRPr lang="ar-SA" sz="3200" b="1" dirty="0">
              <a:solidFill>
                <a:srgbClr val="C00000"/>
              </a:solidFill>
            </a:endParaRPr>
          </a:p>
          <a:p>
            <a:endParaRPr lang="ar-SA" sz="3200" b="1" dirty="0" smtClean="0">
              <a:solidFill>
                <a:srgbClr val="7030A0"/>
              </a:solidFill>
              <a:latin typeface="Arial" charset="0"/>
              <a:cs typeface="Simplified Arabic" pitchFamily="2" charset="-78"/>
            </a:endParaRPr>
          </a:p>
          <a:p>
            <a:endParaRPr lang="ar-S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6866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291512" cy="5005388"/>
          </a:xfrm>
        </p:spPr>
        <p:txBody>
          <a:bodyPr/>
          <a:lstStyle/>
          <a:p>
            <a:r>
              <a:rPr lang="ar-SA" sz="3300" b="1" dirty="0" smtClean="0">
                <a:solidFill>
                  <a:srgbClr val="C00000"/>
                </a:solidFill>
              </a:rPr>
              <a:t>2- الالغاء الضمني</a:t>
            </a:r>
          </a:p>
          <a:p>
            <a:r>
              <a:rPr lang="ar-MA" sz="3300" b="1" dirty="0" smtClean="0">
                <a:latin typeface="Arial" charset="0"/>
                <a:ea typeface="Times New Roman" pitchFamily="18" charset="0"/>
                <a:cs typeface="Simplified Arabic" pitchFamily="2" charset="-78"/>
              </a:rPr>
              <a:t>هو الإلغاء الذي لا ينص عليه المشرع صراحة عند إصداره لقانون جديد، وإنما يستخلص من أحد أمرين</a:t>
            </a:r>
            <a:r>
              <a:rPr lang="ar-SA" sz="3300" b="1" dirty="0" smtClean="0">
                <a:latin typeface="Arial" charset="0"/>
                <a:ea typeface="Times New Roman" pitchFamily="18" charset="0"/>
                <a:cs typeface="Simplified Arabic" pitchFamily="2" charset="-78"/>
              </a:rPr>
              <a:t>:</a:t>
            </a:r>
            <a:r>
              <a:rPr lang="ar-MA" sz="3300" b="1" dirty="0" smtClean="0">
                <a:latin typeface="Arial" charset="0"/>
                <a:ea typeface="Times New Roman" pitchFamily="18" charset="0"/>
                <a:cs typeface="Simplified Arabic" pitchFamily="2" charset="-78"/>
              </a:rPr>
              <a:t> </a:t>
            </a:r>
            <a:endParaRPr lang="ar-SA" sz="3300" b="1" dirty="0" smtClean="0">
              <a:latin typeface="Arial" charset="0"/>
              <a:ea typeface="Times New Roman" pitchFamily="18" charset="0"/>
              <a:cs typeface="Simplified Arabic" pitchFamily="2" charset="-78"/>
            </a:endParaRPr>
          </a:p>
          <a:p>
            <a:r>
              <a:rPr lang="ar-MA" sz="3300" b="1" dirty="0" smtClean="0">
                <a:solidFill>
                  <a:srgbClr val="7030A0"/>
                </a:solidFill>
                <a:latin typeface="Arial" charset="0"/>
                <a:ea typeface="Times New Roman" pitchFamily="18" charset="0"/>
                <a:cs typeface="Simplified Arabic" pitchFamily="2" charset="-78"/>
              </a:rPr>
              <a:t> إما من خلال تعارض القاعدة الجديدة مع القاعدة القانونية القد</a:t>
            </a:r>
            <a:r>
              <a:rPr lang="ar-SA" sz="3300" b="1" dirty="0" smtClean="0">
                <a:solidFill>
                  <a:srgbClr val="7030A0"/>
                </a:solidFill>
                <a:latin typeface="Arial" charset="0"/>
                <a:ea typeface="Times New Roman" pitchFamily="18" charset="0"/>
                <a:cs typeface="Simplified Arabic" pitchFamily="2" charset="-78"/>
              </a:rPr>
              <a:t>يم</a:t>
            </a:r>
            <a:r>
              <a:rPr lang="ar-MA" sz="3300" b="1" dirty="0" smtClean="0">
                <a:solidFill>
                  <a:srgbClr val="7030A0"/>
                </a:solidFill>
                <a:latin typeface="Arial" charset="0"/>
                <a:ea typeface="Times New Roman" pitchFamily="18" charset="0"/>
                <a:cs typeface="Simplified Arabic" pitchFamily="2" charset="-78"/>
              </a:rPr>
              <a:t>ة، </a:t>
            </a:r>
            <a:endParaRPr lang="ar-SA" sz="3300" b="1" dirty="0" smtClean="0">
              <a:solidFill>
                <a:srgbClr val="7030A0"/>
              </a:solidFill>
              <a:latin typeface="Arial" charset="0"/>
              <a:ea typeface="Times New Roman" pitchFamily="18" charset="0"/>
              <a:cs typeface="Simplified Arabic" pitchFamily="2" charset="-78"/>
            </a:endParaRPr>
          </a:p>
          <a:p>
            <a:r>
              <a:rPr lang="ar-MA" sz="3300" b="1" dirty="0" smtClean="0">
                <a:latin typeface="Arial" charset="0"/>
                <a:ea typeface="Times New Roman" pitchFamily="18" charset="0"/>
                <a:cs typeface="Simplified Arabic" pitchFamily="2" charset="-78"/>
              </a:rPr>
              <a:t>وإما من خلال إصدار المشرع لقانون ينظم نفس الموضوع بشكل جديد </a:t>
            </a:r>
            <a:endParaRPr lang="ar-SA" sz="3300" b="1" dirty="0" smtClean="0">
              <a:latin typeface="Arial" charset="0"/>
              <a:ea typeface="Times New Roman" pitchFamily="18" charset="0"/>
              <a:cs typeface="Simplified Arabic" pitchFamily="2" charset="-78"/>
            </a:endParaRPr>
          </a:p>
          <a:p>
            <a:r>
              <a:rPr lang="ar-MA" sz="3300" b="1" dirty="0" smtClean="0">
                <a:solidFill>
                  <a:srgbClr val="C00000"/>
                </a:solidFill>
                <a:latin typeface="Arial" charset="0"/>
                <a:ea typeface="Times New Roman" pitchFamily="18" charset="0"/>
                <a:cs typeface="Simplified Arabic" pitchFamily="2" charset="-78"/>
              </a:rPr>
              <a:t>ومخالف لما كان عليه الأمر في القانون السابق</a:t>
            </a:r>
            <a:endParaRPr lang="ar-SA" sz="3300" b="1" dirty="0" smtClean="0">
              <a:solidFill>
                <a:srgbClr val="C00000"/>
              </a:solidFill>
              <a:latin typeface="Arial" charset="0"/>
              <a:ea typeface="Times New Roman" pitchFamily="18" charset="0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7890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850" y="1447800"/>
            <a:ext cx="8496300" cy="5149850"/>
          </a:xfrm>
        </p:spPr>
        <p:txBody>
          <a:bodyPr/>
          <a:lstStyle/>
          <a:p>
            <a:r>
              <a:rPr lang="ar-SA" sz="3300" b="1" smtClean="0">
                <a:solidFill>
                  <a:srgbClr val="C00000"/>
                </a:solidFill>
              </a:rPr>
              <a:t>أ- التعارض بين قاعدة جديدة واخرى قديمة</a:t>
            </a:r>
          </a:p>
          <a:p>
            <a:r>
              <a:rPr lang="ar-SA" sz="3300" b="1" smtClean="0"/>
              <a:t>اذا صدرت قاعدة قانونية جديدة تتعارض مع قاعدة قانونية قديمة واستحال الجمع بينهم، </a:t>
            </a:r>
            <a:r>
              <a:rPr lang="ar-SA" sz="3300" b="1" smtClean="0">
                <a:solidFill>
                  <a:srgbClr val="7030A0"/>
                </a:solidFill>
              </a:rPr>
              <a:t>اعتبرت القاعدة القديمة ملغاه ومنسوخه بالقاعدة الجديدة</a:t>
            </a:r>
          </a:p>
          <a:p>
            <a:r>
              <a:rPr lang="ar-SA" sz="3300" b="1" smtClean="0">
                <a:solidFill>
                  <a:srgbClr val="C00000"/>
                </a:solidFill>
              </a:rPr>
              <a:t>والتعارض قد يكون كلي وقد يكون جزئي،</a:t>
            </a:r>
          </a:p>
          <a:p>
            <a:r>
              <a:rPr lang="ar-SA" sz="3300" b="1" smtClean="0"/>
              <a:t> فإذا كان التعارض كلي يلغي التشريع القديم كليا</a:t>
            </a:r>
          </a:p>
          <a:p>
            <a:r>
              <a:rPr lang="ar-SA" sz="3300" b="1" smtClean="0">
                <a:solidFill>
                  <a:srgbClr val="0070C0"/>
                </a:solidFill>
              </a:rPr>
              <a:t>واذا كان التعارض جزئيا فإن الالغاء لا يكون الا بالنسبة للجزء الذي يوجد فيه تعارض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8914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291512" cy="5076825"/>
          </a:xfrm>
        </p:spPr>
        <p:txBody>
          <a:bodyPr/>
          <a:lstStyle/>
          <a:p>
            <a:r>
              <a:rPr lang="ar-SA" sz="3300" b="1" u="sng" dirty="0" smtClean="0">
                <a:solidFill>
                  <a:srgbClr val="C00000"/>
                </a:solidFill>
              </a:rPr>
              <a:t>لكن الالغاء الضمني </a:t>
            </a:r>
            <a:r>
              <a:rPr lang="ar-SA" sz="3300" b="1" dirty="0" smtClean="0"/>
              <a:t>يجب ان يكون الحكم الجديد والحكم القديم من نفس النوع من حيث صفة العموم او الخصوص، فالأصل انه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إذا كان التشريع القديم خاص لا يلغى الا بتشريع خاص 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والتشريع القديم العام لا يلغى الا بتشريع عام مثله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اما اذا اختلفت الصفة بين التشريعين كأحدهما يكون خاص والاخر عام</a:t>
            </a:r>
          </a:p>
          <a:p>
            <a:endParaRPr lang="ar-SA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9938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750" y="1447800"/>
            <a:ext cx="8147050" cy="5294313"/>
          </a:xfrm>
        </p:spPr>
        <p:txBody>
          <a:bodyPr/>
          <a:lstStyle/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C00000"/>
                </a:solidFill>
              </a:rPr>
              <a:t>1- التشريع الجديد خاص والتشريع القديم عام</a:t>
            </a:r>
          </a:p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7030A0"/>
                </a:solidFill>
              </a:rPr>
              <a:t>التشريع الجديد لا يلغي التشريع القديم كله </a:t>
            </a:r>
            <a:r>
              <a:rPr lang="ar-SA" sz="3300" b="1" u="sng" smtClean="0">
                <a:solidFill>
                  <a:srgbClr val="7030A0"/>
                </a:solidFill>
              </a:rPr>
              <a:t>بل يلغي ما تطرق اليه التشريع الجديد فقط</a:t>
            </a:r>
          </a:p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0070C0"/>
                </a:solidFill>
              </a:rPr>
              <a:t>مثال: قانون قديم ينظم علاقات الموظفين بالدولة،</a:t>
            </a:r>
          </a:p>
          <a:p>
            <a:pPr>
              <a:buClr>
                <a:srgbClr val="D34817"/>
              </a:buClr>
            </a:pPr>
            <a:r>
              <a:rPr lang="ar-SA" sz="3300" smtClean="0">
                <a:solidFill>
                  <a:srgbClr val="000000"/>
                </a:solidFill>
              </a:rPr>
              <a:t> </a:t>
            </a:r>
            <a:r>
              <a:rPr lang="ar-SA" sz="3300" b="1" smtClean="0">
                <a:solidFill>
                  <a:srgbClr val="000000"/>
                </a:solidFill>
              </a:rPr>
              <a:t>وصدر قانون جديد ينظم علاقة فئة من موظفي الدولة، كرجال الشرطة او رجال الجيش</a:t>
            </a:r>
          </a:p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C00000"/>
                </a:solidFill>
              </a:rPr>
              <a:t>القانون القديم يبقى ساريا ويلغي فقط النصوص التي تنظم رجال الشرطة او الجيش، </a:t>
            </a:r>
          </a:p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000000"/>
                </a:solidFill>
              </a:rPr>
              <a:t>وتبقى النصوص المتعلقة بالفئات الاخرى سارية المفعول</a:t>
            </a:r>
          </a:p>
          <a:p>
            <a:endParaRPr lang="ar-SA" sz="3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cs typeface="Tahoma" pitchFamily="34" charset="0"/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ar-SA" sz="3500" b="1" dirty="0" smtClean="0">
                <a:solidFill>
                  <a:srgbClr val="7030A0"/>
                </a:solidFill>
              </a:rPr>
              <a:t>إذا كان القانون القديم ينظم الشركات التجارية بشكل عام </a:t>
            </a:r>
          </a:p>
          <a:p>
            <a:pPr algn="just">
              <a:lnSpc>
                <a:spcPct val="90000"/>
              </a:lnSpc>
            </a:pPr>
            <a:r>
              <a:rPr lang="ar-SA" sz="3500" b="1" dirty="0" smtClean="0"/>
              <a:t>ثم صدر قانون جديد ينظم شركة الاشخاص </a:t>
            </a:r>
            <a:r>
              <a:rPr lang="ar-SA" sz="3500" b="1" dirty="0" smtClean="0">
                <a:solidFill>
                  <a:srgbClr val="C00000"/>
                </a:solidFill>
              </a:rPr>
              <a:t>فإن القانون القديم يبقى سارياً على كل أنواع الشركات التجارية </a:t>
            </a:r>
          </a:p>
          <a:p>
            <a:pPr algn="just">
              <a:lnSpc>
                <a:spcPct val="90000"/>
              </a:lnSpc>
            </a:pPr>
            <a:r>
              <a:rPr lang="ar-SA" sz="3500" b="1" u="sng" dirty="0" smtClean="0">
                <a:solidFill>
                  <a:srgbClr val="7030A0"/>
                </a:solidFill>
              </a:rPr>
              <a:t>ما عدا </a:t>
            </a:r>
            <a:r>
              <a:rPr lang="ar-SA" sz="3500" b="1" dirty="0" smtClean="0">
                <a:solidFill>
                  <a:srgbClr val="7030A0"/>
                </a:solidFill>
              </a:rPr>
              <a:t>شركة الاشخاص فيسري عليها القانون الجديد</a:t>
            </a:r>
          </a:p>
          <a:p>
            <a:pPr algn="just">
              <a:lnSpc>
                <a:spcPct val="90000"/>
              </a:lnSpc>
            </a:pPr>
            <a:r>
              <a:rPr lang="ar-SA" sz="3500" b="1" dirty="0" smtClean="0"/>
              <a:t>وبالتالي تلغى الأحكام التي تتعارض في القانون القديم فيما يتعلق بشركة الاشخاص فقط</a:t>
            </a:r>
            <a:endParaRPr lang="ar-DZ" sz="3500" b="1" dirty="0" smtClean="0"/>
          </a:p>
          <a:p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0962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291512" cy="5221288"/>
          </a:xfrm>
        </p:spPr>
        <p:txBody>
          <a:bodyPr/>
          <a:lstStyle/>
          <a:p>
            <a:r>
              <a:rPr lang="ar-SA" sz="3000" b="1" smtClean="0">
                <a:solidFill>
                  <a:srgbClr val="C00000"/>
                </a:solidFill>
              </a:rPr>
              <a:t>2- التشريع القديم خاص والتشريع الجديد عام</a:t>
            </a:r>
          </a:p>
          <a:p>
            <a:r>
              <a:rPr lang="ar-SA" sz="3000" b="1" smtClean="0"/>
              <a:t>لا يؤدي التعارض الى الغاء التشريع القديم الخاص</a:t>
            </a:r>
          </a:p>
          <a:p>
            <a:r>
              <a:rPr lang="ar-SA" sz="3000" b="1" smtClean="0">
                <a:solidFill>
                  <a:srgbClr val="7030A0"/>
                </a:solidFill>
              </a:rPr>
              <a:t>حيث يطبق التشريع العام على اساس انه قاعدة عامة، في حين يبقى التشريع الخاص مطبق كاستثناء </a:t>
            </a:r>
          </a:p>
          <a:p>
            <a:r>
              <a:rPr lang="ar-SA" sz="3000" b="1" smtClean="0"/>
              <a:t>تطبيقا للقاعدة ( الحكم العام لا يلغي الحكم الخاص)</a:t>
            </a:r>
          </a:p>
          <a:p>
            <a:r>
              <a:rPr lang="ar-SA" sz="3000" b="1" smtClean="0">
                <a:solidFill>
                  <a:srgbClr val="0070C0"/>
                </a:solidFill>
              </a:rPr>
              <a:t>مثال</a:t>
            </a:r>
            <a:r>
              <a:rPr lang="ar-SA" sz="3000" b="1" u="sng" smtClean="0">
                <a:solidFill>
                  <a:srgbClr val="C00000"/>
                </a:solidFill>
              </a:rPr>
              <a:t>: قانون قديم </a:t>
            </a:r>
            <a:r>
              <a:rPr lang="ar-SA" sz="3000" b="1" smtClean="0">
                <a:solidFill>
                  <a:srgbClr val="0070C0"/>
                </a:solidFill>
              </a:rPr>
              <a:t>ينظم المركز القانوني للمعلمين  في حقوقهم وواجباتهم، </a:t>
            </a:r>
            <a:r>
              <a:rPr lang="ar-SA" sz="3000" b="1" u="sng" smtClean="0">
                <a:solidFill>
                  <a:srgbClr val="C00000"/>
                </a:solidFill>
              </a:rPr>
              <a:t>وقانون جديد </a:t>
            </a:r>
            <a:r>
              <a:rPr lang="ar-SA" sz="3000" b="1" smtClean="0">
                <a:solidFill>
                  <a:srgbClr val="0070C0"/>
                </a:solidFill>
              </a:rPr>
              <a:t>ينظم المركز القانوني للموظفين بشكل عام</a:t>
            </a:r>
          </a:p>
          <a:p>
            <a:r>
              <a:rPr lang="ar-SA" sz="3000" b="1" smtClean="0"/>
              <a:t>يبقى القانون القديم ساري المفعول كاستثناء على القانون الجديد الذي ينظم المركز القانوني للموظفين</a:t>
            </a:r>
            <a:r>
              <a:rPr lang="ar-SA" sz="3000" b="1" u="sng" smtClean="0"/>
              <a:t> ما عدا المعلمين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1986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8313" y="1447800"/>
            <a:ext cx="8218487" cy="5076825"/>
          </a:xfrm>
        </p:spPr>
        <p:txBody>
          <a:bodyPr/>
          <a:lstStyle/>
          <a:p>
            <a:r>
              <a:rPr lang="ar-SA" sz="3300" b="1" dirty="0" smtClean="0">
                <a:solidFill>
                  <a:srgbClr val="C00000"/>
                </a:solidFill>
              </a:rPr>
              <a:t>ب- تنظيم نفس الموضوع من جديد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يكون فيما اذا كان التشريع الجديد ينظم تنظيم شامل وكامل الموضوع الذي سبق ان نظمه التشريع القديم</a:t>
            </a:r>
          </a:p>
          <a:p>
            <a:r>
              <a:rPr lang="ar-SA" sz="3300" b="1" dirty="0" smtClean="0"/>
              <a:t>المشرع هنا يكون يقصد الغاء التشريع القديم بأكمله سواء كان هناك تعارض ام لا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smtClean="0">
                <a:solidFill>
                  <a:srgbClr val="7030A0"/>
                </a:solidFill>
              </a:rPr>
              <a:t>الغاء القواعد القانونية</a:t>
            </a:r>
          </a:p>
        </p:txBody>
      </p:sp>
      <p:sp>
        <p:nvSpPr>
          <p:cNvPr id="30722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291512" cy="5149850"/>
          </a:xfrm>
        </p:spPr>
        <p:txBody>
          <a:bodyPr/>
          <a:lstStyle/>
          <a:p>
            <a:r>
              <a:rPr lang="ar-SA" sz="3300" b="1" smtClean="0"/>
              <a:t>هو انهاء العمل بالقاعدة القانونية عن طريق تجريدها من قوتها الالزامية</a:t>
            </a:r>
            <a:r>
              <a:rPr lang="ar-SA" sz="3300" smtClean="0"/>
              <a:t>، </a:t>
            </a:r>
            <a:r>
              <a:rPr lang="ar-SA" sz="3300" b="1" smtClean="0">
                <a:solidFill>
                  <a:srgbClr val="C00000"/>
                </a:solidFill>
              </a:rPr>
              <a:t>سواء اكان بالاستغناء عنه نهائيا او باستبدال قاعدة جديدة تحل محل القاعدة السابقة</a:t>
            </a:r>
          </a:p>
          <a:p>
            <a:r>
              <a:rPr lang="ar-SA" sz="3300" b="1" smtClean="0">
                <a:solidFill>
                  <a:srgbClr val="7030A0"/>
                </a:solidFill>
              </a:rPr>
              <a:t>والاصل العام ان السلطة التي تملك الالغاء هي تلك السلطة التي سنته وانشأته او سلطه اعلى منه</a:t>
            </a:r>
            <a:r>
              <a:rPr lang="ar-SA" sz="3300" smtClean="0"/>
              <a:t>، </a:t>
            </a:r>
            <a:r>
              <a:rPr lang="ar-SA" sz="3300" b="1" smtClean="0"/>
              <a:t>فأحكام الدستور لا تلغى الا بتشريع دستوري صادر وفق الاوضاع التي حددها الدستور، او بواسطة الشعب نفسه باعتباره مصدر السلطات عن طريق ثورة او استفتاء مباشر</a:t>
            </a:r>
          </a:p>
          <a:p>
            <a:r>
              <a:rPr lang="ar-SA" sz="3300" smtClean="0"/>
              <a:t>وكذلك التشريع العادي والتشريع الفرعي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1746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8313" y="1447800"/>
            <a:ext cx="8218487" cy="4572000"/>
          </a:xfrm>
        </p:spPr>
        <p:txBody>
          <a:bodyPr/>
          <a:lstStyle/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C00000"/>
                </a:solidFill>
              </a:rPr>
              <a:t>فالقواعد القانونية باختلاف مصادرها قابلة للإلغاء، </a:t>
            </a:r>
          </a:p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7030A0"/>
                </a:solidFill>
              </a:rPr>
              <a:t>ولكن تختلف السلطة المختصة بإلغائها باختلاف المصدر المنشئ لها </a:t>
            </a:r>
            <a:r>
              <a:rPr lang="ar-SA" sz="3300" smtClean="0">
                <a:solidFill>
                  <a:srgbClr val="000000"/>
                </a:solidFill>
              </a:rPr>
              <a:t>، </a:t>
            </a:r>
            <a:r>
              <a:rPr lang="ar-SA" sz="3300" b="1" smtClean="0">
                <a:solidFill>
                  <a:srgbClr val="000000"/>
                </a:solidFill>
              </a:rPr>
              <a:t>كما تختلف طرق الالغاء نفسها</a:t>
            </a:r>
          </a:p>
          <a:p>
            <a:pPr>
              <a:buClr>
                <a:srgbClr val="D34817"/>
              </a:buClr>
            </a:pPr>
            <a:endParaRPr lang="ar-SA" sz="3300" smtClean="0">
              <a:solidFill>
                <a:srgbClr val="000000"/>
              </a:solidFill>
            </a:endParaRPr>
          </a:p>
          <a:p>
            <a:endParaRPr lang="ar-SA" sz="3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2770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8313" y="1447800"/>
            <a:ext cx="8218487" cy="5076825"/>
          </a:xfrm>
        </p:spPr>
        <p:txBody>
          <a:bodyPr/>
          <a:lstStyle/>
          <a:p>
            <a:r>
              <a:rPr lang="ar-SA" sz="3300" b="1" smtClean="0">
                <a:solidFill>
                  <a:srgbClr val="7030A0"/>
                </a:solidFill>
              </a:rPr>
              <a:t>اولا: السلطة التي تملك الغاء القواعد القانونية</a:t>
            </a:r>
          </a:p>
          <a:p>
            <a:r>
              <a:rPr lang="ar-SA" sz="3300" b="1" smtClean="0"/>
              <a:t>القاعدة في هذا المقام مبنية على  مبدأين، </a:t>
            </a:r>
          </a:p>
          <a:p>
            <a:r>
              <a:rPr lang="ar-SA" sz="3300" b="1" smtClean="0">
                <a:solidFill>
                  <a:srgbClr val="0070C0"/>
                </a:solidFill>
              </a:rPr>
              <a:t>الاول( القوة التي تملك الكل تملك الجزء)</a:t>
            </a:r>
          </a:p>
          <a:p>
            <a:r>
              <a:rPr lang="ar-SA" sz="3300" b="1" smtClean="0">
                <a:solidFill>
                  <a:srgbClr val="0070C0"/>
                </a:solidFill>
              </a:rPr>
              <a:t> والثاني( القوة التي تملك الانشاء تملك الالغاء)</a:t>
            </a:r>
          </a:p>
          <a:p>
            <a:r>
              <a:rPr lang="ar-SA" sz="3300" b="1" smtClean="0">
                <a:solidFill>
                  <a:srgbClr val="C00000"/>
                </a:solidFill>
              </a:rPr>
              <a:t>1- الغاء القواعد التشريعية</a:t>
            </a:r>
          </a:p>
          <a:p>
            <a:r>
              <a:rPr lang="ar-SA" sz="3300" smtClean="0"/>
              <a:t>كما وضحنا سابقا ان القواعد القانونية ليست كلها على نفس الدرجة، وباعتبار ان </a:t>
            </a:r>
            <a:r>
              <a:rPr lang="ar-SA" sz="3300" b="1" smtClean="0"/>
              <a:t>التشريع هو المصدر الاصلي الاول في مصادر القانون فهو لا يلغى الا بتشريع مثله</a:t>
            </a:r>
          </a:p>
          <a:p>
            <a:endParaRPr lang="ar-SA" sz="3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3794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950" y="1447800"/>
            <a:ext cx="8578850" cy="5149850"/>
          </a:xfrm>
        </p:spPr>
        <p:txBody>
          <a:bodyPr/>
          <a:lstStyle/>
          <a:p>
            <a:pPr>
              <a:buClr>
                <a:srgbClr val="D34817"/>
              </a:buClr>
            </a:pPr>
            <a:r>
              <a:rPr lang="ar-SA" sz="3300" smtClean="0">
                <a:solidFill>
                  <a:srgbClr val="000000"/>
                </a:solidFill>
              </a:rPr>
              <a:t>والتشريعات نفسها تتدرج من حيث القوة، فالدستور اعلى درجة في القوة يليه التشريع العادي ثم التشريع الفرعي</a:t>
            </a:r>
          </a:p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7030A0"/>
                </a:solidFill>
              </a:rPr>
              <a:t>والقاعدة ان السلطة التي تملك الالغاء هي السلطة التي تملك انشاؤها او سلطه اعلى منها</a:t>
            </a:r>
          </a:p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7030A0"/>
                </a:solidFill>
              </a:rPr>
              <a:t>الدستور يلغى بدستور</a:t>
            </a:r>
          </a:p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7030A0"/>
                </a:solidFill>
              </a:rPr>
              <a:t>التشريع العادي يلغى بدستور وتشريع عادي</a:t>
            </a:r>
          </a:p>
          <a:p>
            <a:pPr>
              <a:buClr>
                <a:srgbClr val="D34817"/>
              </a:buClr>
            </a:pPr>
            <a:r>
              <a:rPr lang="ar-SA" sz="3300" b="1" smtClean="0">
                <a:solidFill>
                  <a:srgbClr val="7030A0"/>
                </a:solidFill>
              </a:rPr>
              <a:t>تشريع فرعي يلغى بدستور وتشريع عادي وتشريع فرعي</a:t>
            </a:r>
          </a:p>
          <a:p>
            <a:r>
              <a:rPr lang="ar-SA" sz="3300" b="1" smtClean="0">
                <a:solidFill>
                  <a:srgbClr val="C00000"/>
                </a:solidFill>
              </a:rPr>
              <a:t>كما ان القاعدة العرفية لا تملك الغاء القاعدة التشريعية لان العرف ادنى مرتبة من التشريع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4818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0825" y="1447800"/>
            <a:ext cx="8642350" cy="5005388"/>
          </a:xfrm>
        </p:spPr>
        <p:txBody>
          <a:bodyPr/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2- الغاء القواعد غير التشريعية</a:t>
            </a:r>
          </a:p>
          <a:p>
            <a:pPr algn="just"/>
            <a:r>
              <a:rPr lang="ar-SA" sz="3200" b="1" dirty="0" smtClean="0">
                <a:solidFill>
                  <a:srgbClr val="7030A0"/>
                </a:solidFill>
              </a:rPr>
              <a:t>القواعد غير التشريعية هي القواعد المستمدة من المصادر الأخرى (الاحتياطية) غير التشريع </a:t>
            </a:r>
            <a:r>
              <a:rPr lang="ar-SA" sz="3200" b="1" dirty="0" smtClean="0"/>
              <a:t>وهي </a:t>
            </a:r>
            <a:r>
              <a:rPr lang="ar-SA" sz="3200" b="1" dirty="0" smtClean="0"/>
              <a:t>العرف </a:t>
            </a:r>
            <a:r>
              <a:rPr lang="ar-IQ" sz="3200" b="1" dirty="0" smtClean="0"/>
              <a:t>و</a:t>
            </a:r>
            <a:r>
              <a:rPr lang="ar-SA" sz="3200" b="1" dirty="0" smtClean="0"/>
              <a:t> مبادئ الشريعة الإسلامية </a:t>
            </a:r>
            <a:r>
              <a:rPr lang="ar-IQ" sz="3200" b="1" dirty="0" smtClean="0"/>
              <a:t>و</a:t>
            </a:r>
            <a:r>
              <a:rPr lang="ar-SA" sz="3200" b="1" dirty="0" smtClean="0"/>
              <a:t>قواعد </a:t>
            </a:r>
            <a:r>
              <a:rPr lang="ar-SA" sz="3200" b="1" dirty="0" smtClean="0"/>
              <a:t>العدالة</a:t>
            </a:r>
          </a:p>
          <a:p>
            <a:pPr algn="just"/>
            <a:r>
              <a:rPr lang="ar-SA" sz="3200" b="1" dirty="0" smtClean="0">
                <a:solidFill>
                  <a:srgbClr val="7030A0"/>
                </a:solidFill>
              </a:rPr>
              <a:t>القواعد التشريعية تستطيع أن تلغي أي قاعدة في المصادر الأخرى</a:t>
            </a:r>
            <a:r>
              <a:rPr lang="ar-EG" sz="3200" b="1" dirty="0" smtClean="0">
                <a:solidFill>
                  <a:srgbClr val="7030A0"/>
                </a:solidFill>
              </a:rPr>
              <a:t> غير التشريعية</a:t>
            </a:r>
            <a:r>
              <a:rPr lang="ar-SA" sz="3200" b="1" dirty="0" smtClean="0">
                <a:solidFill>
                  <a:srgbClr val="7030A0"/>
                </a:solidFill>
              </a:rPr>
              <a:t> لأنها الأعلى مرتبة</a:t>
            </a:r>
            <a:endParaRPr lang="en-US" sz="3200" b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r>
              <a:rPr lang="ar-EG" sz="3200" b="1" dirty="0" smtClean="0"/>
              <a:t>أ- </a:t>
            </a:r>
            <a:r>
              <a:rPr lang="ar-SA" sz="3200" b="1" dirty="0" smtClean="0"/>
              <a:t>تلغى القواعد التي مصدرها الفقه الاسلامي بتدخل المشرع واستبدالها او تحويلها لقواعد تشريعية</a:t>
            </a:r>
            <a:r>
              <a:rPr lang="ar-SA" sz="3200" dirty="0" smtClean="0"/>
              <a:t>، </a:t>
            </a:r>
            <a:r>
              <a:rPr lang="ar-SA" sz="3200" b="1" dirty="0" smtClean="0"/>
              <a:t>مثل(عد التعسف في استعمال الحق) </a:t>
            </a:r>
            <a:r>
              <a:rPr lang="ar-SA" sz="3200" b="1" dirty="0" smtClean="0">
                <a:solidFill>
                  <a:srgbClr val="C00000"/>
                </a:solidFill>
              </a:rPr>
              <a:t>وهذا الالغاء يرفع صفة الالزام عنها فقط</a:t>
            </a:r>
          </a:p>
          <a:p>
            <a:endParaRPr lang="ar-S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lvl="0">
              <a:buClr>
                <a:srgbClr val="D34817"/>
              </a:buClr>
            </a:pPr>
            <a:r>
              <a:rPr lang="ar-SA" sz="3200" b="1" dirty="0">
                <a:solidFill>
                  <a:prstClr val="black"/>
                </a:solidFill>
              </a:rPr>
              <a:t>وتلغى القواعد المستمدة من مبادئ الشريعة الاسلامية بقواعد تشريعية</a:t>
            </a:r>
            <a:r>
              <a:rPr lang="ar-SA" sz="3200" b="1" dirty="0" smtClean="0">
                <a:solidFill>
                  <a:prstClr val="black"/>
                </a:solidFill>
              </a:rPr>
              <a:t>، </a:t>
            </a:r>
            <a:r>
              <a:rPr lang="ar-SA" sz="3200" b="1" u="sng" dirty="0" smtClean="0">
                <a:solidFill>
                  <a:srgbClr val="C00000"/>
                </a:solidFill>
              </a:rPr>
              <a:t>ولا تلغى بقواعد عرفية</a:t>
            </a:r>
          </a:p>
          <a:p>
            <a:pPr lvl="0">
              <a:buClr>
                <a:srgbClr val="D34817"/>
              </a:buClr>
            </a:pPr>
            <a:r>
              <a:rPr lang="ar-SA" sz="3200" b="1" dirty="0" smtClean="0">
                <a:solidFill>
                  <a:prstClr val="black"/>
                </a:solidFill>
              </a:rPr>
              <a:t> </a:t>
            </a:r>
            <a:r>
              <a:rPr lang="ar-SA" sz="3200" b="1" dirty="0">
                <a:solidFill>
                  <a:srgbClr val="7030A0"/>
                </a:solidFill>
              </a:rPr>
              <a:t>لكن دون ان يمس بالصفة الدينية للقاعدة </a:t>
            </a:r>
            <a:r>
              <a:rPr lang="ar-SA" sz="3200" b="1" u="sng" dirty="0">
                <a:solidFill>
                  <a:srgbClr val="7030A0"/>
                </a:solidFill>
              </a:rPr>
              <a:t>انما يرفع عنها فقط قوتها الملزمة كقاعدة من قواعد القانون الوضعي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4959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cs typeface="Tahoma" pitchFamily="34" charset="0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153400" cy="5105400"/>
          </a:xfrm>
        </p:spPr>
        <p:txBody>
          <a:bodyPr/>
          <a:lstStyle/>
          <a:p>
            <a:pPr algn="just"/>
            <a:r>
              <a:rPr lang="ar-EG" sz="3500" b="1" smtClean="0">
                <a:solidFill>
                  <a:schemeClr val="accent2"/>
                </a:solidFill>
              </a:rPr>
              <a:t>2- </a:t>
            </a:r>
            <a:r>
              <a:rPr lang="ar-SA" sz="3500" b="1" smtClean="0">
                <a:solidFill>
                  <a:schemeClr val="accent2"/>
                </a:solidFill>
              </a:rPr>
              <a:t>تلغي القواعد العرفية بقواعد تشريعية أو بقواعد الشريعة الإسلامية أو قواعد عرفية</a:t>
            </a:r>
            <a:r>
              <a:rPr lang="ar-SA" sz="3100" b="1" smtClean="0"/>
              <a:t> </a:t>
            </a:r>
            <a:endParaRPr lang="ar-EG" sz="3100" b="1" smtClean="0"/>
          </a:p>
          <a:p>
            <a:pPr algn="just"/>
            <a:r>
              <a:rPr lang="ar-SA" sz="3500" b="1" smtClean="0"/>
              <a:t>حيث يستطيع الأفراد العدول عن سلوك معين فيكون هذا العدول بمثابة إلغاء للقاعدة العرفية السابقة </a:t>
            </a:r>
            <a:endParaRPr lang="ar-EG" sz="3500" b="1" smtClean="0"/>
          </a:p>
          <a:p>
            <a:pPr algn="just"/>
            <a:r>
              <a:rPr lang="ar-EG" sz="3500" b="1" smtClean="0"/>
              <a:t>كما </a:t>
            </a:r>
            <a:r>
              <a:rPr lang="ar-SA" sz="3500" b="1" smtClean="0"/>
              <a:t>يمكن للمشرع أن يحول القاعدة العرفية إلى قاعدة تشريعية</a:t>
            </a:r>
            <a:endParaRPr lang="ar-EG" sz="3500" b="1" smtClean="0"/>
          </a:p>
          <a:p>
            <a:pPr algn="just"/>
            <a:r>
              <a:rPr lang="ar-EG" sz="3500" b="1" smtClean="0">
                <a:solidFill>
                  <a:schemeClr val="accent2"/>
                </a:solidFill>
              </a:rPr>
              <a:t>كما يمكن للشريعة الاسلامية الغاء قاعدة عرفية</a:t>
            </a:r>
          </a:p>
          <a:p>
            <a:pPr algn="just"/>
            <a:r>
              <a:rPr lang="ar-EG" sz="3500" b="1" smtClean="0"/>
              <a:t>كالربا والميسر</a:t>
            </a:r>
            <a:endParaRPr lang="ar-SA" sz="3000" b="1" smtClean="0"/>
          </a:p>
          <a:p>
            <a:endParaRPr lang="en-US" sz="30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cs typeface="Tahoma" pitchFamily="34" charset="0"/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8077200" cy="4572000"/>
          </a:xfrm>
        </p:spPr>
        <p:txBody>
          <a:bodyPr/>
          <a:lstStyle/>
          <a:p>
            <a:r>
              <a:rPr lang="ar-EG" sz="3200" b="1" dirty="0" smtClean="0">
                <a:solidFill>
                  <a:srgbClr val="7030A0"/>
                </a:solidFill>
              </a:rPr>
              <a:t>3- الغاء مبادئ العدالة </a:t>
            </a:r>
          </a:p>
          <a:p>
            <a:pPr algn="just"/>
            <a:r>
              <a:rPr lang="ar-SA" sz="3500" b="1" dirty="0" smtClean="0"/>
              <a:t>تملك كافة المصادر الأعلى من مبادئ </a:t>
            </a:r>
            <a:r>
              <a:rPr lang="ar-SA" sz="3500" b="1" dirty="0" smtClean="0"/>
              <a:t>ال</a:t>
            </a:r>
            <a:r>
              <a:rPr lang="ar-IQ" sz="3500" b="1" dirty="0" smtClean="0"/>
              <a:t>عدالة</a:t>
            </a:r>
            <a:r>
              <a:rPr lang="ar-SA" sz="3500" b="1" dirty="0" smtClean="0"/>
              <a:t> </a:t>
            </a:r>
            <a:r>
              <a:rPr lang="ar-SA" sz="3500" b="1" dirty="0" smtClean="0"/>
              <a:t>إلغاء مثل هذه القواعد </a:t>
            </a:r>
          </a:p>
          <a:p>
            <a:pPr algn="just"/>
            <a:r>
              <a:rPr lang="ar-SA" sz="3500" b="1" dirty="0" smtClean="0"/>
              <a:t>فالعرف أو مبادئ الشريعة الإسلامية والتشريع يمكن لهم إلغاء مثل هذه القواعد </a:t>
            </a:r>
            <a:r>
              <a:rPr lang="ar-SA" sz="3500" b="1" dirty="0" smtClean="0">
                <a:solidFill>
                  <a:srgbClr val="C00000"/>
                </a:solidFill>
              </a:rPr>
              <a:t>لأنها تتذيل ترتيب مصادر القاعدة القانونية</a:t>
            </a:r>
            <a:endParaRPr lang="ar-DZ" sz="3500" b="1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978</TotalTime>
  <Words>897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موازنة</vt:lpstr>
      <vt:lpstr>تفسير القواعد القانونية والغاؤها</vt:lpstr>
      <vt:lpstr>الغاء القواعد القانونية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تفسير القواعد القانونية والغاؤها</dc:title>
  <dc:creator>NaZAR</dc:creator>
  <cp:lastModifiedBy>Name</cp:lastModifiedBy>
  <cp:revision>63</cp:revision>
  <dcterms:created xsi:type="dcterms:W3CDTF">2013-11-05T09:03:27Z</dcterms:created>
  <dcterms:modified xsi:type="dcterms:W3CDTF">2017-03-18T06:06:49Z</dcterms:modified>
</cp:coreProperties>
</file>