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80" r:id="rId18"/>
  </p:sldIdLst>
  <p:sldSz cx="9144000" cy="5143500" type="screen16x9"/>
  <p:notesSz cx="6858000" cy="9144000"/>
  <p:embeddedFontLst>
    <p:embeddedFont>
      <p:font typeface="Raleway" charset="0"/>
      <p:regular r:id="rId20"/>
      <p:bold r:id="rId21"/>
      <p:italic r:id="rId22"/>
      <p:boldItalic r:id="rId23"/>
    </p:embeddedFont>
    <p:embeddedFont>
      <p:font typeface="Karla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A7E580E-DB51-40A5-A5F3-E0C27B3B3D71}">
  <a:tblStyle styleId="{FA7E580E-DB51-40A5-A5F3-E0C27B3B3D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5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0" y="1580113"/>
            <a:ext cx="9144000" cy="3341668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5900" y="410541"/>
            <a:ext cx="9144152" cy="4453148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833775" y="2314200"/>
            <a:ext cx="5476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6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3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9" name="Shape 3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0" name="Shape 4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1" name="Shape 4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2" name="Shape 4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3" name="Shape 4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0" name="Shape 50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1" name="Shape 51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52" name="Shape 52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3" name="Shape 53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4" name="Shape 54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870750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357262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5843773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6" name="Shape 6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شـــــــــروط الميــراث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000" dirty="0" smtClean="0">
                <a:solidFill>
                  <a:schemeClr val="tx1"/>
                </a:solidFill>
              </a:rPr>
              <a:t>الشرط الثالث </a:t>
            </a:r>
            <a:br>
              <a:rPr lang="ar-IQ" sz="4000" dirty="0" smtClean="0">
                <a:solidFill>
                  <a:schemeClr val="tx1"/>
                </a:solidFill>
              </a:rPr>
            </a:br>
            <a:r>
              <a:rPr lang="ar-IQ" sz="4000" dirty="0" smtClean="0">
                <a:solidFill>
                  <a:schemeClr val="tx1"/>
                </a:solidFill>
              </a:rPr>
              <a:t>العلم بجهة الميراث 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79512" y="1747274"/>
            <a:ext cx="5544616" cy="3200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dirty="0" smtClean="0"/>
              <a:t>ويقصد </a:t>
            </a:r>
            <a:r>
              <a:rPr lang="ar-IQ" dirty="0" err="1" smtClean="0"/>
              <a:t>به</a:t>
            </a:r>
            <a:r>
              <a:rPr lang="ar-IQ" dirty="0" smtClean="0"/>
              <a:t> معرفة سبب الميراث اي معرفة العلاقة التي تربط الوارث الحي بالمورث </a:t>
            </a:r>
            <a:r>
              <a:rPr lang="ar-IQ" dirty="0" err="1" smtClean="0"/>
              <a:t>الميت .</a:t>
            </a:r>
            <a:r>
              <a:rPr lang="ar-IQ" dirty="0" smtClean="0"/>
              <a:t> 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dirty="0" smtClean="0"/>
              <a:t>ويجب ان تندرج تحت احد الاسباب </a:t>
            </a:r>
            <a:r>
              <a:rPr lang="ar-IQ" dirty="0" err="1" smtClean="0"/>
              <a:t>الاتية :</a:t>
            </a:r>
            <a:r>
              <a:rPr lang="ar-IQ" dirty="0" smtClean="0"/>
              <a:t>  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dirty="0" smtClean="0"/>
              <a:t>الولاء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dirty="0" smtClean="0"/>
              <a:t>الزواج الصحيح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dirty="0" smtClean="0"/>
              <a:t>القرابة </a:t>
            </a:r>
            <a:r>
              <a:rPr lang="en-US" dirty="0" smtClean="0"/>
              <a:t>- </a:t>
            </a:r>
            <a:endParaRPr lang="ar-IQ" dirty="0" smtClean="0"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7225" y="717423"/>
            <a:ext cx="3568800" cy="3568800"/>
          </a:xfrm>
          <a:prstGeom prst="diamond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332750" y="273900"/>
            <a:ext cx="8271698" cy="3954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200" dirty="0" smtClean="0">
                <a:solidFill>
                  <a:schemeClr val="bg1"/>
                </a:solidFill>
              </a:rPr>
              <a:t>الـــــــــــــــــولاء</a:t>
            </a:r>
            <a:r>
              <a:rPr lang="ar-IQ" sz="3200" dirty="0" smtClean="0">
                <a:solidFill>
                  <a:schemeClr val="tx1"/>
                </a:solidFill>
              </a:rPr>
              <a:t/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يقصد </a:t>
            </a:r>
            <a:r>
              <a:rPr lang="ar-IQ" sz="3200" dirty="0" err="1" smtClean="0">
                <a:solidFill>
                  <a:schemeClr val="tx1"/>
                </a:solidFill>
              </a:rPr>
              <a:t>به</a:t>
            </a:r>
            <a:r>
              <a:rPr lang="ar-IQ" sz="3200" dirty="0" smtClean="0">
                <a:solidFill>
                  <a:schemeClr val="tx1"/>
                </a:solidFill>
              </a:rPr>
              <a:t> علاقة الصداقة والتحالف </a:t>
            </a:r>
            <a:r>
              <a:rPr lang="ar-IQ" sz="3200" dirty="0" err="1" smtClean="0">
                <a:solidFill>
                  <a:schemeClr val="tx1"/>
                </a:solidFill>
              </a:rPr>
              <a:t>والتناصر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وهو </a:t>
            </a:r>
            <a:r>
              <a:rPr lang="ar-IQ" sz="3200" dirty="0" err="1" smtClean="0">
                <a:solidFill>
                  <a:schemeClr val="tx1"/>
                </a:solidFill>
              </a:rPr>
              <a:t>ياخذ</a:t>
            </a:r>
            <a:r>
              <a:rPr lang="ar-IQ" sz="3200" dirty="0" smtClean="0">
                <a:solidFill>
                  <a:schemeClr val="tx1"/>
                </a:solidFill>
              </a:rPr>
              <a:t> صورتين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- ولاء المـــــــــــــوالاة 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ولاء </a:t>
            </a:r>
            <a:r>
              <a:rPr lang="ar-IQ" sz="3200" dirty="0" err="1" smtClean="0">
                <a:solidFill>
                  <a:schemeClr val="tx1"/>
                </a:solidFill>
              </a:rPr>
              <a:t>المعاتقــــــــــــــــة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200" dirty="0" err="1" smtClean="0">
                <a:solidFill>
                  <a:schemeClr val="tx1"/>
                </a:solidFill>
              </a:rPr>
              <a:t>القرابة </a:t>
            </a:r>
            <a:r>
              <a:rPr lang="ar-IQ" sz="3200" dirty="0" smtClean="0">
                <a:solidFill>
                  <a:schemeClr val="tx1"/>
                </a:solidFill>
              </a:rPr>
              <a:t>: ويقصد </a:t>
            </a:r>
            <a:r>
              <a:rPr lang="ar-IQ" sz="3200" dirty="0" err="1" smtClean="0">
                <a:solidFill>
                  <a:schemeClr val="tx1"/>
                </a:solidFill>
              </a:rPr>
              <a:t>به</a:t>
            </a:r>
            <a:r>
              <a:rPr lang="ar-IQ" sz="3200" dirty="0" smtClean="0">
                <a:solidFill>
                  <a:schemeClr val="tx1"/>
                </a:solidFill>
              </a:rPr>
              <a:t> صلة الدم والنسب 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275856" y="1779662"/>
            <a:ext cx="2493600" cy="2493600"/>
          </a:xfrm>
          <a:prstGeom prst="diamond">
            <a:avLst/>
          </a:pr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2800" b="1" dirty="0" smtClean="0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اصحاب الفروض</a:t>
            </a:r>
            <a:endParaRPr sz="2800" b="1" dirty="0">
              <a:solidFill>
                <a:srgbClr val="FFFFF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1115616" y="2275813"/>
            <a:ext cx="2801609" cy="1880113"/>
          </a:xfrm>
          <a:prstGeom prst="flowChartPreparation">
            <a:avLst/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200" dirty="0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ذوي الرحم </a:t>
            </a:r>
            <a:endParaRPr sz="32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5436096" y="2139702"/>
            <a:ext cx="2736304" cy="1728192"/>
          </a:xfrm>
          <a:prstGeom prst="flowChartPreparation">
            <a:avLst/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2800" dirty="0" err="1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العصبات</a:t>
            </a:r>
            <a:r>
              <a:rPr lang="ar-IQ" sz="2800" dirty="0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endParaRPr sz="28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err="1" smtClean="0">
                <a:solidFill>
                  <a:schemeClr val="tx1"/>
                </a:solidFill>
              </a:rPr>
              <a:t>العصبات</a:t>
            </a:r>
            <a:r>
              <a:rPr lang="ar-IQ" dirty="0" smtClean="0">
                <a:solidFill>
                  <a:schemeClr val="tx1"/>
                </a:solidFill>
              </a:rPr>
              <a:t> : وهم اقارب الميت من الذكور ويرثون الباقي بعد اصحاب الفروض 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186" name="Shape 186"/>
          <p:cNvGraphicFramePr/>
          <p:nvPr/>
        </p:nvGraphicFramePr>
        <p:xfrm>
          <a:off x="952500" y="1869281"/>
          <a:ext cx="5601600" cy="2647295"/>
        </p:xfrm>
        <a:graphic>
          <a:graphicData uri="http://schemas.openxmlformats.org/drawingml/2006/table">
            <a:tbl>
              <a:tblPr>
                <a:noFill/>
                <a:tableStyleId>{FA7E580E-DB51-40A5-A5F3-E0C27B3B3D71}</a:tableStyleId>
              </a:tblPr>
              <a:tblGrid>
                <a:gridCol w="1400400"/>
                <a:gridCol w="1400400"/>
                <a:gridCol w="1400400"/>
                <a:gridCol w="1400400"/>
              </a:tblGrid>
              <a:tr h="5928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العمومة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الاخوة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الابوة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البنوة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عم شقيق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اخ شقيق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عم </a:t>
                      </a:r>
                      <a:r>
                        <a:rPr lang="ar-IQ" sz="2400" dirty="0" err="1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لاب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اخ </a:t>
                      </a:r>
                      <a:r>
                        <a:rPr lang="ar-IQ" sz="2400" b="1" dirty="0" err="1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الاب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العم الشقيق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الاخ الشقيق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اب</a:t>
                      </a:r>
                      <a:r>
                        <a:rPr lang="ar-IQ" sz="2400" b="1" baseline="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 الاب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ابن 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9D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9600" dirty="0" smtClean="0">
                <a:solidFill>
                  <a:srgbClr val="ABE33F"/>
                </a:solidFill>
                <a:latin typeface="Karla"/>
                <a:ea typeface="Karla"/>
                <a:cs typeface="Karla"/>
                <a:sym typeface="Karla"/>
              </a:rPr>
              <a:t>الزواج الصحيح </a:t>
            </a:r>
            <a:endParaRPr sz="9600" dirty="0">
              <a:solidFill>
                <a:srgbClr val="ABE33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4294967295"/>
          </p:nvPr>
        </p:nvSpPr>
        <p:spPr>
          <a:xfrm>
            <a:off x="683568" y="3075806"/>
            <a:ext cx="7772400" cy="18722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800" b="1" dirty="0" smtClean="0"/>
              <a:t>يقصد </a:t>
            </a:r>
            <a:r>
              <a:rPr lang="ar-IQ" sz="2800" b="1" dirty="0" err="1" smtClean="0"/>
              <a:t>به</a:t>
            </a:r>
            <a:r>
              <a:rPr lang="ar-IQ" sz="2800" b="1" dirty="0" smtClean="0"/>
              <a:t> وجود عقد زواج صحيح مصدق لدى المحكمة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800" b="1" dirty="0" smtClean="0"/>
              <a:t>او تم الطلاق الرجعي ومات احد الزوجين في فترة العدة </a:t>
            </a:r>
            <a:endParaRPr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ctrTitle" idx="4294967295"/>
          </p:nvPr>
        </p:nvSpPr>
        <p:spPr>
          <a:xfrm>
            <a:off x="1599425" y="1029000"/>
            <a:ext cx="5945100" cy="8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dirty="0" smtClean="0">
                <a:solidFill>
                  <a:srgbClr val="ABE33F"/>
                </a:solidFill>
                <a:latin typeface="Karla"/>
                <a:ea typeface="Karla"/>
                <a:cs typeface="Karla"/>
                <a:sym typeface="Karla"/>
              </a:rPr>
              <a:t>الشرط </a:t>
            </a:r>
            <a:r>
              <a:rPr lang="ar-IQ" sz="6000" dirty="0" err="1" smtClean="0">
                <a:solidFill>
                  <a:srgbClr val="ABE33F"/>
                </a:solidFill>
                <a:latin typeface="Karla"/>
                <a:ea typeface="Karla"/>
                <a:cs typeface="Karla"/>
                <a:sym typeface="Karla"/>
              </a:rPr>
              <a:t>الرابع </a:t>
            </a:r>
            <a:r>
              <a:rPr lang="ar-IQ" sz="6000" dirty="0" smtClean="0">
                <a:solidFill>
                  <a:srgbClr val="ABE33F"/>
                </a:solidFill>
                <a:latin typeface="Karla"/>
                <a:ea typeface="Karla"/>
                <a:cs typeface="Karla"/>
                <a:sym typeface="Karla"/>
              </a:rPr>
              <a:t>:انتفاء المانع</a:t>
            </a:r>
            <a:endParaRPr sz="6000" dirty="0">
              <a:solidFill>
                <a:srgbClr val="ABE33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ctrTitle" idx="4294967295"/>
          </p:nvPr>
        </p:nvSpPr>
        <p:spPr>
          <a:xfrm>
            <a:off x="1115616" y="2715766"/>
            <a:ext cx="6377148" cy="15121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000" dirty="0" smtClean="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rPr>
              <a:t>ونأخذ </a:t>
            </a:r>
            <a:r>
              <a:rPr lang="ar-IQ" sz="4000" dirty="0" err="1" smtClean="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rPr>
              <a:t>به</a:t>
            </a:r>
            <a:r>
              <a:rPr lang="ar-IQ" sz="4000" dirty="0" smtClean="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rPr>
              <a:t> استنادا الى نص الفقرة الثانية من المادة الاولى من قانون الاحوال الشخصية العراقي</a:t>
            </a:r>
            <a:endParaRPr sz="4000" dirty="0">
              <a:solidFill>
                <a:srgbClr val="00AE9D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موانع الميراث اربعة </a:t>
            </a:r>
            <a:endParaRPr dirty="0"/>
          </a:p>
        </p:txBody>
      </p:sp>
      <p:sp>
        <p:nvSpPr>
          <p:cNvPr id="221" name="Shape 221"/>
          <p:cNvSpPr/>
          <p:nvPr/>
        </p:nvSpPr>
        <p:spPr>
          <a:xfrm>
            <a:off x="4355976" y="221171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اختلاف الدين </a:t>
            </a:r>
            <a:endParaRPr b="1" dirty="0">
              <a:solidFill>
                <a:srgbClr val="FFFFF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267744" y="221171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00AE9D">
              <a:alpha val="8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القتل</a:t>
            </a:r>
            <a:endParaRPr b="1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67544" y="221171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الرق</a:t>
            </a:r>
            <a:endParaRPr b="1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6" name="Shape 221"/>
          <p:cNvSpPr/>
          <p:nvPr/>
        </p:nvSpPr>
        <p:spPr>
          <a:xfrm>
            <a:off x="6300192" y="2139702"/>
            <a:ext cx="2521800" cy="1646700"/>
          </a:xfrm>
          <a:prstGeom prst="homePlate">
            <a:avLst>
              <a:gd name="adj" fmla="val 21190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اختلاف الجنسية  </a:t>
            </a:r>
            <a:endParaRPr b="1" dirty="0">
              <a:solidFill>
                <a:srgbClr val="FFFFFF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886650" y="1984501"/>
            <a:ext cx="7370700" cy="29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سنوضح موانع الميراث في المحاضرة القادمة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اذا كان يوجد اي سؤال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smtClean="0"/>
              <a:t>شكرا لإصغائكم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800" dirty="0" smtClean="0">
                <a:solidFill>
                  <a:srgbClr val="FF0000"/>
                </a:solidFill>
              </a:rPr>
              <a:t>مفردات المحاضرة 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243071" y="1556150"/>
            <a:ext cx="3509700" cy="28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نتناول في هذه المحاضرة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/>
              <a:t>شرط موت المورث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/>
              <a:t>- شرط </a:t>
            </a:r>
            <a:r>
              <a:rPr lang="ar-IQ" sz="2400" dirty="0" err="1" smtClean="0"/>
              <a:t>التاكد</a:t>
            </a:r>
            <a:r>
              <a:rPr lang="ar-IQ" sz="2400" dirty="0" smtClean="0"/>
              <a:t> من حياة الوارث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/>
              <a:t>-شرط العلم بجهة الميراث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/>
              <a:t>- شرط موانع </a:t>
            </a:r>
            <a:r>
              <a:rPr lang="ar-IQ" sz="2400" dirty="0" err="1" smtClean="0"/>
              <a:t>الميرايث</a:t>
            </a:r>
            <a:r>
              <a:rPr lang="ar-IQ" sz="2400" dirty="0" smtClean="0"/>
              <a:t> </a:t>
            </a:r>
            <a:endParaRPr sz="2400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2"/>
          </p:nvPr>
        </p:nvSpPr>
        <p:spPr>
          <a:xfrm>
            <a:off x="2123728" y="1495850"/>
            <a:ext cx="6115552" cy="34299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 idx="4294967295"/>
          </p:nvPr>
        </p:nvSpPr>
        <p:spPr>
          <a:xfrm>
            <a:off x="2988250" y="1354750"/>
            <a:ext cx="5351700" cy="25851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dirty="0" smtClean="0">
                <a:solidFill>
                  <a:srgbClr val="ABE33F"/>
                </a:solidFill>
              </a:rPr>
              <a:t>السلام عليكم ورحمة الله وبركاته</a:t>
            </a:r>
            <a:endParaRPr sz="6000" dirty="0">
              <a:solidFill>
                <a:srgbClr val="ABE33F"/>
              </a:solidFill>
            </a:endParaRPr>
          </a:p>
        </p:txBody>
      </p:sp>
      <p:grpSp>
        <p:nvGrpSpPr>
          <p:cNvPr id="102" name="Shape 102"/>
          <p:cNvGrpSpPr/>
          <p:nvPr/>
        </p:nvGrpSpPr>
        <p:grpSpPr>
          <a:xfrm>
            <a:off x="685613" y="1814387"/>
            <a:ext cx="1512762" cy="1433896"/>
            <a:chOff x="5300400" y="3670175"/>
            <a:chExt cx="421300" cy="399325"/>
          </a:xfrm>
        </p:grpSpPr>
        <p:sp>
          <p:nvSpPr>
            <p:cNvPr id="103" name="Shape 10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Shape 108"/>
          <p:cNvSpPr/>
          <p:nvPr/>
        </p:nvSpPr>
        <p:spPr>
          <a:xfrm>
            <a:off x="1850372" y="1562101"/>
            <a:ext cx="957630" cy="859666"/>
          </a:xfrm>
          <a:custGeom>
            <a:avLst/>
            <a:gdLst/>
            <a:ahLst/>
            <a:cxnLst/>
            <a:rect l="0" t="0" r="0" b="0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763688" y="1419622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BE33F"/>
                </a:solidFill>
              </a:rPr>
              <a:t>1.</a:t>
            </a:r>
            <a:endParaRPr dirty="0">
              <a:solidFill>
                <a:srgbClr val="ABE33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الشرط </a:t>
            </a:r>
            <a:r>
              <a:rPr lang="ar-IQ" dirty="0" err="1" smtClean="0"/>
              <a:t>الاول </a:t>
            </a:r>
            <a:r>
              <a:rPr lang="ar-IQ" dirty="0" smtClean="0"/>
              <a:t>:موت المورث حقيقة او حكما او تقديرا </a:t>
            </a:r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1907704" y="2859782"/>
            <a:ext cx="5513100" cy="1440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لان القاعدة الاساسية التي تحكمنا انه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لا تركة </a:t>
            </a:r>
            <a:r>
              <a:rPr lang="ar-IQ" sz="2800" dirty="0" err="1" smtClean="0">
                <a:solidFill>
                  <a:schemeClr val="tx1"/>
                </a:solidFill>
              </a:rPr>
              <a:t>الا</a:t>
            </a:r>
            <a:r>
              <a:rPr lang="ar-IQ" sz="2800" dirty="0" smtClean="0">
                <a:solidFill>
                  <a:schemeClr val="tx1"/>
                </a:solidFill>
              </a:rPr>
              <a:t> بعد سداد الدين 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1419622"/>
            <a:ext cx="7416823" cy="3024336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الموت </a:t>
            </a:r>
            <a:r>
              <a:rPr lang="ar-IQ" dirty="0" err="1" smtClean="0">
                <a:solidFill>
                  <a:schemeClr val="tx1"/>
                </a:solidFill>
              </a:rPr>
              <a:t>الحقيقي</a:t>
            </a:r>
            <a:r>
              <a:rPr lang="ar-IQ" dirty="0" smtClean="0">
                <a:solidFill>
                  <a:schemeClr val="tx1"/>
                </a:solidFill>
              </a:rPr>
              <a:t> يقصد </a:t>
            </a:r>
            <a:r>
              <a:rPr lang="ar-IQ" dirty="0" err="1" smtClean="0">
                <a:solidFill>
                  <a:schemeClr val="tx1"/>
                </a:solidFill>
              </a:rPr>
              <a:t>به</a:t>
            </a:r>
            <a:r>
              <a:rPr lang="ar-IQ" dirty="0" smtClean="0">
                <a:solidFill>
                  <a:schemeClr val="tx1"/>
                </a:solidFill>
              </a:rPr>
              <a:t> خروج الروح من الجسد بعد ان كانت موجودة فيه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ويثبت اما بالرؤية او السماع او بحكم </a:t>
            </a:r>
            <a:r>
              <a:rPr lang="ar-IQ" dirty="0" err="1" smtClean="0">
                <a:solidFill>
                  <a:schemeClr val="tx1"/>
                </a:solidFill>
              </a:rPr>
              <a:t>القاضي </a:t>
            </a:r>
            <a:r>
              <a:rPr lang="ar-IQ" dirty="0" smtClean="0">
                <a:solidFill>
                  <a:schemeClr val="tx1"/>
                </a:solidFill>
              </a:rPr>
              <a:t>(الذي يكون كاشفا عن الوفاة لا منشأ </a:t>
            </a:r>
            <a:r>
              <a:rPr lang="ar-IQ" dirty="0" err="1" smtClean="0">
                <a:solidFill>
                  <a:schemeClr val="tx1"/>
                </a:solidFill>
              </a:rPr>
              <a:t>لها )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dirty="0" smtClean="0">
                <a:solidFill>
                  <a:schemeClr val="tx1"/>
                </a:solidFill>
              </a:rPr>
              <a:t>الموت الحكمـــــــــــي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r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r>
              <a:rPr lang="ar-IQ" sz="3200" dirty="0" smtClean="0"/>
              <a:t>يقصد </a:t>
            </a:r>
            <a:r>
              <a:rPr lang="ar-IQ" sz="3200" dirty="0" err="1" smtClean="0"/>
              <a:t>به</a:t>
            </a:r>
            <a:r>
              <a:rPr lang="ar-IQ" sz="3200" dirty="0" smtClean="0"/>
              <a:t> اعتبار الشخص ميتا بحكم القاضي </a:t>
            </a:r>
          </a:p>
          <a:p>
            <a:pPr marL="457200" lvl="0" indent="-381000" algn="r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r>
              <a:rPr lang="ar-IQ" sz="3200" dirty="0" smtClean="0"/>
              <a:t>يأخذ الموت الحكمي صورتين في القانون العراقي</a:t>
            </a:r>
          </a:p>
          <a:p>
            <a:pPr marL="457200" lvl="0" indent="-381000" algn="r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r>
              <a:rPr lang="ar-IQ" sz="3200" dirty="0" smtClean="0"/>
              <a:t>- موت المفقود </a:t>
            </a:r>
          </a:p>
          <a:p>
            <a:pPr marL="457200" lvl="0" indent="-381000" algn="r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r>
              <a:rPr lang="ar-IQ" sz="3200" dirty="0" smtClean="0"/>
              <a:t>- موت المرتد </a:t>
            </a:r>
            <a:endParaRPr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dirty="0" smtClean="0">
                <a:solidFill>
                  <a:srgbClr val="ABE33F"/>
                </a:solidFill>
              </a:rPr>
              <a:t>الموت التقديري</a:t>
            </a:r>
            <a:endParaRPr sz="6000" dirty="0">
              <a:solidFill>
                <a:srgbClr val="ABE33F"/>
              </a:solidFill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4294967295"/>
          </p:nvPr>
        </p:nvSpPr>
        <p:spPr>
          <a:xfrm>
            <a:off x="323528" y="3335350"/>
            <a:ext cx="7632848" cy="10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800" dirty="0" smtClean="0"/>
              <a:t>يقصد </a:t>
            </a:r>
            <a:r>
              <a:rPr lang="ar-IQ" sz="2800" dirty="0" err="1" smtClean="0"/>
              <a:t>به</a:t>
            </a:r>
            <a:r>
              <a:rPr lang="ar-IQ" sz="2800" dirty="0" smtClean="0"/>
              <a:t> موت من كانت حياته تقديرية ويقصد </a:t>
            </a:r>
            <a:r>
              <a:rPr lang="ar-IQ" sz="2800" dirty="0" err="1" smtClean="0"/>
              <a:t>به</a:t>
            </a:r>
            <a:r>
              <a:rPr lang="ar-IQ" sz="2800" dirty="0" smtClean="0"/>
              <a:t> الجنين الذي يسقط ميتا اثناء فترة الحمل نتيجة اعتداء على امه يمثل في نظر القانون جناية </a:t>
            </a:r>
            <a:endParaRPr sz="2800" dirty="0"/>
          </a:p>
        </p:txBody>
      </p:sp>
      <p:sp>
        <p:nvSpPr>
          <p:cNvPr id="132" name="Shape 132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0" t="0" r="0" b="0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3" name="Shape 133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35" name="Shape 13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Shape 13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39" name="Shape 1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مقدار الغرة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600" dirty="0" smtClean="0"/>
              <a:t>نصف عشر الدية الكاملة </a:t>
            </a:r>
            <a:endParaRPr sz="3600" dirty="0"/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800" dirty="0" smtClean="0"/>
              <a:t>الغرة 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800" dirty="0" smtClean="0"/>
              <a:t>هي الدية التي يدفعها من يرتكب اعتداءا على </a:t>
            </a:r>
            <a:r>
              <a:rPr lang="ar-IQ" sz="2800" dirty="0" err="1" smtClean="0"/>
              <a:t>امراة</a:t>
            </a:r>
            <a:r>
              <a:rPr lang="ar-IQ" sz="2800" dirty="0" smtClean="0"/>
              <a:t> حامل مما ينجم عنه سقوط جنينها ميتا وهي باتفاق الفقهاء تكون من نصيب الابوين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600" dirty="0" smtClean="0">
                <a:solidFill>
                  <a:schemeClr val="tx1"/>
                </a:solidFill>
              </a:rPr>
              <a:t>الشرط </a:t>
            </a:r>
            <a:r>
              <a:rPr lang="ar-IQ" sz="3600" dirty="0" err="1" smtClean="0">
                <a:solidFill>
                  <a:schemeClr val="tx1"/>
                </a:solidFill>
              </a:rPr>
              <a:t>الثاني :</a:t>
            </a:r>
            <a:r>
              <a:rPr lang="ar-IQ" sz="3600" dirty="0" smtClean="0">
                <a:solidFill>
                  <a:schemeClr val="tx1"/>
                </a:solidFill>
              </a:rPr>
              <a:t/>
            </a:r>
            <a:br>
              <a:rPr lang="ar-IQ" sz="3600" dirty="0" smtClean="0">
                <a:solidFill>
                  <a:schemeClr val="tx1"/>
                </a:solidFill>
              </a:rPr>
            </a:br>
            <a:r>
              <a:rPr lang="ar-IQ" sz="3600" dirty="0" smtClean="0">
                <a:solidFill>
                  <a:schemeClr val="tx1"/>
                </a:solidFill>
              </a:rPr>
              <a:t>التأكد من حياة الوارث لحظة موت المورث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870750" y="1972925"/>
            <a:ext cx="2365200" cy="295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اذا كانت حياة الوارث حكمية بان كان مازال جنينا فيصح ان يكون وارثا شرط ولادته حيا فان ولد ميتا سقط استحقاقه من الارث</a:t>
            </a:r>
            <a:endParaRPr sz="2400"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3357262" y="1972925"/>
            <a:ext cx="2365200" cy="295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قد يكون الوارث حيا حكما كحالة المفقود قبل اتضاح حقيقة حياته من عدمها وقبل صدور حكم من القاضي باعتباره ميتا </a:t>
            </a:r>
            <a:endParaRPr sz="2400" dirty="0"/>
          </a:p>
        </p:txBody>
      </p:sp>
      <p:sp>
        <p:nvSpPr>
          <p:cNvPr id="160" name="Shape 160"/>
          <p:cNvSpPr txBox="1">
            <a:spLocks noGrp="1"/>
          </p:cNvSpPr>
          <p:nvPr>
            <p:ph type="body" idx="3"/>
          </p:nvPr>
        </p:nvSpPr>
        <p:spPr>
          <a:xfrm>
            <a:off x="5843775" y="1972925"/>
            <a:ext cx="2365200" cy="295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 </a:t>
            </a:r>
            <a:r>
              <a:rPr lang="ar-IQ" sz="2400" dirty="0" smtClean="0"/>
              <a:t>يجب ان يكون الوارث حيا </a:t>
            </a:r>
          </a:p>
          <a:p>
            <a:pPr marL="0" lvl="0" indent="0" algn="r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2400" dirty="0" smtClean="0"/>
              <a:t>وقد تكون هذه الحياة </a:t>
            </a:r>
            <a:r>
              <a:rPr lang="ar-IQ" sz="2400" dirty="0" err="1" smtClean="0"/>
              <a:t>حقيقية</a:t>
            </a:r>
            <a:r>
              <a:rPr lang="ar-IQ" sz="2400" dirty="0" smtClean="0"/>
              <a:t> بان تكون روحه في جسده 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381</Words>
  <Application>Microsoft Office PowerPoint</Application>
  <PresentationFormat>عرض على الشاشة (9:16)‏</PresentationFormat>
  <Paragraphs>72</Paragraphs>
  <Slides>17</Slides>
  <Notes>17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Raleway</vt:lpstr>
      <vt:lpstr>Karla</vt:lpstr>
      <vt:lpstr>Escalus template</vt:lpstr>
      <vt:lpstr>شـــــــــروط الميــراث</vt:lpstr>
      <vt:lpstr>مفردات المحاضرة </vt:lpstr>
      <vt:lpstr>السلام عليكم ورحمة الله وبركاته</vt:lpstr>
      <vt:lpstr>1. الشرط الاول :موت المورث حقيقة او حكما او تقديرا </vt:lpstr>
      <vt:lpstr>الشريحة 5</vt:lpstr>
      <vt:lpstr>الموت الحكمـــــــــــي</vt:lpstr>
      <vt:lpstr>الموت التقديري</vt:lpstr>
      <vt:lpstr>You can also split your content</vt:lpstr>
      <vt:lpstr>الشرط الثاني : التأكد من حياة الوارث لحظة موت المورث</vt:lpstr>
      <vt:lpstr>الشرط الثالث  العلم بجهة الميراث </vt:lpstr>
      <vt:lpstr>الـــــــــــــــــولاء يقصد به علاقة الصداقة والتحالف والتناصر  وهو ياخذ صورتين - ولاء المـــــــــــــوالاة  ولاء المعاتقــــــــــــــــة </vt:lpstr>
      <vt:lpstr>القرابة : ويقصد به صلة الدم والنسب </vt:lpstr>
      <vt:lpstr>العصبات : وهم اقارب الميت من الذكور ويرثون الباقي بعد اصحاب الفروض </vt:lpstr>
      <vt:lpstr>الزواج الصحيح </vt:lpstr>
      <vt:lpstr>الشرط الرابع :انتفاء المانع</vt:lpstr>
      <vt:lpstr>موانع الميراث اربعة 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شـــــــــروط الميــراث</dc:title>
  <cp:lastModifiedBy>مختبر الحاسبات</cp:lastModifiedBy>
  <cp:revision>4</cp:revision>
  <dcterms:modified xsi:type="dcterms:W3CDTF">2018-03-19T07:17:29Z</dcterms:modified>
</cp:coreProperties>
</file>