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698A6C-7BB2-412B-970F-7D36C2EAE6EF}"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C4F80B1-9C78-4D44-869B-992726512020}"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8698A6C-7BB2-412B-970F-7D36C2EAE6E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8698A6C-7BB2-412B-970F-7D36C2EAE6E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8698A6C-7BB2-412B-970F-7D36C2EAE6E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8698A6C-7BB2-412B-970F-7D36C2EAE6EF}"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E8698A6C-7BB2-412B-970F-7D36C2EAE6EF}"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C4F80B1-9C78-4D44-869B-992726512020}"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8698A6C-7BB2-412B-970F-7D36C2EAE6EF}"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E8698A6C-7BB2-412B-970F-7D36C2EAE6EF}"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98A6C-7BB2-412B-970F-7D36C2EAE6EF}"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698A6C-7BB2-412B-970F-7D36C2EAE6EF}"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AC4F80B1-9C78-4D44-869B-992726512020}"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E8698A6C-7BB2-412B-970F-7D36C2EAE6EF}"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AC4F80B1-9C78-4D44-869B-99272651202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698A6C-7BB2-412B-970F-7D36C2EAE6EF}"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C4F80B1-9C78-4D44-869B-99272651202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31013"/>
            <a:ext cx="8229600" cy="1143000"/>
          </a:xfrm>
        </p:spPr>
        <p:txBody>
          <a:bodyPr>
            <a:normAutofit/>
          </a:bodyPr>
          <a:lstStyle/>
          <a:p>
            <a:r>
              <a:rPr lang="ar-IQ" sz="2000" dirty="0" smtClean="0"/>
              <a:t>المحاضرة التاسعة</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32500" lnSpcReduction="20000"/>
          </a:bodyPr>
          <a:lstStyle/>
          <a:p>
            <a:r>
              <a:rPr lang="ar-KW" b="1" dirty="0"/>
              <a:t>قد عرفنا أن المنطوق، ما دل عليه اللفظ في محل النطق، إلا انه في بعض الحالات يحتاج الكلام حتى يكون صادقاً أو صحيحاً إلى تقدير مضمر، بواسطته يصح الكلام ويستقيم، وإلا فلا.</a:t>
            </a:r>
          </a:p>
          <a:p>
            <a:r>
              <a:rPr lang="ar-KW" b="1" dirty="0"/>
              <a:t>وفي بعض الحالات لا يتوقف الكلام على التقدير، إلا انه يدل على ما لم يقصد به.</a:t>
            </a:r>
          </a:p>
          <a:p>
            <a:r>
              <a:rPr lang="ar-KW" b="1" dirty="0"/>
              <a:t>ولذلك قسم الأصوليون الدلالة إلى دلالة اقتضاء وإشارة .</a:t>
            </a:r>
          </a:p>
          <a:p>
            <a:r>
              <a:rPr lang="ar-KW" b="1" dirty="0"/>
              <a:t> </a:t>
            </a:r>
          </a:p>
          <a:p>
            <a:r>
              <a:rPr lang="ar-KW" b="1" dirty="0"/>
              <a:t>1.</a:t>
            </a:r>
            <a:r>
              <a:rPr lang="ar-KW" dirty="0"/>
              <a:t>    </a:t>
            </a:r>
            <a:r>
              <a:rPr lang="ar-KW" b="1" dirty="0"/>
              <a:t>دلالة الاقتضاء:</a:t>
            </a:r>
          </a:p>
          <a:p>
            <a:r>
              <a:rPr lang="ar-KW" b="1" dirty="0"/>
              <a:t>وهي دلالة اللفظ ـ الدال على المنطوق ـ على معنى مضمر، يتوقف عليه صدق الكلام، أو صحته عقلاً أو شرعا.</a:t>
            </a:r>
          </a:p>
          <a:p>
            <a:r>
              <a:rPr lang="ar-KW" b="1" dirty="0"/>
              <a:t> </a:t>
            </a:r>
          </a:p>
          <a:p>
            <a:r>
              <a:rPr lang="ar-KW" b="1" dirty="0"/>
              <a:t> </a:t>
            </a:r>
          </a:p>
          <a:p>
            <a:r>
              <a:rPr lang="ar-KW" b="1" dirty="0"/>
              <a:t>‌أ-</a:t>
            </a:r>
            <a:r>
              <a:rPr lang="ar-KW" dirty="0"/>
              <a:t>    </a:t>
            </a:r>
            <a:r>
              <a:rPr lang="ar-KW" b="1" dirty="0"/>
              <a:t>ما يتوقف عليه صدق الكلام : وذلك كقول رسول الله ـ </a:t>
            </a:r>
            <a:r>
              <a:rPr lang="en-US" b="1" dirty="0"/>
              <a:t>r ـ : " </a:t>
            </a:r>
            <a:r>
              <a:rPr lang="ar-KW" b="1" dirty="0"/>
              <a:t>رُفع عن أمتي  الخطأ، والنسيان، وما استكرهوا عليه " . فإن مقتضاه رفع ذات الخطأ والنسيان، وما استكرهوا عليه، وهذا مستحيل، لأن هذه الأمور قد وقعت، فحتى يصدق الكلام يجب تقدير معنى مضمر، وهو : رفع الإثم المترتب عليها، والمؤاخذة بها، وبهذا يصدق الكلام، ويصير معناه : رفع عن أمتي إثم الخطأ، والنسيان، وما استكرهوا عليه .</a:t>
            </a:r>
          </a:p>
          <a:p>
            <a:r>
              <a:rPr lang="ar-KW" b="1" dirty="0"/>
              <a:t> </a:t>
            </a:r>
          </a:p>
          <a:p>
            <a:r>
              <a:rPr lang="ar-KW" b="1" dirty="0"/>
              <a:t>‌ب-</a:t>
            </a:r>
            <a:r>
              <a:rPr lang="ar-KW" dirty="0"/>
              <a:t>   </a:t>
            </a:r>
            <a:r>
              <a:rPr lang="ar-KW" b="1" dirty="0"/>
              <a:t>ما تتوقف عليه صحة الكلام عقلا: وذلك كقوله تعالى : ) واسأل القرية ( أي اسأل أهلها، إذ يستحيل عقلاً أن يسأل القرية، وهي الأبنية المجتمعة، ولذلك كان لا بد من تقدير معنى محذوف تتوقف عليه صحة الكلام، إلا وهو ( الأهل ) .</a:t>
            </a:r>
          </a:p>
          <a:p>
            <a:r>
              <a:rPr lang="ar-KW" b="1" dirty="0"/>
              <a:t> </a:t>
            </a:r>
          </a:p>
          <a:p>
            <a:r>
              <a:rPr lang="ar-KW" b="1" dirty="0"/>
              <a:t>‌ج-</a:t>
            </a:r>
            <a:r>
              <a:rPr lang="ar-KW" dirty="0"/>
              <a:t>   </a:t>
            </a:r>
            <a:r>
              <a:rPr lang="ar-KW" b="1" dirty="0"/>
              <a:t>ما تتوقف عليه صحة الكلام شرعا: وذلك كما لو قال إنسان لمالكِ عبدٍ من العبيد : </a:t>
            </a:r>
            <a:r>
              <a:rPr lang="ar-KW" b="1" dirty="0" err="1"/>
              <a:t>إعتق</a:t>
            </a:r>
            <a:r>
              <a:rPr lang="ar-KW" b="1" dirty="0"/>
              <a:t> عبدك عني بألف، ففعل، فإن العتق يصح عن القائل .</a:t>
            </a:r>
          </a:p>
          <a:p>
            <a:r>
              <a:rPr lang="ar-KW" b="1" dirty="0"/>
              <a:t> </a:t>
            </a:r>
          </a:p>
          <a:p>
            <a:r>
              <a:rPr lang="ar-KW" b="1" dirty="0"/>
              <a:t>إلا انه لا بد من تقدير معنى في الكلام، ليصح العتق شرعا، لأن العبد ملك لمالكه الأول، فكيف يعتقه عن القائل، وهو ليس بمالك له ؟</a:t>
            </a:r>
          </a:p>
          <a:p>
            <a:r>
              <a:rPr lang="ar-KW" b="1" dirty="0"/>
              <a:t> </a:t>
            </a:r>
          </a:p>
          <a:p>
            <a:r>
              <a:rPr lang="ar-KW" b="1" dirty="0"/>
              <a:t>إلا أن قوله: ( عني ) إشارة إلى المعنى المحذوف، وكأنه قال له: ملكني عبدك بألف دينار، ثم أعتقه عني بالوكالة، لأن صحة العتق تتوقف على الملك شرعا.</a:t>
            </a:r>
          </a:p>
          <a:p>
            <a:r>
              <a:rPr lang="ar-KW" b="1" dirty="0"/>
              <a:t> </a:t>
            </a:r>
          </a:p>
          <a:p>
            <a:endParaRPr lang="ar-IQ" dirty="0"/>
          </a:p>
        </p:txBody>
      </p:sp>
    </p:spTree>
    <p:extLst>
      <p:ext uri="{BB962C8B-B14F-4D97-AF65-F5344CB8AC3E}">
        <p14:creationId xmlns:p14="http://schemas.microsoft.com/office/powerpoint/2010/main" val="3465381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66</Words>
  <Application>Microsoft Office PowerPoint</Application>
  <PresentationFormat>عرض على الشاشة (3:4)‏</PresentationFormat>
  <Paragraphs>19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التاسعة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اصول الفقه / المرحلة الرابعة</dc:title>
  <dc:creator>abraj2017</dc:creator>
  <cp:lastModifiedBy>abraj2017</cp:lastModifiedBy>
  <cp:revision>1</cp:revision>
  <dcterms:created xsi:type="dcterms:W3CDTF">2018-05-13T19:53:01Z</dcterms:created>
  <dcterms:modified xsi:type="dcterms:W3CDTF">2018-05-13T19:54:40Z</dcterms:modified>
</cp:coreProperties>
</file>