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59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8BD856E-5F8C-4469-8889-8F4A38F82F6E}" type="datetimeFigureOut">
              <a:rPr lang="ar-IQ" smtClean="0"/>
              <a:t>04/08/1441</a:t>
            </a:fld>
            <a:endParaRPr lang="ar-IQ"/>
          </a:p>
        </p:txBody>
      </p:sp>
      <p:sp>
        <p:nvSpPr>
          <p:cNvPr id="2" name="Footer Placeholder 1"/>
          <p:cNvSpPr>
            <a:spLocks noGrp="1"/>
          </p:cNvSpPr>
          <p:nvPr>
            <p:ph type="ftr" sz="quarter" idx="11"/>
          </p:nvPr>
        </p:nvSpPr>
        <p:spPr/>
        <p:txBody>
          <a:bodyPr/>
          <a:lstStyle/>
          <a:p>
            <a:endParaRPr lang="ar-IQ"/>
          </a:p>
        </p:txBody>
      </p:sp>
      <p:sp>
        <p:nvSpPr>
          <p:cNvPr id="15" name="Slide Number Placeholder 14"/>
          <p:cNvSpPr>
            <a:spLocks noGrp="1"/>
          </p:cNvSpPr>
          <p:nvPr>
            <p:ph type="sldNum" sz="quarter" idx="12"/>
          </p:nvPr>
        </p:nvSpPr>
        <p:spPr>
          <a:xfrm>
            <a:off x="8229600" y="6473952"/>
            <a:ext cx="758952" cy="246888"/>
          </a:xfrm>
        </p:spPr>
        <p:txBody>
          <a:bodyPr/>
          <a:lstStyle/>
          <a:p>
            <a:fld id="{FB7D3637-62DC-443E-8E54-6627AE130BE4}"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BD856E-5F8C-4469-8889-8F4A38F82F6E}" type="datetimeFigureOut">
              <a:rPr lang="ar-IQ" smtClean="0"/>
              <a:t>04/08/1441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B7D3637-62DC-443E-8E54-6627AE130BE4}"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BD856E-5F8C-4469-8889-8F4A38F82F6E}" type="datetimeFigureOut">
              <a:rPr lang="ar-IQ" smtClean="0"/>
              <a:t>04/08/1441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B7D3637-62DC-443E-8E54-6627AE130BE4}"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8BD856E-5F8C-4469-8889-8F4A38F82F6E}" type="datetimeFigureOut">
              <a:rPr lang="ar-IQ" smtClean="0"/>
              <a:t>04/08/1441</a:t>
            </a:fld>
            <a:endParaRPr lang="ar-IQ"/>
          </a:p>
        </p:txBody>
      </p:sp>
      <p:sp>
        <p:nvSpPr>
          <p:cNvPr id="19" name="Footer Placeholder 18"/>
          <p:cNvSpPr>
            <a:spLocks noGrp="1"/>
          </p:cNvSpPr>
          <p:nvPr>
            <p:ph type="ftr" sz="quarter" idx="11"/>
          </p:nvPr>
        </p:nvSpPr>
        <p:spPr>
          <a:xfrm>
            <a:off x="3581400" y="76200"/>
            <a:ext cx="2895600" cy="288925"/>
          </a:xfrm>
        </p:spPr>
        <p:txBody>
          <a:bodyPr/>
          <a:lstStyle/>
          <a:p>
            <a:endParaRPr lang="ar-IQ"/>
          </a:p>
        </p:txBody>
      </p:sp>
      <p:sp>
        <p:nvSpPr>
          <p:cNvPr id="16" name="Slide Number Placeholder 15"/>
          <p:cNvSpPr>
            <a:spLocks noGrp="1"/>
          </p:cNvSpPr>
          <p:nvPr>
            <p:ph type="sldNum" sz="quarter" idx="12"/>
          </p:nvPr>
        </p:nvSpPr>
        <p:spPr>
          <a:xfrm>
            <a:off x="8229600" y="6473952"/>
            <a:ext cx="758952" cy="246888"/>
          </a:xfrm>
        </p:spPr>
        <p:txBody>
          <a:bodyPr/>
          <a:lstStyle/>
          <a:p>
            <a:fld id="{FB7D3637-62DC-443E-8E54-6627AE130BE4}"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8BD856E-5F8C-4469-8889-8F4A38F82F6E}" type="datetimeFigureOut">
              <a:rPr lang="ar-IQ" smtClean="0"/>
              <a:t>04/08/1441</a:t>
            </a:fld>
            <a:endParaRPr lang="ar-IQ"/>
          </a:p>
        </p:txBody>
      </p:sp>
      <p:sp>
        <p:nvSpPr>
          <p:cNvPr id="11" name="Footer Placeholder 10"/>
          <p:cNvSpPr>
            <a:spLocks noGrp="1"/>
          </p:cNvSpPr>
          <p:nvPr>
            <p:ph type="ftr" sz="quarter" idx="11"/>
          </p:nvPr>
        </p:nvSpPr>
        <p:spPr/>
        <p:txBody>
          <a:bodyPr/>
          <a:lstStyle/>
          <a:p>
            <a:endParaRPr lang="ar-IQ"/>
          </a:p>
        </p:txBody>
      </p:sp>
      <p:sp>
        <p:nvSpPr>
          <p:cNvPr id="16" name="Slide Number Placeholder 15"/>
          <p:cNvSpPr>
            <a:spLocks noGrp="1"/>
          </p:cNvSpPr>
          <p:nvPr>
            <p:ph type="sldNum" sz="quarter" idx="12"/>
          </p:nvPr>
        </p:nvSpPr>
        <p:spPr/>
        <p:txBody>
          <a:bodyPr/>
          <a:lstStyle/>
          <a:p>
            <a:fld id="{FB7D3637-62DC-443E-8E54-6627AE130BE4}" type="slidenum">
              <a:rPr lang="ar-IQ" smtClean="0"/>
              <a:t>‹#›</a:t>
            </a:fld>
            <a:endParaRPr lang="ar-IQ"/>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8BD856E-5F8C-4469-8889-8F4A38F82F6E}" type="datetimeFigureOut">
              <a:rPr lang="ar-IQ" smtClean="0"/>
              <a:t>04/08/1441</a:t>
            </a:fld>
            <a:endParaRPr lang="ar-IQ"/>
          </a:p>
        </p:txBody>
      </p:sp>
      <p:sp>
        <p:nvSpPr>
          <p:cNvPr id="10" name="Footer Placeholder 9"/>
          <p:cNvSpPr>
            <a:spLocks noGrp="1"/>
          </p:cNvSpPr>
          <p:nvPr>
            <p:ph type="ftr" sz="quarter" idx="11"/>
          </p:nvPr>
        </p:nvSpPr>
        <p:spPr/>
        <p:txBody>
          <a:bodyPr/>
          <a:lstStyle/>
          <a:p>
            <a:endParaRPr lang="ar-IQ"/>
          </a:p>
        </p:txBody>
      </p:sp>
      <p:sp>
        <p:nvSpPr>
          <p:cNvPr id="31" name="Slide Number Placeholder 30"/>
          <p:cNvSpPr>
            <a:spLocks noGrp="1"/>
          </p:cNvSpPr>
          <p:nvPr>
            <p:ph type="sldNum" sz="quarter" idx="12"/>
          </p:nvPr>
        </p:nvSpPr>
        <p:spPr/>
        <p:txBody>
          <a:bodyPr/>
          <a:lstStyle/>
          <a:p>
            <a:fld id="{FB7D3637-62DC-443E-8E54-6627AE130BE4}"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8BD856E-5F8C-4469-8889-8F4A38F82F6E}" type="datetimeFigureOut">
              <a:rPr lang="ar-IQ" smtClean="0"/>
              <a:t>04/08/1441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229600" y="6477000"/>
            <a:ext cx="762000" cy="246888"/>
          </a:xfrm>
        </p:spPr>
        <p:txBody>
          <a:bodyPr/>
          <a:lstStyle/>
          <a:p>
            <a:fld id="{FB7D3637-62DC-443E-8E54-6627AE130BE4}" type="slidenum">
              <a:rPr lang="ar-IQ" smtClean="0"/>
              <a:t>‹#›</a:t>
            </a:fld>
            <a:endParaRPr lang="ar-IQ"/>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8BD856E-5F8C-4469-8889-8F4A38F82F6E}" type="datetimeFigureOut">
              <a:rPr lang="ar-IQ" smtClean="0"/>
              <a:t>04/08/1441</a:t>
            </a:fld>
            <a:endParaRPr lang="ar-IQ"/>
          </a:p>
        </p:txBody>
      </p:sp>
      <p:sp>
        <p:nvSpPr>
          <p:cNvPr id="21" name="Footer Placeholder 20"/>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B7D3637-62DC-443E-8E54-6627AE130BE4}"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BD856E-5F8C-4469-8889-8F4A38F82F6E}" type="datetimeFigureOut">
              <a:rPr lang="ar-IQ" smtClean="0"/>
              <a:t>04/08/1441</a:t>
            </a:fld>
            <a:endParaRPr lang="ar-IQ"/>
          </a:p>
        </p:txBody>
      </p:sp>
      <p:sp>
        <p:nvSpPr>
          <p:cNvPr id="24" name="Footer Placeholder 23"/>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B7D3637-62DC-443E-8E54-6627AE130BE4}"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8BD856E-5F8C-4469-8889-8F4A38F82F6E}" type="datetimeFigureOut">
              <a:rPr lang="ar-IQ" smtClean="0"/>
              <a:t>04/08/1441</a:t>
            </a:fld>
            <a:endParaRPr lang="ar-IQ"/>
          </a:p>
        </p:txBody>
      </p:sp>
      <p:sp>
        <p:nvSpPr>
          <p:cNvPr id="29" name="Footer Placeholder 28"/>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B7D3637-62DC-443E-8E54-6627AE130BE4}"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8BD856E-5F8C-4469-8889-8F4A38F82F6E}" type="datetimeFigureOut">
              <a:rPr lang="ar-IQ" smtClean="0"/>
              <a:t>04/08/1441</a:t>
            </a:fld>
            <a:endParaRPr lang="ar-IQ"/>
          </a:p>
        </p:txBody>
      </p:sp>
      <p:sp>
        <p:nvSpPr>
          <p:cNvPr id="5" name="Footer Placeholder 4"/>
          <p:cNvSpPr>
            <a:spLocks noGrp="1"/>
          </p:cNvSpPr>
          <p:nvPr>
            <p:ph type="ftr" sz="quarter" idx="11"/>
          </p:nvPr>
        </p:nvSpPr>
        <p:spPr/>
        <p:txBody>
          <a:bodyPr/>
          <a:lstStyle/>
          <a:p>
            <a:endParaRPr lang="ar-IQ"/>
          </a:p>
        </p:txBody>
      </p:sp>
      <p:sp>
        <p:nvSpPr>
          <p:cNvPr id="31" name="Slide Number Placeholder 30"/>
          <p:cNvSpPr>
            <a:spLocks noGrp="1"/>
          </p:cNvSpPr>
          <p:nvPr>
            <p:ph type="sldNum" sz="quarter" idx="12"/>
          </p:nvPr>
        </p:nvSpPr>
        <p:spPr/>
        <p:txBody>
          <a:bodyPr/>
          <a:lstStyle/>
          <a:p>
            <a:fld id="{FB7D3637-62DC-443E-8E54-6627AE130BE4}" type="slidenum">
              <a:rPr lang="ar-IQ" smtClean="0"/>
              <a:t>‹#›</a:t>
            </a:fld>
            <a:endParaRPr lang="ar-IQ"/>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8BD856E-5F8C-4469-8889-8F4A38F82F6E}" type="datetimeFigureOut">
              <a:rPr lang="ar-IQ" smtClean="0"/>
              <a:t>04/08/1441</a:t>
            </a:fld>
            <a:endParaRPr lang="ar-IQ"/>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IQ"/>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B7D3637-62DC-443E-8E54-6627AE130BE4}" type="slidenum">
              <a:rPr lang="ar-IQ" smtClean="0"/>
              <a:t>‹#›</a:t>
            </a:fld>
            <a:endParaRPr lang="ar-IQ"/>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IQ" dirty="0" smtClean="0"/>
              <a:t>طرق اختيار الموظف العام</a:t>
            </a:r>
            <a:endParaRPr lang="ar-IQ" dirty="0"/>
          </a:p>
        </p:txBody>
      </p:sp>
      <p:sp>
        <p:nvSpPr>
          <p:cNvPr id="3" name="Subtitle 2"/>
          <p:cNvSpPr>
            <a:spLocks noGrp="1"/>
          </p:cNvSpPr>
          <p:nvPr>
            <p:ph type="subTitle" idx="1"/>
          </p:nvPr>
        </p:nvSpPr>
        <p:spPr/>
        <p:txBody>
          <a:bodyPr>
            <a:normAutofit fontScale="55000" lnSpcReduction="20000"/>
          </a:bodyPr>
          <a:lstStyle/>
          <a:p>
            <a:pPr marL="457200" indent="-457200" algn="r">
              <a:buFont typeface="Arial" pitchFamily="34" charset="0"/>
              <a:buChar char="•"/>
            </a:pPr>
            <a:r>
              <a:rPr lang="ar-IQ" dirty="0" smtClean="0"/>
              <a:t>طريقة المسابقة </a:t>
            </a:r>
          </a:p>
          <a:p>
            <a:pPr marL="457200" indent="-457200" algn="r">
              <a:buFont typeface="Arial" pitchFamily="34" charset="0"/>
              <a:buChar char="•"/>
            </a:pPr>
            <a:r>
              <a:rPr lang="ar-IQ" dirty="0" smtClean="0"/>
              <a:t>طريقة الاختيار الحر </a:t>
            </a:r>
          </a:p>
          <a:p>
            <a:pPr marL="457200" indent="-457200" algn="r">
              <a:buFont typeface="Arial" pitchFamily="34" charset="0"/>
              <a:buChar char="•"/>
            </a:pPr>
            <a:r>
              <a:rPr lang="ar-IQ" dirty="0" smtClean="0"/>
              <a:t>طريقة الاعداد والتأهيل </a:t>
            </a:r>
          </a:p>
          <a:p>
            <a:pPr marL="457200" indent="-457200" algn="r">
              <a:buFont typeface="Arial" pitchFamily="34" charset="0"/>
              <a:buChar char="•"/>
            </a:pPr>
            <a:r>
              <a:rPr lang="ar-IQ" dirty="0" smtClean="0"/>
              <a:t>طريقة الاختيار الديمقراطي </a:t>
            </a:r>
            <a:endParaRPr lang="ar-IQ"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065043636"/>
      </p:ext>
    </p:extLst>
  </p:cSld>
  <p:clrMapOvr>
    <a:masterClrMapping/>
  </p:clrMapOvr>
  <mc:AlternateContent xmlns:mc="http://schemas.openxmlformats.org/markup-compatibility/2006">
    <mc:Choice xmlns:p14="http://schemas.microsoft.com/office/powerpoint/2010/main" Requires="p14">
      <p:transition spd="slow" p14:dur="2000" advTm="73509"/>
    </mc:Choice>
    <mc:Fallback>
      <p:transition spd="slow" advTm="735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IQ" dirty="0" smtClean="0"/>
              <a:t>السلطة المختصة بتعيين الموظف العام بالعراق</a:t>
            </a:r>
            <a:endParaRPr lang="ar-IQ" dirty="0"/>
          </a:p>
        </p:txBody>
      </p:sp>
      <p:sp>
        <p:nvSpPr>
          <p:cNvPr id="3" name="Subtitle 2"/>
          <p:cNvSpPr>
            <a:spLocks noGrp="1"/>
          </p:cNvSpPr>
          <p:nvPr>
            <p:ph type="subTitle" idx="1"/>
          </p:nvPr>
        </p:nvSpPr>
        <p:spPr/>
        <p:txBody>
          <a:bodyPr>
            <a:normAutofit fontScale="92500" lnSpcReduction="20000"/>
          </a:bodyPr>
          <a:lstStyle/>
          <a:p>
            <a:pPr algn="just"/>
            <a:r>
              <a:rPr lang="ar-IQ" dirty="0" smtClean="0"/>
              <a:t>يجب ان  يصدر قرار التعيين من قبل السلطة المختصة بالتعيين والا فلا يعد الشخص موظفا عاما وقد استثني من ذلك الموظف الفعلي الذي يمارس اعماله دون قرار التعيين اذ عد القضاء ان اجراءاته صحيحة </a:t>
            </a:r>
            <a:endParaRPr lang="ar-IQ"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575033558"/>
      </p:ext>
    </p:extLst>
  </p:cSld>
  <p:clrMapOvr>
    <a:masterClrMapping/>
  </p:clrMapOvr>
  <mc:AlternateContent xmlns:mc="http://schemas.openxmlformats.org/markup-compatibility/2006">
    <mc:Choice xmlns:p14="http://schemas.microsoft.com/office/powerpoint/2010/main" Requires="p14">
      <p:transition spd="slow" p14:dur="2000" advTm="37173"/>
    </mc:Choice>
    <mc:Fallback>
      <p:transition spd="slow" advTm="371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IQ" dirty="0" smtClean="0"/>
              <a:t>الاثار المترتبة على قرار التعيين</a:t>
            </a:r>
            <a:endParaRPr lang="ar-IQ" dirty="0"/>
          </a:p>
        </p:txBody>
      </p:sp>
      <p:sp>
        <p:nvSpPr>
          <p:cNvPr id="3" name="Subtitle 2"/>
          <p:cNvSpPr>
            <a:spLocks noGrp="1"/>
          </p:cNvSpPr>
          <p:nvPr>
            <p:ph type="subTitle" idx="1"/>
          </p:nvPr>
        </p:nvSpPr>
        <p:spPr/>
        <p:txBody>
          <a:bodyPr>
            <a:normAutofit fontScale="92500"/>
          </a:bodyPr>
          <a:lstStyle/>
          <a:p>
            <a:r>
              <a:rPr lang="ar-IQ" dirty="0" smtClean="0"/>
              <a:t>ترتب كافة الحقوق للموظف وتحمل كافة الواجبات </a:t>
            </a:r>
          </a:p>
          <a:p>
            <a:pPr algn="just"/>
            <a:r>
              <a:rPr lang="ar-IQ" dirty="0" smtClean="0"/>
              <a:t>امكانية الطعن </a:t>
            </a:r>
            <a:r>
              <a:rPr lang="ar-IQ" dirty="0" err="1" smtClean="0"/>
              <a:t>بالالغاء</a:t>
            </a:r>
            <a:r>
              <a:rPr lang="ar-IQ" dirty="0" smtClean="0"/>
              <a:t> بالنسبة لقرار التعيين ممن يملك مصلحة في ذلك </a:t>
            </a:r>
          </a:p>
          <a:p>
            <a:endParaRPr lang="ar-IQ"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853763108"/>
      </p:ext>
    </p:extLst>
  </p:cSld>
  <p:clrMapOvr>
    <a:masterClrMapping/>
  </p:clrMapOvr>
  <mc:AlternateContent xmlns:mc="http://schemas.openxmlformats.org/markup-compatibility/2006">
    <mc:Choice xmlns:p14="http://schemas.microsoft.com/office/powerpoint/2010/main" Requires="p14">
      <p:transition spd="slow" p14:dur="2000" advTm="24633"/>
    </mc:Choice>
    <mc:Fallback>
      <p:transition spd="slow" advTm="246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IQ" dirty="0" smtClean="0"/>
              <a:t>تأديب الموظف العام</a:t>
            </a:r>
            <a:endParaRPr lang="ar-IQ" dirty="0"/>
          </a:p>
        </p:txBody>
      </p:sp>
      <p:sp>
        <p:nvSpPr>
          <p:cNvPr id="3" name="Subtitle 2"/>
          <p:cNvSpPr>
            <a:spLocks noGrp="1"/>
          </p:cNvSpPr>
          <p:nvPr>
            <p:ph type="subTitle" idx="1"/>
          </p:nvPr>
        </p:nvSpPr>
        <p:spPr/>
        <p:txBody>
          <a:bodyPr>
            <a:normAutofit fontScale="92500" lnSpcReduction="20000"/>
          </a:bodyPr>
          <a:lstStyle/>
          <a:p>
            <a:pPr algn="just"/>
            <a:r>
              <a:rPr lang="ar-IQ" dirty="0" smtClean="0"/>
              <a:t>في العراق يسمى النظام بالنظام الانضباطي للموظف العام ويتم بتشكيل لجنة تحقيقية من رئيس وعضوين على ان يكون احدهم قانوني لتتولى التحقيق مع الموظف العام او عن طريق استجوابه من قبل الرئيس الاداري </a:t>
            </a:r>
            <a:endParaRPr lang="ar-IQ"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578970956"/>
      </p:ext>
    </p:extLst>
  </p:cSld>
  <p:clrMapOvr>
    <a:masterClrMapping/>
  </p:clrMapOvr>
  <mc:AlternateContent xmlns:mc="http://schemas.openxmlformats.org/markup-compatibility/2006">
    <mc:Choice xmlns:p14="http://schemas.microsoft.com/office/powerpoint/2010/main" Requires="p14">
      <p:transition spd="slow" p14:dur="2000" advTm="25094"/>
    </mc:Choice>
    <mc:Fallback>
      <p:transition spd="slow" advTm="250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TotalTime>
  <Words>114</Words>
  <Application>Microsoft Office PowerPoint</Application>
  <PresentationFormat>On-screen Show (4:3)</PresentationFormat>
  <Paragraphs>12</Paragraphs>
  <Slides>4</Slides>
  <Notes>0</Notes>
  <HiddenSlides>0</HiddenSlides>
  <MMClips>4</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Trek</vt:lpstr>
      <vt:lpstr>طرق اختيار الموظف العام</vt:lpstr>
      <vt:lpstr>السلطة المختصة بتعيين الموظف العام بالعراق</vt:lpstr>
      <vt:lpstr>الاثار المترتبة على قرار التعيين</vt:lpstr>
      <vt:lpstr>تأديب الموظف العام</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طرق اختيار الموظف العام</dc:title>
  <dc:creator>Maher</dc:creator>
  <cp:lastModifiedBy>Maher</cp:lastModifiedBy>
  <cp:revision>2</cp:revision>
  <dcterms:created xsi:type="dcterms:W3CDTF">2020-03-28T16:26:28Z</dcterms:created>
  <dcterms:modified xsi:type="dcterms:W3CDTF">2020-03-28T16:37:15Z</dcterms:modified>
</cp:coreProperties>
</file>