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7" r:id="rId4"/>
    <p:sldId id="262" r:id="rId5"/>
    <p:sldId id="263" r:id="rId6"/>
    <p:sldId id="264" r:id="rId7"/>
    <p:sldId id="265" r:id="rId8"/>
    <p:sldId id="266"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DF814DF-1CD8-4A55-BBB7-5C1D683D41C0}" type="datetimeFigureOut">
              <a:rPr lang="ar-IQ" smtClean="0"/>
              <a:t>04/06/1443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4281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F814DF-1CD8-4A55-BBB7-5C1D683D41C0}" type="datetimeFigureOut">
              <a:rPr lang="ar-IQ" smtClean="0"/>
              <a:t>04/06/1443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227213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F814DF-1CD8-4A55-BBB7-5C1D683D41C0}" type="datetimeFigureOut">
              <a:rPr lang="ar-IQ" smtClean="0"/>
              <a:t>04/06/1443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106278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F814DF-1CD8-4A55-BBB7-5C1D683D41C0}" type="datetimeFigureOut">
              <a:rPr lang="ar-IQ" smtClean="0"/>
              <a:t>04/06/1443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248802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DF814DF-1CD8-4A55-BBB7-5C1D683D41C0}" type="datetimeFigureOut">
              <a:rPr lang="ar-IQ" smtClean="0"/>
              <a:t>04/06/1443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248814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DF814DF-1CD8-4A55-BBB7-5C1D683D41C0}" type="datetimeFigureOut">
              <a:rPr lang="ar-IQ" smtClean="0"/>
              <a:t>04/06/1443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400683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DF814DF-1CD8-4A55-BBB7-5C1D683D41C0}" type="datetimeFigureOut">
              <a:rPr lang="ar-IQ" smtClean="0"/>
              <a:t>04/06/1443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229258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DF814DF-1CD8-4A55-BBB7-5C1D683D41C0}" type="datetimeFigureOut">
              <a:rPr lang="ar-IQ" smtClean="0"/>
              <a:t>04/06/1443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393195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DF814DF-1CD8-4A55-BBB7-5C1D683D41C0}" type="datetimeFigureOut">
              <a:rPr lang="ar-IQ" smtClean="0"/>
              <a:t>04/06/1443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1447734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F814DF-1CD8-4A55-BBB7-5C1D683D41C0}" type="datetimeFigureOut">
              <a:rPr lang="ar-IQ" smtClean="0"/>
              <a:t>04/06/1443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294881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F814DF-1CD8-4A55-BBB7-5C1D683D41C0}" type="datetimeFigureOut">
              <a:rPr lang="ar-IQ" smtClean="0"/>
              <a:t>04/06/1443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63CDAA-E826-4BE1-9A75-ADFEF0E2724B}" type="slidenum">
              <a:rPr lang="ar-IQ" smtClean="0"/>
              <a:t>‹#›</a:t>
            </a:fld>
            <a:endParaRPr lang="ar-IQ"/>
          </a:p>
        </p:txBody>
      </p:sp>
    </p:spTree>
    <p:extLst>
      <p:ext uri="{BB962C8B-B14F-4D97-AF65-F5344CB8AC3E}">
        <p14:creationId xmlns:p14="http://schemas.microsoft.com/office/powerpoint/2010/main" val="308758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F814DF-1CD8-4A55-BBB7-5C1D683D41C0}" type="datetimeFigureOut">
              <a:rPr lang="ar-IQ" smtClean="0"/>
              <a:t>04/06/1443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63CDAA-E826-4BE1-9A75-ADFEF0E2724B}" type="slidenum">
              <a:rPr lang="ar-IQ" smtClean="0"/>
              <a:t>‹#›</a:t>
            </a:fld>
            <a:endParaRPr lang="ar-IQ"/>
          </a:p>
        </p:txBody>
      </p:sp>
    </p:spTree>
    <p:extLst>
      <p:ext uri="{BB962C8B-B14F-4D97-AF65-F5344CB8AC3E}">
        <p14:creationId xmlns:p14="http://schemas.microsoft.com/office/powerpoint/2010/main" val="2184509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260648"/>
            <a:ext cx="7848872" cy="6336704"/>
          </a:xfrm>
        </p:spPr>
        <p:txBody>
          <a:bodyPr>
            <a:noAutofit/>
          </a:bodyPr>
          <a:lstStyle/>
          <a:p>
            <a:pPr algn="r"/>
            <a:r>
              <a:rPr lang="ar-IQ" sz="2400" b="1" dirty="0">
                <a:solidFill>
                  <a:schemeClr val="tx1"/>
                </a:solidFill>
              </a:rPr>
              <a:t>تأديب الموظف </a:t>
            </a:r>
            <a:r>
              <a:rPr lang="ar-IQ" sz="2400" b="1" dirty="0" smtClean="0">
                <a:solidFill>
                  <a:schemeClr val="tx1"/>
                </a:solidFill>
              </a:rPr>
              <a:t>العام</a:t>
            </a:r>
            <a:br>
              <a:rPr lang="ar-IQ" sz="2400" b="1" dirty="0" smtClean="0">
                <a:solidFill>
                  <a:schemeClr val="tx1"/>
                </a:solidFill>
              </a:rPr>
            </a:br>
            <a:r>
              <a:rPr lang="ar-IQ" sz="2400" b="1" dirty="0">
                <a:solidFill>
                  <a:schemeClr val="tx1"/>
                </a:solidFill>
              </a:rPr>
              <a:t>إذا اخل الموظف العام بواجب من واجبات الوظيفة ، </a:t>
            </a:r>
            <a:r>
              <a:rPr lang="ar-IQ" sz="2400" b="1" dirty="0" smtClean="0">
                <a:solidFill>
                  <a:schemeClr val="tx1"/>
                </a:solidFill>
              </a:rPr>
              <a:t>لابد </a:t>
            </a:r>
            <a:r>
              <a:rPr lang="ar-IQ" sz="2400" b="1" dirty="0">
                <a:solidFill>
                  <a:schemeClr val="tx1"/>
                </a:solidFill>
              </a:rPr>
              <a:t>أن يعاقب </a:t>
            </a:r>
            <a:r>
              <a:rPr lang="ar-IQ" sz="2400" b="1" dirty="0" smtClean="0">
                <a:solidFill>
                  <a:schemeClr val="tx1"/>
                </a:solidFill>
              </a:rPr>
              <a:t>عليها تأديبياً </a:t>
            </a:r>
            <a:endParaRPr lang="ar-IQ" sz="2400" b="1" dirty="0" smtClean="0"/>
          </a:p>
          <a:p>
            <a:pPr algn="r"/>
            <a:r>
              <a:rPr lang="ar-IQ" sz="2400" b="1" dirty="0">
                <a:solidFill>
                  <a:schemeClr val="tx1"/>
                </a:solidFill>
              </a:rPr>
              <a:t>-</a:t>
            </a:r>
            <a:r>
              <a:rPr lang="ar-IQ" sz="2400" b="1" dirty="0" smtClean="0">
                <a:solidFill>
                  <a:schemeClr val="tx1"/>
                </a:solidFill>
              </a:rPr>
              <a:t>لا </a:t>
            </a:r>
            <a:r>
              <a:rPr lang="ar-IQ" sz="2400" b="1" dirty="0">
                <a:solidFill>
                  <a:schemeClr val="tx1"/>
                </a:solidFill>
              </a:rPr>
              <a:t>يجوز توقيع اية عقوبة تأديبية لم ينص عليها المشرع تطبيقا لمبدا شرعية العقوبة، مع ترك الحرية للإدارة في اختيار العقوبة المناسبة من بين العقوبات التي نص عليها المشرع. </a:t>
            </a:r>
            <a:endParaRPr lang="ar-IQ" sz="2400" b="1" dirty="0" smtClean="0">
              <a:solidFill>
                <a:schemeClr val="tx1"/>
              </a:solidFill>
            </a:endParaRPr>
          </a:p>
          <a:p>
            <a:pPr algn="r"/>
            <a:r>
              <a:rPr lang="ar-IQ" sz="2400" b="1" dirty="0">
                <a:solidFill>
                  <a:schemeClr val="tx1"/>
                </a:solidFill>
              </a:rPr>
              <a:t>-</a:t>
            </a:r>
            <a:r>
              <a:rPr lang="ar-IQ" sz="2400" b="1" dirty="0" smtClean="0">
                <a:solidFill>
                  <a:schemeClr val="tx1"/>
                </a:solidFill>
              </a:rPr>
              <a:t>ويتفرع </a:t>
            </a:r>
            <a:r>
              <a:rPr lang="ar-IQ" sz="2400" b="1" dirty="0">
                <a:solidFill>
                  <a:schemeClr val="tx1"/>
                </a:solidFill>
              </a:rPr>
              <a:t>عن ذلك انه يحظر على سلطة التأديب إيقاع عقوبة مقنعة على الموظف كفصله او انتدابه بقصد معاقبته بغير الطريق التأديبي. </a:t>
            </a:r>
            <a:endParaRPr lang="ar-IQ" sz="2400" b="1" dirty="0" smtClean="0">
              <a:solidFill>
                <a:schemeClr val="tx1"/>
              </a:solidFill>
            </a:endParaRPr>
          </a:p>
          <a:p>
            <a:pPr marL="342900" indent="-342900" algn="r">
              <a:buFontTx/>
              <a:buChar char="-"/>
            </a:pPr>
            <a:r>
              <a:rPr lang="ar-IQ" sz="2400" b="1" dirty="0" smtClean="0">
                <a:solidFill>
                  <a:schemeClr val="tx1"/>
                </a:solidFill>
              </a:rPr>
              <a:t>كما </a:t>
            </a:r>
            <a:r>
              <a:rPr lang="ar-IQ" sz="2400" b="1" dirty="0">
                <a:solidFill>
                  <a:schemeClr val="tx1"/>
                </a:solidFill>
              </a:rPr>
              <a:t>لا يجوز فرض اكثر من عقوبة </a:t>
            </a:r>
            <a:r>
              <a:rPr lang="ar-IQ" sz="2400" b="1" dirty="0" err="1">
                <a:solidFill>
                  <a:schemeClr val="tx1"/>
                </a:solidFill>
              </a:rPr>
              <a:t>تاديبية</a:t>
            </a:r>
            <a:r>
              <a:rPr lang="ar-IQ" sz="2400" b="1" dirty="0">
                <a:solidFill>
                  <a:schemeClr val="tx1"/>
                </a:solidFill>
              </a:rPr>
              <a:t> عن الفعل </a:t>
            </a:r>
            <a:r>
              <a:rPr lang="ar-IQ" sz="2400" b="1" dirty="0" smtClean="0">
                <a:solidFill>
                  <a:schemeClr val="tx1"/>
                </a:solidFill>
              </a:rPr>
              <a:t>الواحد</a:t>
            </a:r>
          </a:p>
          <a:p>
            <a:pPr algn="r"/>
            <a:r>
              <a:rPr lang="ar-IQ" sz="2400" b="1" dirty="0" smtClean="0">
                <a:solidFill>
                  <a:schemeClr val="tx1"/>
                </a:solidFill>
              </a:rPr>
              <a:t>وتتمثل  </a:t>
            </a:r>
            <a:r>
              <a:rPr lang="ar-IQ" sz="2400" b="1" dirty="0">
                <a:solidFill>
                  <a:schemeClr val="tx1"/>
                </a:solidFill>
              </a:rPr>
              <a:t>العقوبات </a:t>
            </a:r>
            <a:r>
              <a:rPr lang="ar-IQ" sz="2400" b="1" dirty="0" err="1">
                <a:solidFill>
                  <a:schemeClr val="tx1"/>
                </a:solidFill>
              </a:rPr>
              <a:t>التاديبية</a:t>
            </a:r>
            <a:r>
              <a:rPr lang="ar-IQ" sz="2400" b="1" dirty="0">
                <a:solidFill>
                  <a:schemeClr val="tx1"/>
                </a:solidFill>
              </a:rPr>
              <a:t> (الانضباطية) التي يجوز فرضها على الموظف </a:t>
            </a:r>
            <a:r>
              <a:rPr lang="ar-IQ" sz="2400" b="1" dirty="0" smtClean="0">
                <a:solidFill>
                  <a:schemeClr val="tx1"/>
                </a:solidFill>
              </a:rPr>
              <a:t>بالتالي :</a:t>
            </a:r>
          </a:p>
          <a:p>
            <a:pPr algn="r"/>
            <a:r>
              <a:rPr lang="ar-IQ" sz="2400" b="1" dirty="0" smtClean="0">
                <a:solidFill>
                  <a:schemeClr val="tx1"/>
                </a:solidFill>
              </a:rPr>
              <a:t>أولا</a:t>
            </a:r>
            <a:r>
              <a:rPr lang="ar-IQ" sz="2400" b="1" dirty="0">
                <a:solidFill>
                  <a:schemeClr val="tx1"/>
                </a:solidFill>
              </a:rPr>
              <a:t>: لفت النظر: ويكون بأشعار الموظف تحريريا بالمخالفة التي ارتكبها وتوجيهه لتحسين سلوكه الوظيفي. ويترتب على هذه العقوبة تأخير الترفيع او الزيادة مدة ثلاثة اشهر.</a:t>
            </a:r>
          </a:p>
          <a:p>
            <a:pPr algn="r"/>
            <a:r>
              <a:rPr lang="ar-IQ" sz="2400" b="1" dirty="0">
                <a:solidFill>
                  <a:schemeClr val="tx1"/>
                </a:solidFill>
              </a:rPr>
              <a:t>ثانيا: الإنذار: ويكون بأشعار الموظف تحريريا بالمخالفة التي ارتكبها وتحذيره من الاخلال بواجبات وظيفته مستقبلا. ويترتب على هذه العقوبة تأخير الترفيع والزيادة مدة ستة اشهر</a:t>
            </a:r>
            <a:r>
              <a:rPr lang="ar-IQ" sz="2400" b="1" dirty="0" smtClean="0">
                <a:solidFill>
                  <a:schemeClr val="tx1"/>
                </a:solidFill>
              </a:rPr>
              <a:t>.</a:t>
            </a:r>
            <a:r>
              <a:rPr lang="ar-IQ" sz="2400" b="1" dirty="0"/>
              <a:t> </a:t>
            </a:r>
            <a:endParaRPr lang="ar-IQ" sz="2400" b="1" dirty="0" smtClean="0"/>
          </a:p>
          <a:p>
            <a:pPr algn="r"/>
            <a:r>
              <a:rPr lang="ar-IQ" sz="2400" b="1" dirty="0" smtClean="0">
                <a:solidFill>
                  <a:schemeClr val="tx1"/>
                </a:solidFill>
              </a:rPr>
              <a:t/>
            </a:r>
            <a:br>
              <a:rPr lang="ar-IQ" sz="2400" b="1" dirty="0" smtClean="0">
                <a:solidFill>
                  <a:schemeClr val="tx1"/>
                </a:solidFill>
              </a:rPr>
            </a:br>
            <a:endParaRPr lang="ar-IQ" sz="2400" b="1" dirty="0">
              <a:solidFill>
                <a:schemeClr val="tx1"/>
              </a:solidFill>
            </a:endParaRPr>
          </a:p>
        </p:txBody>
      </p:sp>
    </p:spTree>
    <p:extLst>
      <p:ext uri="{BB962C8B-B14F-4D97-AF65-F5344CB8AC3E}">
        <p14:creationId xmlns:p14="http://schemas.microsoft.com/office/powerpoint/2010/main" val="122709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a:bodyPr>
          <a:lstStyle/>
          <a:p>
            <a:pPr marL="0" indent="0">
              <a:buNone/>
            </a:pPr>
            <a:r>
              <a:rPr lang="ar-IQ" b="1" dirty="0"/>
              <a:t>ثالثا: قطع الراتب: ويكون بحسم القسط اليومي من راتب الموظف مدة لا تتجاوز العشرة أيام </a:t>
            </a:r>
            <a:r>
              <a:rPr lang="ar-IQ" b="1" dirty="0" err="1"/>
              <a:t>بامر</a:t>
            </a:r>
            <a:r>
              <a:rPr lang="ar-IQ" b="1" dirty="0"/>
              <a:t> تحريري تذكر فيه المخالفة التي ارتكبها الموظف واستوجبت فرض العقوبة، ويترتب على هذه العقوبة تأخير الترفيع او الزيادة </a:t>
            </a:r>
            <a:r>
              <a:rPr lang="ar-IQ" b="1" dirty="0" smtClean="0"/>
              <a:t>. </a:t>
            </a:r>
          </a:p>
          <a:p>
            <a:pPr marL="0" indent="0">
              <a:buNone/>
            </a:pPr>
            <a:r>
              <a:rPr lang="ar-IQ" b="1" dirty="0"/>
              <a:t>-</a:t>
            </a:r>
            <a:r>
              <a:rPr lang="ar-IQ" b="1" dirty="0" err="1" smtClean="0"/>
              <a:t>فأذا</a:t>
            </a:r>
            <a:r>
              <a:rPr lang="ar-IQ" b="1" dirty="0" smtClean="0"/>
              <a:t> كانت العقوبة متمثلة بقطع راتب ما لا يتجاوز الخمسة ايام يتأخر الترفيع والزيادة لمدة خمسة اشهر .</a:t>
            </a:r>
          </a:p>
          <a:p>
            <a:pPr marL="0" indent="0">
              <a:buNone/>
            </a:pPr>
            <a:r>
              <a:rPr lang="ar-IQ" b="1" dirty="0" smtClean="0"/>
              <a:t>- اما اذا كانت العقوبة تجاوزت خمسة ايام فيكون القطع عن شهر واحد لكل يوم من ايام القطع المعاقب عليها .</a:t>
            </a:r>
            <a:endParaRPr lang="ar-IQ" b="1" dirty="0"/>
          </a:p>
          <a:p>
            <a:pPr marL="0" indent="0">
              <a:buNone/>
            </a:pPr>
            <a:r>
              <a:rPr lang="ar-IQ" b="1" dirty="0"/>
              <a:t>رابعا: التوبيخ: ويكون بأشعار الموظف تحريريا بالمخالفة التي ارتكبها او الأسباب التي جعلت سلوكه غير مرضي ويطلب اليه وجوب اجتناب المخالفة وتحسين سلوكه الوظيفي ويترتب على هذه العقوبة تأخير الترفيع او الزيادة مدة سنة واحدة</a:t>
            </a:r>
            <a:endParaRPr lang="ar-IQ" dirty="0"/>
          </a:p>
        </p:txBody>
      </p:sp>
    </p:spTree>
    <p:extLst>
      <p:ext uri="{BB962C8B-B14F-4D97-AF65-F5344CB8AC3E}">
        <p14:creationId xmlns:p14="http://schemas.microsoft.com/office/powerpoint/2010/main" val="296007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L="0" indent="0">
              <a:buNone/>
            </a:pPr>
            <a:r>
              <a:rPr lang="ar-IQ" sz="2400" b="1" dirty="0"/>
              <a:t>خامسا: انقاص الراتب: ويكون بقطع مبلغ من راتب الموظف بنسبة لا تتجاوز (10%) من راتبه الشهري لمدة لا تقل عن ستة اشهر ولا تزيد عن سنتين، ويتم ذلك بأمر تحريري يشعر فيه الموظف بالفعل الذي ارتكبه ويترتب على هذه العقوبة تأخير الترفيع او الزيادة مدة سنتين.</a:t>
            </a:r>
          </a:p>
          <a:p>
            <a:pPr marL="0" indent="0">
              <a:buNone/>
            </a:pPr>
            <a:r>
              <a:rPr lang="ar-IQ" sz="2400" b="1" dirty="0" smtClean="0"/>
              <a:t>سادسا</a:t>
            </a:r>
            <a:r>
              <a:rPr lang="ar-IQ" sz="2400" b="1" dirty="0"/>
              <a:t>: تنزيل الدرجة: ويكون بأمر تحريري يشعر فيه الموظف بالفعل الذي ارتكبه. وتنزيل راتبه الى الحد الادنى للدرجة التي دون درجته مباشره مع تنزيل العلاوات التي </a:t>
            </a:r>
            <a:r>
              <a:rPr lang="ar-IQ" sz="2400" b="1" dirty="0" smtClean="0"/>
              <a:t>سيستحقها</a:t>
            </a:r>
          </a:p>
          <a:p>
            <a:pPr marL="0" indent="0">
              <a:buNone/>
            </a:pPr>
            <a:r>
              <a:rPr lang="ar-IQ" sz="2400" b="1" dirty="0" smtClean="0"/>
              <a:t>سابعا</a:t>
            </a:r>
            <a:r>
              <a:rPr lang="ar-IQ" sz="2400" b="1" dirty="0"/>
              <a:t>: الفصل: ويكون بتنحية الموظف عن وظيفته مدة تحدد بقرار الفصل يتضمن الأسباب التي استوجبت فرض العقوبة </a:t>
            </a:r>
            <a:r>
              <a:rPr lang="ar-IQ" sz="2400" b="1" dirty="0" smtClean="0"/>
              <a:t>عليه</a:t>
            </a:r>
          </a:p>
          <a:p>
            <a:pPr marL="0" indent="0">
              <a:buNone/>
            </a:pPr>
            <a:r>
              <a:rPr lang="ar-IQ" sz="2400" b="1" dirty="0"/>
              <a:t>-</a:t>
            </a:r>
            <a:r>
              <a:rPr lang="ar-IQ" sz="2400" b="1" dirty="0" smtClean="0"/>
              <a:t> مدة </a:t>
            </a:r>
            <a:r>
              <a:rPr lang="ar-IQ" sz="2400" b="1" dirty="0" err="1" smtClean="0"/>
              <a:t>لاتقل</a:t>
            </a:r>
            <a:r>
              <a:rPr lang="ar-IQ" sz="2400" b="1" dirty="0" smtClean="0"/>
              <a:t> عن 6 اشهر </a:t>
            </a:r>
            <a:r>
              <a:rPr lang="ar-IQ" sz="2400" b="1" dirty="0" err="1" smtClean="0"/>
              <a:t>ولاتزيد</a:t>
            </a:r>
            <a:r>
              <a:rPr lang="ar-IQ" sz="2400" b="1" dirty="0" smtClean="0"/>
              <a:t> عن 3 سنوات اذا عوقب بالتوبيخ او انقاص الراتب او تنزيل الراتب بصورة متكررة خلال خمس سنوات تاريخ فرض اول عقوبة .</a:t>
            </a:r>
          </a:p>
          <a:p>
            <a:pPr marL="0" indent="0">
              <a:buNone/>
            </a:pPr>
            <a:r>
              <a:rPr lang="ar-IQ" sz="2400" b="1" dirty="0" smtClean="0"/>
              <a:t>- مدة بقائه في السجن اذا كان محكوم بسجن عن جريمة غير مخلة بالشرف من تاريخ صدور الحكم</a:t>
            </a:r>
          </a:p>
        </p:txBody>
      </p:sp>
    </p:spTree>
    <p:extLst>
      <p:ext uri="{BB962C8B-B14F-4D97-AF65-F5344CB8AC3E}">
        <p14:creationId xmlns:p14="http://schemas.microsoft.com/office/powerpoint/2010/main" val="175832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0" indent="0">
              <a:buNone/>
            </a:pPr>
            <a:r>
              <a:rPr lang="ar-IQ" b="1" dirty="0"/>
              <a:t>ثامنا: العزل: ويكون بتنحية الموظف من الوظيفة نهائيا ولا يجوز إعادة توظيفه في دوائر الدولة والقطاع العام، وذلك بقرار مسبب من الوزير المختص </a:t>
            </a:r>
            <a:endParaRPr lang="ar-IQ" b="1" dirty="0" smtClean="0"/>
          </a:p>
          <a:p>
            <a:pPr marL="0" indent="0">
              <a:buNone/>
            </a:pPr>
            <a:r>
              <a:rPr lang="ar-IQ" b="1" dirty="0" smtClean="0"/>
              <a:t>- اذا ارتكب فعل اجرامي خطير  ومضر بالمصلحة العامة .</a:t>
            </a:r>
          </a:p>
          <a:p>
            <a:pPr marL="0" indent="0">
              <a:buNone/>
            </a:pPr>
            <a:r>
              <a:rPr lang="ar-IQ" b="1" dirty="0" smtClean="0"/>
              <a:t>- اذا حكم عليه بجناية ناشئة عن وظيفته .</a:t>
            </a:r>
          </a:p>
          <a:p>
            <a:pPr marL="0" indent="0">
              <a:buNone/>
            </a:pPr>
            <a:r>
              <a:rPr lang="ar-IQ" b="1" dirty="0" smtClean="0"/>
              <a:t>- اذ حكم عليه بالفصل واعيد اذا الى وظيفته وارتكب فعل يستوجب الفصل مرة ثانية .</a:t>
            </a:r>
            <a:endParaRPr lang="ar-IQ"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1714500"/>
            <a:ext cx="4570413" cy="342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072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280920" cy="5378152"/>
          </a:xfrm>
        </p:spPr>
        <p:txBody>
          <a:bodyPr>
            <a:normAutofit fontScale="92500" lnSpcReduction="20000"/>
          </a:bodyPr>
          <a:lstStyle/>
          <a:p>
            <a:pPr algn="r"/>
            <a:r>
              <a:rPr lang="ar-IQ" dirty="0" smtClean="0">
                <a:solidFill>
                  <a:schemeClr val="tx1"/>
                </a:solidFill>
              </a:rPr>
              <a:t>آلية التحقيق والطعن </a:t>
            </a:r>
          </a:p>
          <a:p>
            <a:pPr algn="r"/>
            <a:r>
              <a:rPr lang="ar-IQ" sz="2400" dirty="0" smtClean="0">
                <a:solidFill>
                  <a:schemeClr val="tx1"/>
                </a:solidFill>
              </a:rPr>
              <a:t>ان الاجراءات الواجب اتباعها عند التحقيق بأي مخالفة او جريمة </a:t>
            </a:r>
            <a:r>
              <a:rPr lang="ar-IQ" sz="2400" dirty="0" err="1" smtClean="0">
                <a:solidFill>
                  <a:schemeClr val="tx1"/>
                </a:solidFill>
              </a:rPr>
              <a:t>تأديبة</a:t>
            </a:r>
            <a:r>
              <a:rPr lang="ar-IQ" sz="2400" dirty="0" smtClean="0">
                <a:solidFill>
                  <a:schemeClr val="tx1"/>
                </a:solidFill>
              </a:rPr>
              <a:t> لابد ان يتطلب وجود لجنة قانونية مختصة , تتكون بالعادة من رئيس واعضاء حاصلين على شهادة في القانون . بعد ذلك تتولى التحري عن القضية . فان وجدت فعل الموظف معاقب عليه اداريا وجنائية اخذت اللجنة على عاتقها بعد انتهاء التحقيق والاستجواب اصدار العقوبة الملائمة من العقوبات سالفة الذكر  للفعل وان وجدت الفعل غير معاقب عليه , تغلق القضية وكأن لم تكن .</a:t>
            </a:r>
          </a:p>
          <a:p>
            <a:pPr algn="r"/>
            <a:r>
              <a:rPr lang="ar-IQ" sz="2400" dirty="0" smtClean="0">
                <a:solidFill>
                  <a:schemeClr val="tx1"/>
                </a:solidFill>
              </a:rPr>
              <a:t>اما الطعن عن قرار اللجنة في ايقاع العقوبة . فلقضاء الموظفين الحق في النظر بالطعون المقدمة وعلى اثرها </a:t>
            </a:r>
          </a:p>
          <a:p>
            <a:pPr marL="342900" indent="-342900" algn="r">
              <a:buFontTx/>
              <a:buChar char="-"/>
            </a:pPr>
            <a:r>
              <a:rPr lang="ar-IQ" sz="2400" dirty="0" smtClean="0">
                <a:solidFill>
                  <a:schemeClr val="tx1"/>
                </a:solidFill>
              </a:rPr>
              <a:t>الطعن من الناحية الشكلية للقرار </a:t>
            </a:r>
            <a:r>
              <a:rPr lang="ar-IQ" sz="2400" dirty="0">
                <a:solidFill>
                  <a:schemeClr val="tx1"/>
                </a:solidFill>
              </a:rPr>
              <a:t>وذلك عند إخلال الطاعن بأحد الشروط الإجرائية التي وضعها المشرع كنوعً من الضمانات القضائية لمصلحةٍ معتبرة ، ويتمثل ذلك في حالتين الأولى إذا كان قد تم تقدم الطعن بعد مضي المدة القانونية، والثانية إذا كانت عريضة الطعن خالية من الأسباب القانونية التي يبنى عليها الطعن</a:t>
            </a:r>
            <a:endParaRPr lang="ar-IQ" sz="2400" dirty="0" smtClean="0">
              <a:solidFill>
                <a:schemeClr val="tx1"/>
              </a:solidFill>
            </a:endParaRPr>
          </a:p>
          <a:p>
            <a:pPr marL="342900" indent="-342900" algn="r">
              <a:buFontTx/>
              <a:buChar char="-"/>
            </a:pPr>
            <a:r>
              <a:rPr lang="ar-IQ" sz="2400" dirty="0" smtClean="0">
                <a:solidFill>
                  <a:schemeClr val="tx1"/>
                </a:solidFill>
              </a:rPr>
              <a:t>والمصادقة عليه اذا وجدته موافق للقانون</a:t>
            </a:r>
          </a:p>
          <a:p>
            <a:pPr marL="342900" indent="-342900" algn="r">
              <a:buFontTx/>
              <a:buChar char="-"/>
            </a:pPr>
            <a:r>
              <a:rPr lang="ar-IQ" sz="2400" dirty="0" smtClean="0">
                <a:solidFill>
                  <a:schemeClr val="tx1"/>
                </a:solidFill>
              </a:rPr>
              <a:t>تخفيض العقوبة اذا وجدتها غير مناسبة للفعل </a:t>
            </a:r>
          </a:p>
          <a:p>
            <a:pPr marL="342900" indent="-342900" algn="r">
              <a:buFontTx/>
              <a:buChar char="-"/>
            </a:pPr>
            <a:r>
              <a:rPr lang="ar-IQ" sz="2400" dirty="0" smtClean="0">
                <a:solidFill>
                  <a:schemeClr val="tx1"/>
                </a:solidFill>
              </a:rPr>
              <a:t>الغاء العقوبة اذا كان قرار اللجنة التحقيقية معيب</a:t>
            </a:r>
            <a:endParaRPr lang="ar-IQ" sz="2400" dirty="0">
              <a:solidFill>
                <a:schemeClr val="tx1"/>
              </a:solidFill>
            </a:endParaRPr>
          </a:p>
        </p:txBody>
      </p:sp>
    </p:spTree>
    <p:extLst>
      <p:ext uri="{BB962C8B-B14F-4D97-AF65-F5344CB8AC3E}">
        <p14:creationId xmlns:p14="http://schemas.microsoft.com/office/powerpoint/2010/main" val="373291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260648"/>
            <a:ext cx="7992888" cy="5378152"/>
          </a:xfrm>
        </p:spPr>
        <p:txBody>
          <a:bodyPr>
            <a:normAutofit fontScale="77500" lnSpcReduction="20000"/>
          </a:bodyPr>
          <a:lstStyle/>
          <a:p>
            <a:pPr algn="r"/>
            <a:r>
              <a:rPr lang="ar-IQ" b="1" dirty="0" smtClean="0">
                <a:solidFill>
                  <a:schemeClr val="tx1"/>
                </a:solidFill>
              </a:rPr>
              <a:t>حدد المشرع العراقي عدة حالات لانتهاء خدمة الموظف العام نعرض  إليها تباعا.</a:t>
            </a:r>
          </a:p>
          <a:p>
            <a:pPr algn="r"/>
            <a:r>
              <a:rPr lang="ar-IQ" b="1" dirty="0" smtClean="0">
                <a:solidFill>
                  <a:schemeClr val="tx1"/>
                </a:solidFill>
              </a:rPr>
              <a:t>أولاً : بلوغ سن التقاعد</a:t>
            </a:r>
          </a:p>
          <a:p>
            <a:pPr algn="r"/>
            <a:r>
              <a:rPr lang="ar-IQ" b="1" dirty="0" smtClean="0">
                <a:solidFill>
                  <a:schemeClr val="tx1"/>
                </a:solidFill>
              </a:rPr>
              <a:t>السبب الرئيسي لانتهاء خدمة الموظف العام بحكم القانون هو بلوغه السن التقاعد، وقد حدد المشرع السن القانونية لترك الخدمة ببلوغ الموظف ثلاث وستون سنة ميلادية كاملة، ومع ذلك يجوز إذا دعت ظروف استثنائية </a:t>
            </a:r>
            <a:r>
              <a:rPr lang="ar-IQ" b="1" dirty="0" err="1" smtClean="0">
                <a:solidFill>
                  <a:schemeClr val="tx1"/>
                </a:solidFill>
              </a:rPr>
              <a:t>يقتضيها</a:t>
            </a:r>
            <a:r>
              <a:rPr lang="ar-IQ" b="1" dirty="0" smtClean="0">
                <a:solidFill>
                  <a:schemeClr val="tx1"/>
                </a:solidFill>
              </a:rPr>
              <a:t> صالح العمل مد خدمة الموظف لمدة معينه    ومع ذلك فانه يجوز وفقا للمادة الخامسة من قانون التقاعد الموحد رقم 27 لسنة 2005 ان يحال الموظف على التقاعد اذا كان قد اكمل (25) سنه من الخدمة او اكمل (50) سنة من عمره وعلى الوزير او رئيس الدائرة المختص ان يبت في الطلب اما اذا كانت هناك ضرورة قصوى </a:t>
            </a:r>
            <a:r>
              <a:rPr lang="ar-IQ" b="1" dirty="0" err="1" smtClean="0">
                <a:solidFill>
                  <a:schemeClr val="tx1"/>
                </a:solidFill>
              </a:rPr>
              <a:t>لابقاءة</a:t>
            </a:r>
            <a:r>
              <a:rPr lang="ar-IQ" b="1" dirty="0" smtClean="0">
                <a:solidFill>
                  <a:schemeClr val="tx1"/>
                </a:solidFill>
              </a:rPr>
              <a:t> في الوظيفة فعلى الادارة ان توفر البديل خلال مدة سنة يعد بعدها الموظف محالا على التقاعد .</a:t>
            </a:r>
          </a:p>
          <a:p>
            <a:pPr algn="r"/>
            <a:r>
              <a:rPr lang="ar-IQ" b="1" dirty="0" smtClean="0">
                <a:solidFill>
                  <a:schemeClr val="tx1"/>
                </a:solidFill>
              </a:rPr>
              <a:t>ثانياً : عدم اللياقة الصحية</a:t>
            </a:r>
          </a:p>
          <a:p>
            <a:pPr algn="r"/>
            <a:r>
              <a:rPr lang="ar-IQ" b="1" dirty="0" smtClean="0">
                <a:solidFill>
                  <a:schemeClr val="tx1"/>
                </a:solidFill>
              </a:rPr>
              <a:t>إذا مرض الموظف واستطال مرضه ولم يرجى شفائه  او عجز عن تأدية واجباته الوظيفية </a:t>
            </a:r>
            <a:r>
              <a:rPr lang="ar-IQ" b="1" dirty="0" err="1" smtClean="0">
                <a:solidFill>
                  <a:schemeClr val="tx1"/>
                </a:solidFill>
              </a:rPr>
              <a:t>لاصابتة</a:t>
            </a:r>
            <a:r>
              <a:rPr lang="ar-IQ" b="1" dirty="0" smtClean="0">
                <a:solidFill>
                  <a:schemeClr val="tx1"/>
                </a:solidFill>
              </a:rPr>
              <a:t> </a:t>
            </a:r>
            <a:r>
              <a:rPr lang="ar-IQ" b="1" dirty="0" err="1" smtClean="0">
                <a:solidFill>
                  <a:schemeClr val="tx1"/>
                </a:solidFill>
              </a:rPr>
              <a:t>بعاهه</a:t>
            </a:r>
            <a:r>
              <a:rPr lang="ar-IQ" b="1" dirty="0" smtClean="0">
                <a:solidFill>
                  <a:schemeClr val="tx1"/>
                </a:solidFill>
              </a:rPr>
              <a:t> جسدية او عقليه استنادا إلى تقرير من اللجنة الطبية رسمية  فانه يحال على التقاعد بصرف النظر عن مدة </a:t>
            </a:r>
            <a:r>
              <a:rPr lang="ar-IQ" b="1" dirty="0" err="1" smtClean="0">
                <a:solidFill>
                  <a:schemeClr val="tx1"/>
                </a:solidFill>
              </a:rPr>
              <a:t>خدمتة</a:t>
            </a:r>
            <a:r>
              <a:rPr lang="ar-IQ" b="1" dirty="0" smtClean="0">
                <a:solidFill>
                  <a:schemeClr val="tx1"/>
                </a:solidFill>
              </a:rPr>
              <a:t> .</a:t>
            </a:r>
          </a:p>
          <a:p>
            <a:pPr algn="r"/>
            <a:endParaRPr lang="ar-IQ" dirty="0">
              <a:solidFill>
                <a:schemeClr val="tx1"/>
              </a:solidFill>
            </a:endParaRPr>
          </a:p>
        </p:txBody>
      </p:sp>
    </p:spTree>
    <p:extLst>
      <p:ext uri="{BB962C8B-B14F-4D97-AF65-F5344CB8AC3E}">
        <p14:creationId xmlns:p14="http://schemas.microsoft.com/office/powerpoint/2010/main" val="26426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IQ" b="1" dirty="0" smtClean="0"/>
              <a:t>ثالثا: الاستقالة</a:t>
            </a:r>
          </a:p>
          <a:p>
            <a:pPr marL="0" indent="0">
              <a:buNone/>
            </a:pPr>
            <a:r>
              <a:rPr lang="ar-IQ" b="1" dirty="0" smtClean="0"/>
              <a:t>الاستقالة هي أن يتقدم الموظف بطلب مكتوب للجهة الإدارية المختصة يطلب فيها ترك الخدمة ، ولا تنتهي خدمة الموظف إلا بعد صدور قرار من الإدارة بقبول طلبه .</a:t>
            </a:r>
          </a:p>
          <a:p>
            <a:pPr marL="0" indent="0">
              <a:buNone/>
            </a:pPr>
            <a:r>
              <a:rPr lang="ar-IQ" b="1" dirty="0" smtClean="0"/>
              <a:t>رابعاً : العزل التأديبي</a:t>
            </a:r>
          </a:p>
          <a:p>
            <a:pPr marL="0" indent="0">
              <a:buNone/>
            </a:pPr>
            <a:r>
              <a:rPr lang="ar-IQ" b="1" dirty="0" smtClean="0"/>
              <a:t>العزل بقرار تأديبي هو أقصى </a:t>
            </a:r>
            <a:r>
              <a:rPr lang="ar-IQ" b="1" dirty="0" err="1" smtClean="0"/>
              <a:t>الجزاءات</a:t>
            </a:r>
            <a:r>
              <a:rPr lang="ar-IQ" b="1" dirty="0" smtClean="0"/>
              <a:t> التأديبية التي يمكن توقيعها على الموظف ويكون بتنحية الموظف عن الوظيفة نهائيا </a:t>
            </a:r>
            <a:r>
              <a:rPr lang="ar-IQ" b="1" dirty="0" err="1" smtClean="0"/>
              <a:t>ولاتجوز</a:t>
            </a:r>
            <a:r>
              <a:rPr lang="ar-IQ" b="1" dirty="0" smtClean="0"/>
              <a:t> اعادة توظيفه في دوائر الدولة والقطاع الاشتراكي ، وذلك بقرار مسبب من الوزير وتنتهي خدمة الموظف بعزله تأديبيا اعتبارا من تاريخ صدور القرار</a:t>
            </a:r>
          </a:p>
          <a:p>
            <a:endParaRPr lang="ar-IQ" b="1" dirty="0"/>
          </a:p>
        </p:txBody>
      </p:sp>
    </p:spTree>
    <p:extLst>
      <p:ext uri="{BB962C8B-B14F-4D97-AF65-F5344CB8AC3E}">
        <p14:creationId xmlns:p14="http://schemas.microsoft.com/office/powerpoint/2010/main" val="2875113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10000"/>
          </a:bodyPr>
          <a:lstStyle/>
          <a:p>
            <a:pPr marL="0" indent="0">
              <a:buNone/>
            </a:pPr>
            <a:r>
              <a:rPr lang="ar-IQ" b="1" dirty="0" smtClean="0"/>
              <a:t>خامسا : الاستغناء عن الخدمات في مدة التجربة</a:t>
            </a:r>
          </a:p>
          <a:p>
            <a:pPr marL="0" indent="0">
              <a:buNone/>
            </a:pPr>
            <a:r>
              <a:rPr lang="ar-IQ" b="1" dirty="0" smtClean="0"/>
              <a:t>إذا تبين </a:t>
            </a:r>
            <a:r>
              <a:rPr lang="ar-IQ" b="1" dirty="0" err="1" smtClean="0"/>
              <a:t>كفايه</a:t>
            </a:r>
            <a:r>
              <a:rPr lang="ar-IQ" b="1" dirty="0" smtClean="0"/>
              <a:t> الموظف عند اول تعيينه في الوظيفة تحت التجربة بعد </a:t>
            </a:r>
            <a:r>
              <a:rPr lang="ar-IQ" b="1" dirty="0" err="1" smtClean="0"/>
              <a:t>مرورمدة</a:t>
            </a:r>
            <a:r>
              <a:rPr lang="ar-IQ" b="1" dirty="0" smtClean="0"/>
              <a:t> سنة واحده  على عملة  يجوز توصي تثبيته اما اذا تبين عدم </a:t>
            </a:r>
            <a:r>
              <a:rPr lang="ar-IQ" b="1" dirty="0" err="1" smtClean="0"/>
              <a:t>كفائته</a:t>
            </a:r>
            <a:r>
              <a:rPr lang="ar-IQ" b="1" dirty="0" smtClean="0"/>
              <a:t> </a:t>
            </a:r>
            <a:r>
              <a:rPr lang="ar-IQ" b="1" dirty="0" err="1" smtClean="0"/>
              <a:t>اوصلاحيته</a:t>
            </a:r>
            <a:r>
              <a:rPr lang="ar-IQ" b="1" dirty="0" smtClean="0"/>
              <a:t> للعمل الذي تم تعيينه فيه، فلدائرته ان تصدر امرا بالاستغناء عن خدماته، ولها أن تمهله ستة اشهر أخرى في وظيفته للتأكد من صلاحيته . وللموظف الذي تم الاستغناء عن خدماته  أن يعترض على قرار الاستغناء امام مجلس الانضباط العام خلال ثلاثين يوما من تاريخ تبلغة بأمر الاستغناء ويكون قرار المجلس خاضعا للطعن فيه امام الهيئة العامة لمحكمة التمييز خلال ثلاثين يوما من تاريخ </a:t>
            </a:r>
            <a:r>
              <a:rPr lang="ar-IQ" b="1" dirty="0" err="1" smtClean="0"/>
              <a:t>التبلغ</a:t>
            </a:r>
            <a:r>
              <a:rPr lang="ar-IQ" b="1" dirty="0" smtClean="0"/>
              <a:t> به. اما اذا </a:t>
            </a:r>
            <a:r>
              <a:rPr lang="ar-IQ" b="1" dirty="0" err="1" smtClean="0"/>
              <a:t>إنقضت</a:t>
            </a:r>
            <a:r>
              <a:rPr lang="ar-IQ" b="1" dirty="0" smtClean="0"/>
              <a:t> المدة المحددة ولم تتخذ الادارة قرارا بالاستغناء عن خدمات الموظف فانه يعد مثبتا في وظيفته بحكم القانون .</a:t>
            </a:r>
          </a:p>
          <a:p>
            <a:r>
              <a:rPr lang="ar-IQ" b="1" dirty="0" smtClean="0"/>
              <a:t>سادسا : الوفاة </a:t>
            </a:r>
          </a:p>
          <a:p>
            <a:r>
              <a:rPr lang="ar-IQ" b="1" dirty="0" smtClean="0"/>
              <a:t>طبيعيا تنتهي خدمة الموظف بوفاته وفي هذه الحالة تستحق أسرة الموظف حقوقه التقاعدية  بصرف النظر عن مدة خدمته.</a:t>
            </a:r>
          </a:p>
          <a:p>
            <a:endParaRPr lang="ar-IQ" dirty="0"/>
          </a:p>
        </p:txBody>
      </p:sp>
    </p:spTree>
    <p:extLst>
      <p:ext uri="{BB962C8B-B14F-4D97-AF65-F5344CB8AC3E}">
        <p14:creationId xmlns:p14="http://schemas.microsoft.com/office/powerpoint/2010/main" val="59819725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570</Words>
  <Application>Microsoft Office PowerPoint</Application>
  <PresentationFormat>عرض على الشاشة (3:4)‏</PresentationFormat>
  <Paragraphs>41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13</cp:revision>
  <dcterms:created xsi:type="dcterms:W3CDTF">2021-03-06T17:04:03Z</dcterms:created>
  <dcterms:modified xsi:type="dcterms:W3CDTF">2022-01-07T18:28:50Z</dcterms:modified>
</cp:coreProperties>
</file>