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066-A8EF-411A-BC4D-76CB903258CD}" type="datetimeFigureOut">
              <a:rPr lang="ar-IQ" smtClean="0"/>
              <a:t>13/09/1442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9A0B-2864-4065-A4E4-F2A70C0721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230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066-A8EF-411A-BC4D-76CB903258CD}" type="datetimeFigureOut">
              <a:rPr lang="ar-IQ" smtClean="0"/>
              <a:t>13/09/1442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9A0B-2864-4065-A4E4-F2A70C0721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48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066-A8EF-411A-BC4D-76CB903258CD}" type="datetimeFigureOut">
              <a:rPr lang="ar-IQ" smtClean="0"/>
              <a:t>13/09/1442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9A0B-2864-4065-A4E4-F2A70C0721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162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066-A8EF-411A-BC4D-76CB903258CD}" type="datetimeFigureOut">
              <a:rPr lang="ar-IQ" smtClean="0"/>
              <a:t>13/09/1442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9A0B-2864-4065-A4E4-F2A70C0721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212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066-A8EF-411A-BC4D-76CB903258CD}" type="datetimeFigureOut">
              <a:rPr lang="ar-IQ" smtClean="0"/>
              <a:t>13/09/1442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9A0B-2864-4065-A4E4-F2A70C0721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255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066-A8EF-411A-BC4D-76CB903258CD}" type="datetimeFigureOut">
              <a:rPr lang="ar-IQ" smtClean="0"/>
              <a:t>13/09/1442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9A0B-2864-4065-A4E4-F2A70C0721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117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066-A8EF-411A-BC4D-76CB903258CD}" type="datetimeFigureOut">
              <a:rPr lang="ar-IQ" smtClean="0"/>
              <a:t>13/09/1442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9A0B-2864-4065-A4E4-F2A70C0721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92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066-A8EF-411A-BC4D-76CB903258CD}" type="datetimeFigureOut">
              <a:rPr lang="ar-IQ" smtClean="0"/>
              <a:t>13/09/1442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9A0B-2864-4065-A4E4-F2A70C0721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010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066-A8EF-411A-BC4D-76CB903258CD}" type="datetimeFigureOut">
              <a:rPr lang="ar-IQ" smtClean="0"/>
              <a:t>13/09/1442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9A0B-2864-4065-A4E4-F2A70C0721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490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066-A8EF-411A-BC4D-76CB903258CD}" type="datetimeFigureOut">
              <a:rPr lang="ar-IQ" smtClean="0"/>
              <a:t>13/09/1442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9A0B-2864-4065-A4E4-F2A70C0721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854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066-A8EF-411A-BC4D-76CB903258CD}" type="datetimeFigureOut">
              <a:rPr lang="ar-IQ" smtClean="0"/>
              <a:t>13/09/1442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9A0B-2864-4065-A4E4-F2A70C0721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644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93066-A8EF-411A-BC4D-76CB903258CD}" type="datetimeFigureOut">
              <a:rPr lang="ar-IQ" smtClean="0"/>
              <a:t>13/09/1442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39A0B-2864-4065-A4E4-F2A70C0721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024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7920880" cy="5688632"/>
          </a:xfrm>
        </p:spPr>
        <p:txBody>
          <a:bodyPr/>
          <a:lstStyle/>
          <a:p>
            <a:pPr algn="r"/>
            <a:r>
              <a:rPr lang="ar-IQ" dirty="0" smtClean="0">
                <a:solidFill>
                  <a:schemeClr val="tx1"/>
                </a:solidFill>
              </a:rPr>
              <a:t>القرار الاداري </a:t>
            </a:r>
          </a:p>
          <a:p>
            <a:pPr algn="r"/>
            <a:r>
              <a:rPr lang="ar-IQ" dirty="0">
                <a:solidFill>
                  <a:schemeClr val="tx1"/>
                </a:solidFill>
              </a:rPr>
              <a:t>أن القرار الإداري هو إفصاح عن إرادة منفردة يصدر عن سلطة إدارية ويرتب آثاراً قانونية</a:t>
            </a:r>
            <a:r>
              <a:rPr lang="ar-IQ" dirty="0"/>
              <a:t> </a:t>
            </a:r>
            <a:endParaRPr lang="ar-IQ" dirty="0" smtClean="0"/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ومن </a:t>
            </a:r>
            <a:r>
              <a:rPr lang="ar-IQ" dirty="0">
                <a:solidFill>
                  <a:schemeClr val="tx1"/>
                </a:solidFill>
              </a:rPr>
              <a:t>هذا التعريف أن هناك عدة شروط يجب توافرها لنكون أمام قرار إداري وهي :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– أن يصدر القرار من سلطة إدارية وطنية .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– أن يصدر بالإرادة المنفردة للإدارة .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– ترتيب القرار لأثار قانونية </a:t>
            </a:r>
            <a:r>
              <a:rPr lang="ar-IQ" dirty="0"/>
              <a:t>.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27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ar-IQ" dirty="0"/>
              <a:t>أولاً : أن يصدر القرار من سلطة إدارية وطنية 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يشترط في القرار الإداري أن يصدر من سلطة إدارية وطنية سواء أكانت داخل حدود الدولة أو خارجها من دون النظر إلى مركزية السلطة أو عدم </a:t>
            </a:r>
            <a:r>
              <a:rPr lang="ar-IQ" dirty="0" err="1"/>
              <a:t>مركزيتها</a:t>
            </a:r>
            <a:r>
              <a:rPr lang="ar-IQ" dirty="0"/>
              <a:t> , والعبرة في </a:t>
            </a:r>
            <a:r>
              <a:rPr lang="ar-IQ" dirty="0" smtClean="0"/>
              <a:t>مصدر </a:t>
            </a:r>
            <a:r>
              <a:rPr lang="ar-IQ" dirty="0"/>
              <a:t>السلطة التي تستمد منها ولاية إصدار القرار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ولنكون أمام قرار إداري ينبغي أن يصدر هذا القرار من شخص عام له الصفة الإدارية وقت إصداره ولا عبرة بتغير صفته بعد ذلك , </a:t>
            </a:r>
            <a:r>
              <a:rPr lang="ar-IQ" dirty="0" smtClean="0"/>
              <a:t>إذ </a:t>
            </a:r>
            <a:r>
              <a:rPr lang="ar-IQ" dirty="0"/>
              <a:t>يتم النظر إلى صفة الجهة التي قامت بالعمل والإجراءات المتبعة في إصداره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ووفقاً لهذا الشرط لا يمكن اعتبار القرارات الصادرة عن أشخاص القانون الخاص قرارات إدارية إلا في حالتين اعترف فيهما القضاء الإداري بالصفة الإدارية للقرارات الصادرة من أشخاص القانون الخاص </a:t>
            </a:r>
            <a:endParaRPr lang="ar-IQ" dirty="0" smtClean="0"/>
          </a:p>
          <a:p>
            <a:r>
              <a:rPr lang="ar-IQ" dirty="0" smtClean="0"/>
              <a:t>تتعلق </a:t>
            </a:r>
            <a:r>
              <a:rPr lang="ar-IQ" dirty="0"/>
              <a:t>الحالة الأولى بالقرارات الصادرة عن الموظف الفعلي أو الظاهر , وهو شخص تدخل خلافاً للقانون في ممارسة اختصاصات وظيفة عامة , متخذاً مظهر الموظف القانوني المختص . </a:t>
            </a:r>
            <a:endParaRPr lang="ar-IQ" dirty="0" smtClean="0"/>
          </a:p>
          <a:p>
            <a:r>
              <a:rPr lang="ar-IQ" dirty="0" smtClean="0"/>
              <a:t>أما </a:t>
            </a:r>
            <a:r>
              <a:rPr lang="ar-IQ" dirty="0"/>
              <a:t>في الحالة الثانية فتتعلق بالقرارات الصادرة من ملتزم المرافق العامة </a:t>
            </a:r>
          </a:p>
        </p:txBody>
      </p:sp>
    </p:spTree>
    <p:extLst>
      <p:ext uri="{BB962C8B-B14F-4D97-AF65-F5344CB8AC3E}">
        <p14:creationId xmlns:p14="http://schemas.microsoft.com/office/powerpoint/2010/main" val="58818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ar-IQ" dirty="0"/>
              <a:t>ثانياً : صدور القرار بالإدارة المنفردة للإدارة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يجب أن يصدر القرار من جانب الإدارة وحدها , وهو ما يميز القرار الإداري عن العقد الإداري الذي يصدر باتفاق أرادتين سواء أكانت هاتين الإرادتين لشخصين من أشخاص القانون العام أو كان أحدها لشخص من أشخاص القانون الخاص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والقول بضرورة أن يكون العمل الإداري صادراً من جانب الإدارة وحدها ليكتسب صفة القرار الإداري لا يعني أنه يجب أن يصدر من فرد واحد , فقد يشترك في تكوينه أكثر من فرد كل منهم يعمل في مرحلة من مراحل تكوينه لأن الجميع يعملون لحساب جهة إدارية واحدة</a:t>
            </a:r>
          </a:p>
        </p:txBody>
      </p:sp>
    </p:spTree>
    <p:extLst>
      <p:ext uri="{BB962C8B-B14F-4D97-AF65-F5344CB8AC3E}">
        <p14:creationId xmlns:p14="http://schemas.microsoft.com/office/powerpoint/2010/main" val="982213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568952" cy="568863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ar-IQ" dirty="0">
                <a:solidFill>
                  <a:schemeClr val="tx1"/>
                </a:solidFill>
              </a:rPr>
              <a:t>ثالثاً : ترتيب القرار لآثار قانونية .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لكي يكون القرار إدارياً يجب أن يرتب آثاراً قانونية وذلك بإنشاء أو تعديل أو إلغاء مركز قانوني معين , </a:t>
            </a:r>
            <a:r>
              <a:rPr lang="ar-IQ" u="sng" dirty="0">
                <a:solidFill>
                  <a:srgbClr val="FF0000"/>
                </a:solidFill>
              </a:rPr>
              <a:t>فإذا لم يترتب على العمل الإداري ذلك فإنه لا يعد قراراً إدارياً .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لهذا نجد القضاء الإداري </a:t>
            </a:r>
            <a:r>
              <a:rPr lang="ar-IQ" dirty="0" smtClean="0">
                <a:solidFill>
                  <a:schemeClr val="tx1"/>
                </a:solidFill>
              </a:rPr>
              <a:t>الفرنسي </a:t>
            </a:r>
            <a:r>
              <a:rPr lang="ar-IQ" dirty="0">
                <a:solidFill>
                  <a:schemeClr val="tx1"/>
                </a:solidFill>
              </a:rPr>
              <a:t>يشترط في القرار المطعون فيه بالإلغاء أن ينتج ضرراً برافع الدعوى . </a:t>
            </a:r>
            <a:r>
              <a:rPr lang="ar-IQ" dirty="0" smtClean="0">
                <a:solidFill>
                  <a:schemeClr val="tx1"/>
                </a:solidFill>
              </a:rPr>
              <a:t>ومن </a:t>
            </a:r>
            <a:r>
              <a:rPr lang="ar-IQ" dirty="0">
                <a:solidFill>
                  <a:schemeClr val="tx1"/>
                </a:solidFill>
              </a:rPr>
              <a:t>ثم تكون له مصلحة في إلغاء هذا القرار ويتطلب توفر عنصرين أساسين للقول بوجود مصلحة للطاعن هما :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1. وجوب تولد آثار قانونية عن القرار المطعون فيه , ومن ثم يجب استبعاد القرارات التي لا يحدث آثاراً قانونية من نطاق دعوى الإلغاء . 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2. أن يحمل القرار قابلية أحداث آثار قانونية بنفسه . 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وبناءً على ذلك فإن </a:t>
            </a:r>
            <a:r>
              <a:rPr lang="ar-IQ" dirty="0" smtClean="0">
                <a:solidFill>
                  <a:schemeClr val="tx1"/>
                </a:solidFill>
              </a:rPr>
              <a:t>هناك اعمال معينة </a:t>
            </a:r>
            <a:r>
              <a:rPr lang="ar-IQ" dirty="0" err="1" smtClean="0">
                <a:solidFill>
                  <a:schemeClr val="tx1"/>
                </a:solidFill>
              </a:rPr>
              <a:t>لايمكن</a:t>
            </a:r>
            <a:r>
              <a:rPr lang="ar-IQ" dirty="0" smtClean="0">
                <a:solidFill>
                  <a:schemeClr val="tx1"/>
                </a:solidFill>
              </a:rPr>
              <a:t> الطعن بها </a:t>
            </a:r>
            <a:r>
              <a:rPr lang="ar-IQ" dirty="0" err="1" smtClean="0">
                <a:solidFill>
                  <a:schemeClr val="tx1"/>
                </a:solidFill>
              </a:rPr>
              <a:t>لانها</a:t>
            </a:r>
            <a:r>
              <a:rPr lang="ar-IQ" dirty="0" smtClean="0">
                <a:solidFill>
                  <a:schemeClr val="tx1"/>
                </a:solidFill>
              </a:rPr>
              <a:t> لا تولد اثارا قانونيا من جرائها :</a:t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أ- الأعمال التمهيدية والتحضرية : وهي مجموعة من القرارات التي تتخذها الإدارة وتتضمن رغبات واستشارات وتحقيقات تمهيدا لإصدار قرار إداري وهذه الأعمال لا تولد آثاراً قانونية ولا يجوز الطعن فيها بالإلغاء .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1826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dirty="0" smtClean="0"/>
              <a:t>ب- المنشورات والأوامر المصلحية : وهي الأعمال التي تتضمن تعليمات وتوجيهات صادرة من رئيس الدائرة إلى مرؤوسيه لتفسير القوانين أو اللوائح وكيفية تطبيقها وتنفيذها , ما دامت هذه المنشورات لم تتعد هذا المضمون أما إذا تضمنت أحداث آثار في مراكز الأفراد فأنها تصبح قرارات إدارية يقبل الطعن فيها بالإلغاء .</a:t>
            </a:r>
            <a:br>
              <a:rPr lang="ar-IQ" dirty="0" smtClean="0"/>
            </a:br>
            <a:r>
              <a:rPr lang="ar-IQ" dirty="0" smtClean="0"/>
              <a:t>ج- الأعمال اللاحقة لصدور القرار : الأصل أن هذه الأعمال لا ترتب آثراً قانونياً لأنها أما أن تكون بمثابة إجراءات تنفيذية لقرارات سابقة فلا يقبل الطعن فيها بالإلغاء لأنها تنصب على تسهيل تنفيذ القرار الإداري السابق , ولا تشير إلى قرارات مستقبلة فلا يكون الأثر المترتب عليها حالاً .</a:t>
            </a:r>
            <a:br>
              <a:rPr lang="ar-IQ" dirty="0" smtClean="0"/>
            </a:br>
            <a:r>
              <a:rPr lang="ar-IQ" dirty="0" smtClean="0"/>
              <a:t>د- الإجراءات الداخلية : وتشمل إجراءات التنظيم للمرافق العامة التي تضمن حسن سيرها بانتظام واطراد , والإجراءات التي يتخذها الرؤساء الإداريون في مواجهة موظفيهم المتعلقة بتقسيم العمل في المرفق وتبصير الموظفين بالطريق الأمثل لممارسة وظائفهم .</a:t>
            </a:r>
            <a:br>
              <a:rPr lang="ar-IQ" dirty="0" smtClean="0"/>
            </a:br>
            <a:r>
              <a:rPr lang="ar-IQ" dirty="0" smtClean="0"/>
              <a:t>وهذا النوع من الإجراءات لا يدخل من ضمن القرارات الإدارية التي يجوز الطعن بها أمام دوائر القضاء الإداري لأنها لا تؤثر في المراكز القانونية للأفراد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7955572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92</Words>
  <Application>Microsoft Office PowerPoint</Application>
  <PresentationFormat>عرض على الشاشة (3:4)‏</PresentationFormat>
  <Paragraphs>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abraj2017</dc:creator>
  <cp:lastModifiedBy>abraj2017</cp:lastModifiedBy>
  <cp:revision>3</cp:revision>
  <dcterms:created xsi:type="dcterms:W3CDTF">2021-04-18T10:26:05Z</dcterms:created>
  <dcterms:modified xsi:type="dcterms:W3CDTF">2021-04-24T09:58:37Z</dcterms:modified>
</cp:coreProperties>
</file>