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6" r:id="rId6"/>
    <p:sldId id="260" r:id="rId7"/>
    <p:sldId id="263" r:id="rId8"/>
    <p:sldId id="264" r:id="rId9"/>
    <p:sldId id="265" r:id="rId10"/>
    <p:sldId id="261" r:id="rId11"/>
    <p:sldId id="262"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0" d="100"/>
          <a:sy n="50" d="100"/>
        </p:scale>
        <p:origin x="-71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22/02/1436</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22/02/1436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22/02/1436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22/02/1436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22/02/1436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22/02/1436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22/02/1436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22/02/1436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22/02/1436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22/02/1436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22/02/1436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22/02/1436</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القرآن والحديث و الحديث القدسي</a:t>
            </a:r>
            <a:endParaRPr lang="ar-SA" dirty="0"/>
          </a:p>
        </p:txBody>
      </p:sp>
      <p:sp>
        <p:nvSpPr>
          <p:cNvPr id="3" name="عنوان فرعي 2"/>
          <p:cNvSpPr>
            <a:spLocks noGrp="1"/>
          </p:cNvSpPr>
          <p:nvPr>
            <p:ph type="subTitle" idx="1"/>
          </p:nvPr>
        </p:nvSpPr>
        <p:spPr/>
        <p:txBody>
          <a:bodyPr>
            <a:normAutofit/>
          </a:bodyPr>
          <a:lstStyle/>
          <a:p>
            <a:pPr algn="ctr"/>
            <a:r>
              <a:rPr lang="ar-SA" sz="3600" b="1" dirty="0" smtClean="0">
                <a:solidFill>
                  <a:srgbClr val="FFFF00"/>
                </a:solidFill>
              </a:rPr>
              <a:t>ماهيته ، </a:t>
            </a:r>
            <a:r>
              <a:rPr lang="ar-SA" sz="3600" b="1" dirty="0" smtClean="0">
                <a:solidFill>
                  <a:srgbClr val="FFFF00"/>
                </a:solidFill>
              </a:rPr>
              <a:t>خصائصه</a:t>
            </a:r>
            <a:endParaRPr lang="ar-SA" sz="3600" b="1" dirty="0">
              <a:solidFill>
                <a:srgbClr val="FFFF00"/>
              </a:solidFill>
            </a:endParaRPr>
          </a:p>
        </p:txBody>
      </p:sp>
    </p:spTree>
    <p:extLst>
      <p:ext uri="{BB962C8B-B14F-4D97-AF65-F5344CB8AC3E}">
        <p14:creationId xmlns:p14="http://schemas.microsoft.com/office/powerpoint/2010/main" val="2763985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0"/>
                                        <p:tgtEl>
                                          <p:spTgt spid="2"/>
                                        </p:tgtEl>
                                      </p:cBhvr>
                                    </p:animEffect>
                                    <p:anim calcmode="lin" valueType="num">
                                      <p:cBhvr>
                                        <p:cTn id="8" dur="5000" fill="hold"/>
                                        <p:tgtEl>
                                          <p:spTgt spid="2"/>
                                        </p:tgtEl>
                                        <p:attrNameLst>
                                          <p:attrName>ppt_x</p:attrName>
                                        </p:attrNameLst>
                                      </p:cBhvr>
                                      <p:tavLst>
                                        <p:tav tm="0">
                                          <p:val>
                                            <p:strVal val="#ppt_x"/>
                                          </p:val>
                                        </p:tav>
                                        <p:tav tm="100000">
                                          <p:val>
                                            <p:strVal val="#ppt_x"/>
                                          </p:val>
                                        </p:tav>
                                      </p:tavLst>
                                    </p:anim>
                                    <p:anim calcmode="lin" valueType="num">
                                      <p:cBhvr>
                                        <p:cTn id="9" dur="5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0"/>
                            </p:stCondLst>
                            <p:childTnLst>
                              <p:par>
                                <p:cTn id="11" presetID="1" presetClass="entr" presetSubtype="0" fill="hold" nodeType="afterEffect">
                                  <p:stCondLst>
                                    <p:cond delay="300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الحديث القدسي </a:t>
            </a:r>
            <a:endParaRPr lang="ar-SA" dirty="0"/>
          </a:p>
        </p:txBody>
      </p:sp>
      <p:sp>
        <p:nvSpPr>
          <p:cNvPr id="3" name="عنصر نائب للمحتوى 2"/>
          <p:cNvSpPr>
            <a:spLocks noGrp="1"/>
          </p:cNvSpPr>
          <p:nvPr>
            <p:ph idx="1"/>
          </p:nvPr>
        </p:nvSpPr>
        <p:spPr/>
        <p:txBody>
          <a:bodyPr>
            <a:normAutofit/>
          </a:bodyPr>
          <a:lstStyle/>
          <a:p>
            <a:r>
              <a:rPr lang="ar-SA" dirty="0" smtClean="0"/>
              <a:t>ماهيته: </a:t>
            </a:r>
          </a:p>
          <a:p>
            <a:r>
              <a:rPr lang="ar-SA" dirty="0" smtClean="0"/>
              <a:t>عد العلماء الحديث القدسي ما ورد معناه من الله تعالى بواسطة طرق الوحي ، ونقله النبي  بلفظه للناس ، فالمعنى من عند الله تعالى واللفظ من عند النبي صلى الله عليه </a:t>
            </a:r>
            <a:r>
              <a:rPr lang="ar-SA" dirty="0" err="1" smtClean="0"/>
              <a:t>وآله</a:t>
            </a:r>
            <a:r>
              <a:rPr lang="ar-SA" dirty="0" smtClean="0"/>
              <a:t> .</a:t>
            </a:r>
            <a:endParaRPr lang="ar-SA" dirty="0"/>
          </a:p>
          <a:p>
            <a:r>
              <a:rPr lang="ar-SA" b="1" dirty="0" smtClean="0">
                <a:solidFill>
                  <a:srgbClr val="FF0000"/>
                </a:solidFill>
                <a:latin typeface="Traditional Arabic"/>
                <a:cs typeface="Traditional Arabic"/>
              </a:rPr>
              <a:t>فالحديث </a:t>
            </a:r>
            <a:r>
              <a:rPr lang="ar-SA" b="1" dirty="0">
                <a:solidFill>
                  <a:srgbClr val="FF0000"/>
                </a:solidFill>
                <a:latin typeface="Traditional Arabic"/>
                <a:cs typeface="Traditional Arabic"/>
              </a:rPr>
              <a:t>القدسي</a:t>
            </a:r>
            <a:r>
              <a:rPr lang="ar-SA" b="1" dirty="0">
                <a:solidFill>
                  <a:srgbClr val="000000"/>
                </a:solidFill>
                <a:latin typeface="Traditional Arabic"/>
                <a:cs typeface="Traditional Arabic"/>
              </a:rPr>
              <a:t> : هو الحديث الذي يأتي بلفظ من رسول الله صلى الله عليه وسلم فيما يرويه عن ربه . </a:t>
            </a:r>
            <a:endParaRPr lang="ar-SA" b="1" dirty="0" smtClean="0">
              <a:solidFill>
                <a:srgbClr val="000000"/>
              </a:solidFill>
              <a:latin typeface="Traditional Arabic"/>
              <a:cs typeface="Traditional Arabic"/>
            </a:endParaRPr>
          </a:p>
          <a:p>
            <a:r>
              <a:rPr lang="ar-SA" b="1" dirty="0" smtClean="0">
                <a:solidFill>
                  <a:srgbClr val="000000"/>
                </a:solidFill>
                <a:latin typeface="Traditional Arabic"/>
                <a:cs typeface="Traditional Arabic"/>
              </a:rPr>
              <a:t>خصائصه :</a:t>
            </a:r>
          </a:p>
          <a:p>
            <a:r>
              <a:rPr lang="ar-SA" b="1" dirty="0" smtClean="0">
                <a:solidFill>
                  <a:srgbClr val="000000"/>
                </a:solidFill>
                <a:latin typeface="Traditional Arabic"/>
                <a:cs typeface="Traditional Arabic"/>
              </a:rPr>
              <a:t>هو </a:t>
            </a:r>
            <a:r>
              <a:rPr lang="ar-SA" b="1" dirty="0">
                <a:solidFill>
                  <a:srgbClr val="000000"/>
                </a:solidFill>
                <a:latin typeface="Traditional Arabic"/>
                <a:cs typeface="Traditional Arabic"/>
              </a:rPr>
              <a:t>كلام الله تعالى </a:t>
            </a:r>
            <a:r>
              <a:rPr lang="ar-SA" b="1" dirty="0" smtClean="0">
                <a:solidFill>
                  <a:srgbClr val="000000"/>
                </a:solidFill>
                <a:latin typeface="Traditional Arabic"/>
                <a:cs typeface="Traditional Arabic"/>
              </a:rPr>
              <a:t>، </a:t>
            </a:r>
            <a:r>
              <a:rPr lang="ar-SA" b="1" dirty="0" smtClean="0">
                <a:solidFill>
                  <a:srgbClr val="000000"/>
                </a:solidFill>
                <a:latin typeface="Traditional Arabic"/>
                <a:cs typeface="Traditional Arabic"/>
              </a:rPr>
              <a:t>غير </a:t>
            </a:r>
            <a:r>
              <a:rPr lang="ar-SA" b="1" dirty="0">
                <a:solidFill>
                  <a:srgbClr val="000000"/>
                </a:solidFill>
                <a:latin typeface="Traditional Arabic"/>
                <a:cs typeface="Traditional Arabic"/>
              </a:rPr>
              <a:t>أنه ليست فيه خصائص القرآن التي امتاز بها عن كل ما سواه ، </a:t>
            </a:r>
            <a:r>
              <a:rPr lang="ar-SA" b="1" dirty="0" smtClean="0">
                <a:solidFill>
                  <a:srgbClr val="000000"/>
                </a:solidFill>
                <a:latin typeface="Traditional Arabic"/>
                <a:cs typeface="Traditional Arabic"/>
              </a:rPr>
              <a:t>فالقرآن </a:t>
            </a:r>
            <a:r>
              <a:rPr lang="ar-SA" b="1" dirty="0">
                <a:solidFill>
                  <a:srgbClr val="000000"/>
                </a:solidFill>
                <a:latin typeface="Traditional Arabic"/>
                <a:cs typeface="Traditional Arabic"/>
              </a:rPr>
              <a:t>له خصائصه من الإعجاز والتعبد به ووجوب المحافظة على أدائه بلفظه ونحو ذلك وليس للحديث القدسي والنبوي شيء من هذه الخصائص . </a:t>
            </a:r>
            <a:endParaRPr lang="ar-SA" b="1" dirty="0" smtClean="0">
              <a:solidFill>
                <a:srgbClr val="000000"/>
              </a:solidFill>
              <a:latin typeface="Traditional Arabic"/>
              <a:cs typeface="Traditional Arabic"/>
            </a:endParaRPr>
          </a:p>
          <a:p>
            <a:endParaRPr lang="ar-SA" b="1" dirty="0">
              <a:solidFill>
                <a:srgbClr val="000000"/>
              </a:solidFill>
              <a:latin typeface="Traditional Arabic"/>
              <a:cs typeface="Traditional Arabic"/>
            </a:endParaRPr>
          </a:p>
          <a:p>
            <a:endParaRPr lang="ar-SA" dirty="0"/>
          </a:p>
        </p:txBody>
      </p:sp>
    </p:spTree>
    <p:extLst>
      <p:ext uri="{BB962C8B-B14F-4D97-AF65-F5344CB8AC3E}">
        <p14:creationId xmlns:p14="http://schemas.microsoft.com/office/powerpoint/2010/main" val="654265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childTnLst>
                                </p:cTn>
                              </p:par>
                            </p:childTnLst>
                          </p:cTn>
                        </p:par>
                        <p:par>
                          <p:cTn id="8" fill="hold">
                            <p:stCondLst>
                              <p:cond delay="3000"/>
                            </p:stCondLst>
                            <p:childTnLst>
                              <p:par>
                                <p:cTn id="9" presetID="22" presetClass="entr" presetSubtype="4" fill="hold" nodeType="afterEffect">
                                  <p:stCondLst>
                                    <p:cond delay="200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3000"/>
                                        <p:tgtEl>
                                          <p:spTgt spid="3">
                                            <p:txEl>
                                              <p:pRg st="0" end="0"/>
                                            </p:txEl>
                                          </p:spTgt>
                                        </p:tgtEl>
                                      </p:cBhvr>
                                    </p:animEffect>
                                  </p:childTnLst>
                                </p:cTn>
                              </p:par>
                            </p:childTnLst>
                          </p:cTn>
                        </p:par>
                        <p:par>
                          <p:cTn id="12" fill="hold">
                            <p:stCondLst>
                              <p:cond delay="8000"/>
                            </p:stCondLst>
                            <p:childTnLst>
                              <p:par>
                                <p:cTn id="13" presetID="22" presetClass="entr" presetSubtype="4" fill="hold" nodeType="afterEffect">
                                  <p:stCondLst>
                                    <p:cond delay="200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3000"/>
                                        <p:tgtEl>
                                          <p:spTgt spid="3">
                                            <p:txEl>
                                              <p:pRg st="1" end="1"/>
                                            </p:txEl>
                                          </p:spTgt>
                                        </p:tgtEl>
                                      </p:cBhvr>
                                    </p:animEffect>
                                  </p:childTnLst>
                                </p:cTn>
                              </p:par>
                            </p:childTnLst>
                          </p:cTn>
                        </p:par>
                        <p:par>
                          <p:cTn id="16" fill="hold">
                            <p:stCondLst>
                              <p:cond delay="13000"/>
                            </p:stCondLst>
                            <p:childTnLst>
                              <p:par>
                                <p:cTn id="17" presetID="10" presetClass="entr" presetSubtype="0" fill="hold" nodeType="afterEffect">
                                  <p:stCondLst>
                                    <p:cond delay="200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3000"/>
                                        <p:tgtEl>
                                          <p:spTgt spid="3">
                                            <p:txEl>
                                              <p:pRg st="2" end="2"/>
                                            </p:txEl>
                                          </p:spTgt>
                                        </p:tgtEl>
                                      </p:cBhvr>
                                    </p:animEffect>
                                  </p:childTnLst>
                                </p:cTn>
                              </p:par>
                            </p:childTnLst>
                          </p:cTn>
                        </p:par>
                        <p:par>
                          <p:cTn id="20" fill="hold">
                            <p:stCondLst>
                              <p:cond delay="18000"/>
                            </p:stCondLst>
                            <p:childTnLst>
                              <p:par>
                                <p:cTn id="21" presetID="10" presetClass="entr" presetSubtype="0" fill="hold" nodeType="afterEffect">
                                  <p:stCondLst>
                                    <p:cond delay="200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3000"/>
                                        <p:tgtEl>
                                          <p:spTgt spid="3">
                                            <p:txEl>
                                              <p:pRg st="3" end="3"/>
                                            </p:txEl>
                                          </p:spTgt>
                                        </p:tgtEl>
                                      </p:cBhvr>
                                    </p:animEffect>
                                  </p:childTnLst>
                                </p:cTn>
                              </p:par>
                            </p:childTnLst>
                          </p:cTn>
                        </p:par>
                        <p:par>
                          <p:cTn id="24" fill="hold">
                            <p:stCondLst>
                              <p:cond delay="23000"/>
                            </p:stCondLst>
                            <p:childTnLst>
                              <p:par>
                                <p:cTn id="25" presetID="10" presetClass="entr" presetSubtype="0" fill="hold" nodeType="afterEffect">
                                  <p:stCondLst>
                                    <p:cond delay="200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3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أمثلة الحديث القدسي</a:t>
            </a:r>
            <a:endParaRPr lang="ar-SA" dirty="0"/>
          </a:p>
        </p:txBody>
      </p:sp>
      <p:sp>
        <p:nvSpPr>
          <p:cNvPr id="3" name="عنصر نائب للمحتوى 2"/>
          <p:cNvSpPr>
            <a:spLocks noGrp="1"/>
          </p:cNvSpPr>
          <p:nvPr>
            <p:ph idx="1"/>
          </p:nvPr>
        </p:nvSpPr>
        <p:spPr/>
        <p:txBody>
          <a:bodyPr>
            <a:normAutofit fontScale="85000" lnSpcReduction="20000"/>
          </a:bodyPr>
          <a:lstStyle/>
          <a:p>
            <a:pPr lvl="0" algn="just"/>
            <a:r>
              <a:rPr lang="ar-SA" sz="3000" b="1" dirty="0" smtClean="0">
                <a:solidFill>
                  <a:srgbClr val="000000"/>
                </a:solidFill>
                <a:latin typeface="Traditional Arabic"/>
              </a:rPr>
              <a:t>جاء في الحديث القدسي قول النبي صلى الله عليه </a:t>
            </a:r>
            <a:r>
              <a:rPr lang="ar-SA" sz="3000" b="1" dirty="0" err="1" smtClean="0">
                <a:solidFill>
                  <a:srgbClr val="000000"/>
                </a:solidFill>
                <a:latin typeface="Traditional Arabic"/>
              </a:rPr>
              <a:t>وآله</a:t>
            </a:r>
            <a:r>
              <a:rPr lang="ar-SA" sz="3000" b="1" dirty="0" smtClean="0">
                <a:solidFill>
                  <a:srgbClr val="000000"/>
                </a:solidFill>
                <a:latin typeface="Traditional Arabic"/>
              </a:rPr>
              <a:t> :"وإني </a:t>
            </a:r>
            <a:r>
              <a:rPr lang="ar-SA" sz="3000" b="1" dirty="0">
                <a:solidFill>
                  <a:srgbClr val="000000"/>
                </a:solidFill>
                <a:latin typeface="Traditional Arabic"/>
              </a:rPr>
              <a:t>خلقت عبادي حنفاء كلهم، وأنهم أتتهم الشياطين </a:t>
            </a:r>
            <a:r>
              <a:rPr lang="ar-SA" sz="3000" b="1" dirty="0" err="1">
                <a:solidFill>
                  <a:srgbClr val="000000"/>
                </a:solidFill>
                <a:latin typeface="Traditional Arabic"/>
              </a:rPr>
              <a:t>فاجتالتهم</a:t>
            </a:r>
            <a:r>
              <a:rPr lang="ar-SA" sz="3000" b="1" dirty="0">
                <a:solidFill>
                  <a:srgbClr val="000000"/>
                </a:solidFill>
                <a:latin typeface="Traditional Arabic"/>
              </a:rPr>
              <a:t> عن دينهم وحرمتْ عليهم ما أحللتُ لهم، وأمرتهم أن يشركوا بي ما لم أنزل به </a:t>
            </a:r>
            <a:r>
              <a:rPr lang="ar-SA" sz="3000" b="1" dirty="0" smtClean="0">
                <a:solidFill>
                  <a:srgbClr val="000000"/>
                </a:solidFill>
                <a:latin typeface="Traditional Arabic"/>
              </a:rPr>
              <a:t>سلطانا«/الامثال القرآنية القياسية ج2 ص70 .</a:t>
            </a:r>
          </a:p>
          <a:p>
            <a:pPr algn="just"/>
            <a:r>
              <a:rPr lang="ar-SA" sz="2800" b="1" dirty="0" smtClean="0">
                <a:solidFill>
                  <a:srgbClr val="000000"/>
                </a:solidFill>
                <a:latin typeface="Traditional Arabic"/>
              </a:rPr>
              <a:t>عن </a:t>
            </a:r>
            <a:r>
              <a:rPr lang="ar-SA" sz="2800" b="1" dirty="0">
                <a:solidFill>
                  <a:srgbClr val="000000"/>
                </a:solidFill>
                <a:latin typeface="Traditional Arabic"/>
              </a:rPr>
              <a:t>رسول الله صلى الله عليه وسلم أنه قال : « يقول الرب عز وجل من شغله القرآن وذكري عن مسألتي أعطيته أفضل ما أُعْطي السائلين ، وفضل كلام الله على سائر الكلام كفضل الله على خلقه » . </a:t>
            </a:r>
            <a:endParaRPr lang="ar-SA" sz="2800" b="1" dirty="0" smtClean="0">
              <a:solidFill>
                <a:srgbClr val="000000"/>
              </a:solidFill>
              <a:latin typeface="Traditional Arabic"/>
            </a:endParaRPr>
          </a:p>
          <a:p>
            <a:pPr algn="just"/>
            <a:r>
              <a:rPr lang="ar-SA" sz="2800" b="1" dirty="0" smtClean="0">
                <a:solidFill>
                  <a:srgbClr val="000000"/>
                </a:solidFill>
                <a:latin typeface="Traditional Arabic"/>
              </a:rPr>
              <a:t>عن النبي صلى الله عليه </a:t>
            </a:r>
            <a:r>
              <a:rPr lang="ar-SA" sz="2800" b="1" dirty="0" err="1" smtClean="0">
                <a:solidFill>
                  <a:srgbClr val="000000"/>
                </a:solidFill>
                <a:latin typeface="Traditional Arabic"/>
              </a:rPr>
              <a:t>وآله</a:t>
            </a:r>
            <a:r>
              <a:rPr lang="ar-SA" sz="2800" b="1" dirty="0" smtClean="0">
                <a:solidFill>
                  <a:srgbClr val="000000"/>
                </a:solidFill>
                <a:latin typeface="Traditional Arabic"/>
              </a:rPr>
              <a:t> أنه قال عن الله تعالى : يا أحمد </a:t>
            </a:r>
            <a:r>
              <a:rPr lang="ar-SA" sz="2800" b="1" dirty="0">
                <a:solidFill>
                  <a:srgbClr val="000000"/>
                </a:solidFill>
                <a:latin typeface="Traditional Arabic"/>
              </a:rPr>
              <a:t>لو صلّى العبد صلاة أهل السماء والأرض ويصوم صيام أهل السماء والأرض ويطوي من الطعام مثل الملائكة، ولبس لباس العاري ثمّ أرى في قلبه من حبّ الدنيا ذرّة أو سعتها أو رئاستها أو حليّها أو زينتها لا يجاورني في داري </a:t>
            </a:r>
            <a:r>
              <a:rPr lang="ar-SA" sz="2800" b="1" dirty="0" err="1">
                <a:solidFill>
                  <a:srgbClr val="000000"/>
                </a:solidFill>
                <a:latin typeface="Traditional Arabic"/>
              </a:rPr>
              <a:t>ولأنزعنّ</a:t>
            </a:r>
            <a:r>
              <a:rPr lang="ar-SA" sz="2800" b="1" dirty="0">
                <a:solidFill>
                  <a:srgbClr val="000000"/>
                </a:solidFill>
                <a:latin typeface="Traditional Arabic"/>
              </a:rPr>
              <a:t> من قلبه محبّتي وعليك سلامي ورحمتي والحمد لله ربّ العالمين</a:t>
            </a:r>
            <a:r>
              <a:rPr lang="ar-SA" sz="2800" b="1" dirty="0" smtClean="0">
                <a:solidFill>
                  <a:srgbClr val="000000"/>
                </a:solidFill>
                <a:latin typeface="Traditional Arabic"/>
              </a:rPr>
              <a:t>» تفسير الامثل ج 17 ص 232.</a:t>
            </a:r>
            <a:endParaRPr lang="ar-SA" sz="3000" b="1" dirty="0">
              <a:solidFill>
                <a:srgbClr val="000000"/>
              </a:solidFill>
              <a:latin typeface="Traditional Arabic"/>
            </a:endParaRPr>
          </a:p>
          <a:p>
            <a:endParaRPr lang="ar-SA" dirty="0"/>
          </a:p>
        </p:txBody>
      </p:sp>
    </p:spTree>
    <p:extLst>
      <p:ext uri="{BB962C8B-B14F-4D97-AF65-F5344CB8AC3E}">
        <p14:creationId xmlns:p14="http://schemas.microsoft.com/office/powerpoint/2010/main" val="1777414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870">
                                          <p:stCondLst>
                                            <p:cond delay="0"/>
                                          </p:stCondLst>
                                        </p:cTn>
                                        <p:tgtEl>
                                          <p:spTgt spid="2"/>
                                        </p:tgtEl>
                                      </p:cBhvr>
                                    </p:animEffect>
                                    <p:anim calcmode="lin" valueType="num">
                                      <p:cBhvr>
                                        <p:cTn id="8" dur="2733"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996"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996" tmFilter="0, 0; 0.125,0.2665; 0.25,0.4; 0.375,0.465; 0.5,0.5;  0.625,0.535; 0.75,0.6; 0.875,0.7335; 1,1">
                                          <p:stCondLst>
                                            <p:cond delay="996"/>
                                          </p:stCondLst>
                                        </p:cTn>
                                        <p:tgtEl>
                                          <p:spTgt spid="2"/>
                                        </p:tgtEl>
                                        <p:attrNameLst>
                                          <p:attrName>ppt_y</p:attrName>
                                        </p:attrNameLst>
                                      </p:cBhvr>
                                      <p:tavLst>
                                        <p:tav tm="0" fmla="#ppt_y-sin(pi*$)/9">
                                          <p:val>
                                            <p:fltVal val="0"/>
                                          </p:val>
                                        </p:tav>
                                        <p:tav tm="100000">
                                          <p:val>
                                            <p:fltVal val="1"/>
                                          </p:val>
                                        </p:tav>
                                      </p:tavLst>
                                    </p:anim>
                                    <p:anim calcmode="lin" valueType="num">
                                      <p:cBhvr>
                                        <p:cTn id="11" dur="498" tmFilter="0, 0; 0.125,0.2665; 0.25,0.4; 0.375,0.465; 0.5,0.5;  0.625,0.535; 0.75,0.6; 0.875,0.7335; 1,1">
                                          <p:stCondLst>
                                            <p:cond delay="1986"/>
                                          </p:stCondLst>
                                        </p:cTn>
                                        <p:tgtEl>
                                          <p:spTgt spid="2"/>
                                        </p:tgtEl>
                                        <p:attrNameLst>
                                          <p:attrName>ppt_y</p:attrName>
                                        </p:attrNameLst>
                                      </p:cBhvr>
                                      <p:tavLst>
                                        <p:tav tm="0" fmla="#ppt_y-sin(pi*$)/27">
                                          <p:val>
                                            <p:fltVal val="0"/>
                                          </p:val>
                                        </p:tav>
                                        <p:tav tm="100000">
                                          <p:val>
                                            <p:fltVal val="1"/>
                                          </p:val>
                                        </p:tav>
                                      </p:tavLst>
                                    </p:anim>
                                    <p:anim calcmode="lin" valueType="num">
                                      <p:cBhvr>
                                        <p:cTn id="12" dur="246" tmFilter="0, 0; 0.125,0.2665; 0.25,0.4; 0.375,0.465; 0.5,0.5;  0.625,0.535; 0.75,0.6; 0.875,0.7335; 1,1">
                                          <p:stCondLst>
                                            <p:cond delay="2484"/>
                                          </p:stCondLst>
                                        </p:cTn>
                                        <p:tgtEl>
                                          <p:spTgt spid="2"/>
                                        </p:tgtEl>
                                        <p:attrNameLst>
                                          <p:attrName>ppt_y</p:attrName>
                                        </p:attrNameLst>
                                      </p:cBhvr>
                                      <p:tavLst>
                                        <p:tav tm="0" fmla="#ppt_y-sin(pi*$)/81">
                                          <p:val>
                                            <p:fltVal val="0"/>
                                          </p:val>
                                        </p:tav>
                                        <p:tav tm="100000">
                                          <p:val>
                                            <p:fltVal val="1"/>
                                          </p:val>
                                        </p:tav>
                                      </p:tavLst>
                                    </p:anim>
                                    <p:animScale>
                                      <p:cBhvr>
                                        <p:cTn id="13" dur="39">
                                          <p:stCondLst>
                                            <p:cond delay="975"/>
                                          </p:stCondLst>
                                        </p:cTn>
                                        <p:tgtEl>
                                          <p:spTgt spid="2"/>
                                        </p:tgtEl>
                                      </p:cBhvr>
                                      <p:to x="100000" y="60000"/>
                                    </p:animScale>
                                    <p:animScale>
                                      <p:cBhvr>
                                        <p:cTn id="14" dur="249" decel="50000">
                                          <p:stCondLst>
                                            <p:cond delay="1014"/>
                                          </p:stCondLst>
                                        </p:cTn>
                                        <p:tgtEl>
                                          <p:spTgt spid="2"/>
                                        </p:tgtEl>
                                      </p:cBhvr>
                                      <p:to x="100000" y="100000"/>
                                    </p:animScale>
                                    <p:animScale>
                                      <p:cBhvr>
                                        <p:cTn id="15" dur="39">
                                          <p:stCondLst>
                                            <p:cond delay="1968"/>
                                          </p:stCondLst>
                                        </p:cTn>
                                        <p:tgtEl>
                                          <p:spTgt spid="2"/>
                                        </p:tgtEl>
                                      </p:cBhvr>
                                      <p:to x="100000" y="80000"/>
                                    </p:animScale>
                                    <p:animScale>
                                      <p:cBhvr>
                                        <p:cTn id="16" dur="249" decel="50000">
                                          <p:stCondLst>
                                            <p:cond delay="2007"/>
                                          </p:stCondLst>
                                        </p:cTn>
                                        <p:tgtEl>
                                          <p:spTgt spid="2"/>
                                        </p:tgtEl>
                                      </p:cBhvr>
                                      <p:to x="100000" y="100000"/>
                                    </p:animScale>
                                    <p:animScale>
                                      <p:cBhvr>
                                        <p:cTn id="17" dur="39">
                                          <p:stCondLst>
                                            <p:cond delay="2463"/>
                                          </p:stCondLst>
                                        </p:cTn>
                                        <p:tgtEl>
                                          <p:spTgt spid="2"/>
                                        </p:tgtEl>
                                      </p:cBhvr>
                                      <p:to x="100000" y="90000"/>
                                    </p:animScale>
                                    <p:animScale>
                                      <p:cBhvr>
                                        <p:cTn id="18" dur="249" decel="50000">
                                          <p:stCondLst>
                                            <p:cond delay="2502"/>
                                          </p:stCondLst>
                                        </p:cTn>
                                        <p:tgtEl>
                                          <p:spTgt spid="2"/>
                                        </p:tgtEl>
                                      </p:cBhvr>
                                      <p:to x="100000" y="100000"/>
                                    </p:animScale>
                                    <p:animScale>
                                      <p:cBhvr>
                                        <p:cTn id="19" dur="39">
                                          <p:stCondLst>
                                            <p:cond delay="2712"/>
                                          </p:stCondLst>
                                        </p:cTn>
                                        <p:tgtEl>
                                          <p:spTgt spid="2"/>
                                        </p:tgtEl>
                                      </p:cBhvr>
                                      <p:to x="100000" y="95000"/>
                                    </p:animScale>
                                    <p:animScale>
                                      <p:cBhvr>
                                        <p:cTn id="20" dur="249" decel="50000">
                                          <p:stCondLst>
                                            <p:cond delay="2751"/>
                                          </p:stCondLst>
                                        </p:cTn>
                                        <p:tgtEl>
                                          <p:spTgt spid="2"/>
                                        </p:tgtEl>
                                      </p:cBhvr>
                                      <p:to x="100000" y="100000"/>
                                    </p:animScale>
                                  </p:childTnLst>
                                </p:cTn>
                              </p:par>
                            </p:childTnLst>
                          </p:cTn>
                        </p:par>
                        <p:par>
                          <p:cTn id="21" fill="hold">
                            <p:stCondLst>
                              <p:cond delay="4000"/>
                            </p:stCondLst>
                            <p:childTnLst>
                              <p:par>
                                <p:cTn id="22" presetID="6" presetClass="entr" presetSubtype="16" fill="hold" nodeType="afterEffect">
                                  <p:stCondLst>
                                    <p:cond delay="100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circle(in)">
                                      <p:cBhvr>
                                        <p:cTn id="24" dur="3000"/>
                                        <p:tgtEl>
                                          <p:spTgt spid="3">
                                            <p:txEl>
                                              <p:pRg st="0" end="0"/>
                                            </p:txEl>
                                          </p:spTgt>
                                        </p:tgtEl>
                                      </p:cBhvr>
                                    </p:animEffect>
                                  </p:childTnLst>
                                </p:cTn>
                              </p:par>
                            </p:childTnLst>
                          </p:cTn>
                        </p:par>
                        <p:par>
                          <p:cTn id="25" fill="hold">
                            <p:stCondLst>
                              <p:cond delay="8000"/>
                            </p:stCondLst>
                            <p:childTnLst>
                              <p:par>
                                <p:cTn id="26" presetID="6" presetClass="entr" presetSubtype="16" fill="hold" nodeType="afterEffect">
                                  <p:stCondLst>
                                    <p:cond delay="300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circle(in)">
                                      <p:cBhvr>
                                        <p:cTn id="28" dur="3000"/>
                                        <p:tgtEl>
                                          <p:spTgt spid="3">
                                            <p:txEl>
                                              <p:pRg st="1" end="1"/>
                                            </p:txEl>
                                          </p:spTgt>
                                        </p:tgtEl>
                                      </p:cBhvr>
                                    </p:animEffect>
                                  </p:childTnLst>
                                </p:cTn>
                              </p:par>
                            </p:childTnLst>
                          </p:cTn>
                        </p:par>
                        <p:par>
                          <p:cTn id="29" fill="hold">
                            <p:stCondLst>
                              <p:cond delay="14000"/>
                            </p:stCondLst>
                            <p:childTnLst>
                              <p:par>
                                <p:cTn id="30" presetID="6" presetClass="entr" presetSubtype="16" fill="hold" nodeType="afterEffect">
                                  <p:stCondLst>
                                    <p:cond delay="300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circle(in)">
                                      <p:cBhvr>
                                        <p:cTn id="32" dur="3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القرآن الكريم</a:t>
            </a:r>
            <a:endParaRPr lang="ar-SA" dirty="0"/>
          </a:p>
        </p:txBody>
      </p:sp>
      <p:sp>
        <p:nvSpPr>
          <p:cNvPr id="3" name="عنصر نائب للمحتوى 2"/>
          <p:cNvSpPr>
            <a:spLocks noGrp="1"/>
          </p:cNvSpPr>
          <p:nvPr>
            <p:ph idx="1"/>
          </p:nvPr>
        </p:nvSpPr>
        <p:spPr/>
        <p:txBody>
          <a:bodyPr>
            <a:normAutofit/>
          </a:bodyPr>
          <a:lstStyle/>
          <a:p>
            <a:r>
              <a:rPr lang="ar-SA" dirty="0" smtClean="0"/>
              <a:t>ماهيته :</a:t>
            </a:r>
          </a:p>
          <a:p>
            <a:r>
              <a:rPr lang="ar-SA" dirty="0" smtClean="0"/>
              <a:t>استقر تعريف القرآن الكريم عند العلماء اصطلاحا على جميع كلام الله المنزل على رسوله الاكرم المنقول عنه بالتواتر المتعبد بتلاوته المعجز في لفظه .</a:t>
            </a:r>
          </a:p>
          <a:p>
            <a:r>
              <a:rPr lang="ar-SA" dirty="0" smtClean="0"/>
              <a:t>خصائصه :</a:t>
            </a:r>
          </a:p>
          <a:p>
            <a:r>
              <a:rPr lang="ar-SA" dirty="0" smtClean="0"/>
              <a:t>يقتضي تواتر نقل كلام الله عن النبي صلى الله عليه </a:t>
            </a:r>
            <a:r>
              <a:rPr lang="ar-SA" dirty="0" err="1" smtClean="0"/>
              <a:t>وآله</a:t>
            </a:r>
            <a:r>
              <a:rPr lang="ar-SA" dirty="0" smtClean="0"/>
              <a:t> ان يكون النقل شاملا للفظ القرآن ومعناه في آن واحد ، فكلام الله المنزل توجب ان يبلغ به النبي صلى الله عليه </a:t>
            </a:r>
            <a:r>
              <a:rPr lang="ar-SA" dirty="0" err="1" smtClean="0"/>
              <a:t>وآله</a:t>
            </a:r>
            <a:r>
              <a:rPr lang="ar-SA" dirty="0" smtClean="0"/>
              <a:t> الناس كما انزل عليه بتمامه من غير زيادة او نقص .</a:t>
            </a:r>
            <a:endParaRPr lang="ar-SA" dirty="0"/>
          </a:p>
        </p:txBody>
      </p:sp>
    </p:spTree>
    <p:extLst>
      <p:ext uri="{BB962C8B-B14F-4D97-AF65-F5344CB8AC3E}">
        <p14:creationId xmlns:p14="http://schemas.microsoft.com/office/powerpoint/2010/main" val="972800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21" presetClass="entr" presetSubtype="1"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heel(1)">
                                      <p:cBhvr>
                                        <p:cTn id="11" dur="2000"/>
                                        <p:tgtEl>
                                          <p:spTgt spid="3">
                                            <p:txEl>
                                              <p:pRg st="0" end="0"/>
                                            </p:txEl>
                                          </p:spTgt>
                                        </p:tgtEl>
                                      </p:cBhvr>
                                    </p:animEffect>
                                  </p:childTnLst>
                                </p:cTn>
                              </p:par>
                            </p:childTnLst>
                          </p:cTn>
                        </p:par>
                        <p:par>
                          <p:cTn id="12" fill="hold">
                            <p:stCondLst>
                              <p:cond delay="4000"/>
                            </p:stCondLst>
                            <p:childTnLst>
                              <p:par>
                                <p:cTn id="13" presetID="45" presetClass="entr" presetSubtype="0"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anim calcmode="lin" valueType="num">
                                      <p:cBhvr>
                                        <p:cTn id="16"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7"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par>
                          <p:cTn id="18" fill="hold">
                            <p:stCondLst>
                              <p:cond delay="6000"/>
                            </p:stCondLst>
                            <p:childTnLst>
                              <p:par>
                                <p:cTn id="19" presetID="16" presetClass="entr" presetSubtype="21" fill="hold" nodeType="afterEffect">
                                  <p:stCondLst>
                                    <p:cond delay="100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arn(inVertical)">
                                      <p:cBhvr>
                                        <p:cTn id="21" dur="3000"/>
                                        <p:tgtEl>
                                          <p:spTgt spid="3">
                                            <p:txEl>
                                              <p:pRg st="2" end="2"/>
                                            </p:txEl>
                                          </p:spTgt>
                                        </p:tgtEl>
                                      </p:cBhvr>
                                    </p:animEffect>
                                  </p:childTnLst>
                                </p:cTn>
                              </p:par>
                            </p:childTnLst>
                          </p:cTn>
                        </p:par>
                        <p:par>
                          <p:cTn id="22" fill="hold">
                            <p:stCondLst>
                              <p:cond delay="10000"/>
                            </p:stCondLst>
                            <p:childTnLst>
                              <p:par>
                                <p:cTn id="23" presetID="16" presetClass="entr" presetSubtype="21" fill="hold" nodeType="afterEffect">
                                  <p:stCondLst>
                                    <p:cond delay="200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arn(inVertical)">
                                      <p:cBhvr>
                                        <p:cTn id="25" dur="3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القرآن الكريم</a:t>
            </a:r>
            <a:endParaRPr lang="ar-SA" dirty="0"/>
          </a:p>
        </p:txBody>
      </p:sp>
      <p:sp>
        <p:nvSpPr>
          <p:cNvPr id="3" name="عنصر نائب للمحتوى 2"/>
          <p:cNvSpPr>
            <a:spLocks noGrp="1"/>
          </p:cNvSpPr>
          <p:nvPr>
            <p:ph idx="1"/>
          </p:nvPr>
        </p:nvSpPr>
        <p:spPr/>
        <p:txBody>
          <a:bodyPr/>
          <a:lstStyle/>
          <a:p>
            <a:r>
              <a:rPr lang="ar-SA" dirty="0" smtClean="0"/>
              <a:t>  </a:t>
            </a:r>
            <a:r>
              <a:rPr lang="ar-SA" sz="2800" b="1" dirty="0" smtClean="0">
                <a:cs typeface="Akhbar MT" pitchFamily="2" charset="-78"/>
              </a:rPr>
              <a:t>لا خلاف بين المسلمين في ان القرآن منقول بالتواتر في محله ووضعه   </a:t>
            </a:r>
            <a:endParaRPr lang="ar-SA" sz="2800" b="1" dirty="0">
              <a:cs typeface="Akhbar MT" pitchFamily="2" charset="-7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636912"/>
            <a:ext cx="8172400" cy="3168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0013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4000"/>
                            </p:stCondLst>
                            <p:childTnLst>
                              <p:par>
                                <p:cTn id="10" presetID="10" presetClass="entr" presetSubtype="0" fill="hold" nodeType="afterEffect">
                                  <p:stCondLst>
                                    <p:cond delay="100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3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القرآن الكريم</a:t>
            </a:r>
            <a:endParaRPr lang="ar-SA" dirty="0"/>
          </a:p>
        </p:txBody>
      </p:sp>
      <p:sp>
        <p:nvSpPr>
          <p:cNvPr id="3" name="عنصر نائب للمحتوى 2"/>
          <p:cNvSpPr>
            <a:spLocks noGrp="1"/>
          </p:cNvSpPr>
          <p:nvPr>
            <p:ph idx="1"/>
          </p:nvPr>
        </p:nvSpPr>
        <p:spPr/>
        <p:txBody>
          <a:bodyPr>
            <a:normAutofit/>
          </a:bodyPr>
          <a:lstStyle/>
          <a:p>
            <a:r>
              <a:rPr lang="ar-SA" dirty="0" smtClean="0"/>
              <a:t>يحصل بان يتم تبليغ القرآن للناس متواترا بان يروي الجمع الصالح عن الجمع الصالح آيات القرآن الكريم ، فلا مجال مطلقا لان ينقل القرآن برواية الآحاد وهي رواية تسند الى فرد وليس جماعة ، وفائدة ان يتم  نقل الفاظ القرآن الكريم ومعانيه بالتواتر ولا يعتمد على رواية الآحاد ان التواتر يحقق الاطمئنان عند الناس في صحة النقل والرواية ، فلا يحتمل اتفاق الجمع الصالح على الكذب .</a:t>
            </a:r>
          </a:p>
          <a:p>
            <a:r>
              <a:rPr lang="ar-SA" dirty="0" smtClean="0"/>
              <a:t>من هنا يكون النص القرآني مقطوعا بصدقه ولا يحتمل الكذب مطلقا .</a:t>
            </a:r>
            <a:endParaRPr lang="ar-SA" dirty="0"/>
          </a:p>
        </p:txBody>
      </p:sp>
    </p:spTree>
    <p:extLst>
      <p:ext uri="{BB962C8B-B14F-4D97-AF65-F5344CB8AC3E}">
        <p14:creationId xmlns:p14="http://schemas.microsoft.com/office/powerpoint/2010/main" val="31348759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امثلة القرآن الكريم </a:t>
            </a:r>
            <a:endParaRPr lang="ar-SA" dirty="0"/>
          </a:p>
        </p:txBody>
      </p:sp>
      <p:sp>
        <p:nvSpPr>
          <p:cNvPr id="3" name="عنصر نائب للمحتوى 2"/>
          <p:cNvSpPr>
            <a:spLocks noGrp="1"/>
          </p:cNvSpPr>
          <p:nvPr>
            <p:ph idx="1"/>
          </p:nvPr>
        </p:nvSpPr>
        <p:spPr/>
        <p:txBody>
          <a:bodyPr>
            <a:normAutofit/>
          </a:bodyPr>
          <a:lstStyle/>
          <a:p>
            <a:r>
              <a:rPr lang="ar-SA" b="1" dirty="0" smtClean="0">
                <a:solidFill>
                  <a:srgbClr val="000000"/>
                </a:solidFill>
                <a:latin typeface="Traditional Arabic"/>
                <a:cs typeface="Traditional Arabic"/>
              </a:rPr>
              <a:t>قال تعالى : َ(أَقِمْ </a:t>
            </a:r>
            <a:r>
              <a:rPr lang="ar-SA" b="1" dirty="0">
                <a:solidFill>
                  <a:srgbClr val="000000"/>
                </a:solidFill>
                <a:latin typeface="Traditional Arabic"/>
                <a:cs typeface="Traditional Arabic"/>
              </a:rPr>
              <a:t>وَجْهَك لِلدِّينِ حَنِيفاً </a:t>
            </a:r>
            <a:r>
              <a:rPr lang="ar-SA" b="1" dirty="0">
                <a:solidFill>
                  <a:srgbClr val="FF0000"/>
                </a:solidFill>
                <a:latin typeface="Traditional Arabic"/>
                <a:cs typeface="Traditional Arabic"/>
              </a:rPr>
              <a:t>فِطرَت اللَّه</a:t>
            </a:r>
            <a:r>
              <a:rPr lang="ar-SA" b="1" dirty="0">
                <a:solidFill>
                  <a:srgbClr val="000000"/>
                </a:solidFill>
                <a:latin typeface="Traditional Arabic"/>
                <a:cs typeface="Traditional Arabic"/>
              </a:rPr>
              <a:t>ِ </a:t>
            </a:r>
            <a:r>
              <a:rPr lang="ar-SA" b="1" dirty="0" err="1">
                <a:solidFill>
                  <a:srgbClr val="000000"/>
                </a:solidFill>
                <a:latin typeface="Traditional Arabic"/>
                <a:cs typeface="Traditional Arabic"/>
              </a:rPr>
              <a:t>الَّتى</a:t>
            </a:r>
            <a:r>
              <a:rPr lang="ar-SA" b="1" dirty="0">
                <a:solidFill>
                  <a:srgbClr val="000000"/>
                </a:solidFill>
                <a:latin typeface="Traditional Arabic"/>
                <a:cs typeface="Traditional Arabic"/>
              </a:rPr>
              <a:t> فَطرَ النَّاس عَلَيهَا لا تَبْدِيلَ لِخَلْقِ اللَّهِ ذَلِك الدِّينُ </a:t>
            </a:r>
            <a:r>
              <a:rPr lang="ar-SA" b="1" dirty="0" smtClean="0">
                <a:solidFill>
                  <a:srgbClr val="000000"/>
                </a:solidFill>
                <a:latin typeface="Traditional Arabic"/>
                <a:cs typeface="Traditional Arabic"/>
              </a:rPr>
              <a:t>الْقَيِّمُ ) [الروم 29 ].</a:t>
            </a:r>
          </a:p>
          <a:p>
            <a:r>
              <a:rPr lang="ar-SA" b="1" dirty="0" smtClean="0">
                <a:solidFill>
                  <a:srgbClr val="000000"/>
                </a:solidFill>
                <a:latin typeface="Traditional Arabic"/>
                <a:cs typeface="Traditional Arabic"/>
              </a:rPr>
              <a:t>قال تعالى :{ </a:t>
            </a:r>
            <a:r>
              <a:rPr lang="ar-SA" b="1" dirty="0">
                <a:solidFill>
                  <a:srgbClr val="000000"/>
                </a:solidFill>
                <a:latin typeface="Traditional Arabic"/>
                <a:cs typeface="Traditional Arabic"/>
              </a:rPr>
              <a:t>قُلْ إِنَّنِي هَدَانِي ربي إلى صِرَاطٍ مُّسْتَقِيمٍ دِيناً قِيَماً مِّلَّةَ إِبْرَاهِيمَ </a:t>
            </a:r>
            <a:r>
              <a:rPr lang="ar-SA" b="1" dirty="0">
                <a:solidFill>
                  <a:srgbClr val="FF0000"/>
                </a:solidFill>
                <a:latin typeface="Traditional Arabic"/>
                <a:cs typeface="Traditional Arabic"/>
              </a:rPr>
              <a:t>حَنِيفا</a:t>
            </a:r>
            <a:r>
              <a:rPr lang="ar-SA" b="1" dirty="0">
                <a:solidFill>
                  <a:srgbClr val="000000"/>
                </a:solidFill>
                <a:latin typeface="Traditional Arabic"/>
                <a:cs typeface="Traditional Arabic"/>
              </a:rPr>
              <a:t>ً وَمَا كَانَ مِنَ المشركين } [ الأنعام : 161 ]</a:t>
            </a:r>
            <a:endParaRPr lang="ar-SA" b="1" dirty="0" smtClean="0">
              <a:solidFill>
                <a:srgbClr val="000000"/>
              </a:solidFill>
              <a:latin typeface="Traditional Arabic"/>
              <a:cs typeface="Traditional Arabic"/>
            </a:endParaRPr>
          </a:p>
          <a:p>
            <a:r>
              <a:rPr lang="ar-SA" b="1" dirty="0" smtClean="0">
                <a:solidFill>
                  <a:srgbClr val="000000"/>
                </a:solidFill>
                <a:latin typeface="Traditional Arabic"/>
                <a:cs typeface="Traditional Arabic"/>
              </a:rPr>
              <a:t>قال </a:t>
            </a:r>
            <a:r>
              <a:rPr lang="ar-SA" b="1" dirty="0">
                <a:solidFill>
                  <a:srgbClr val="000000"/>
                </a:solidFill>
                <a:latin typeface="Traditional Arabic"/>
                <a:cs typeface="Traditional Arabic"/>
              </a:rPr>
              <a:t>تعالى : { إِنَّ إِبْرَاهِيمَ كَانَ أُمَّةً قَانِتاً لِلَّهِ </a:t>
            </a:r>
            <a:r>
              <a:rPr lang="ar-SA" b="1" dirty="0">
                <a:solidFill>
                  <a:srgbClr val="FF0000"/>
                </a:solidFill>
                <a:latin typeface="Traditional Arabic"/>
                <a:cs typeface="Traditional Arabic"/>
              </a:rPr>
              <a:t>حَنِيفا</a:t>
            </a:r>
            <a:r>
              <a:rPr lang="ar-SA" b="1" dirty="0">
                <a:solidFill>
                  <a:srgbClr val="000000"/>
                </a:solidFill>
                <a:latin typeface="Traditional Arabic"/>
                <a:cs typeface="Traditional Arabic"/>
              </a:rPr>
              <a:t>ً وَلَمْ </a:t>
            </a:r>
            <a:r>
              <a:rPr lang="ar-SA" b="1" dirty="0" err="1">
                <a:solidFill>
                  <a:srgbClr val="000000"/>
                </a:solidFill>
                <a:latin typeface="Traditional Arabic"/>
                <a:cs typeface="Traditional Arabic"/>
              </a:rPr>
              <a:t>يَكُ</a:t>
            </a:r>
            <a:r>
              <a:rPr lang="ar-SA" b="1" dirty="0">
                <a:solidFill>
                  <a:srgbClr val="000000"/>
                </a:solidFill>
                <a:latin typeface="Traditional Arabic"/>
                <a:cs typeface="Traditional Arabic"/>
              </a:rPr>
              <a:t> مِنَ المشركين شَاكِراً لأَنْعُمِهِ اجتباه وَهَدَاهُ إلى صِرَاطٍ مُّسْتَقِيمٍ وَآتَيْنَاهُ فِي الدنيا حَسَنَةً وَإِنَّهُ فِي الآخرة لَمِنَ الصالحين } [ النحل </a:t>
            </a:r>
            <a:r>
              <a:rPr lang="ar-SA" b="1" dirty="0" smtClean="0">
                <a:solidFill>
                  <a:srgbClr val="000000"/>
                </a:solidFill>
                <a:latin typeface="Traditional Arabic"/>
                <a:cs typeface="Traditional Arabic"/>
              </a:rPr>
              <a:t>:122 ]</a:t>
            </a:r>
            <a:endParaRPr lang="ar-SA" b="1" dirty="0">
              <a:solidFill>
                <a:srgbClr val="000000"/>
              </a:solidFill>
              <a:latin typeface="Traditional Arabic"/>
              <a:cs typeface="Traditional Arabic"/>
            </a:endParaRPr>
          </a:p>
          <a:p>
            <a:endParaRPr lang="ar-SA" dirty="0"/>
          </a:p>
        </p:txBody>
      </p:sp>
    </p:spTree>
    <p:extLst>
      <p:ext uri="{BB962C8B-B14F-4D97-AF65-F5344CB8AC3E}">
        <p14:creationId xmlns:p14="http://schemas.microsoft.com/office/powerpoint/2010/main" val="4184600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0"/>
                                        <p:tgtEl>
                                          <p:spTgt spid="2"/>
                                        </p:tgtEl>
                                      </p:cBhvr>
                                    </p:animEffect>
                                  </p:childTnLst>
                                </p:cTn>
                              </p:par>
                            </p:childTnLst>
                          </p:cTn>
                        </p:par>
                        <p:par>
                          <p:cTn id="8" fill="hold">
                            <p:stCondLst>
                              <p:cond delay="5000"/>
                            </p:stCondLst>
                            <p:childTnLst>
                              <p:par>
                                <p:cTn id="9" presetID="10" presetClass="entr" presetSubtype="0" fill="hold" nodeType="afterEffect">
                                  <p:stCondLst>
                                    <p:cond delay="400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3000"/>
                                        <p:tgtEl>
                                          <p:spTgt spid="3">
                                            <p:txEl>
                                              <p:pRg st="0" end="0"/>
                                            </p:txEl>
                                          </p:spTgt>
                                        </p:tgtEl>
                                      </p:cBhvr>
                                    </p:animEffect>
                                  </p:childTnLst>
                                </p:cTn>
                              </p:par>
                            </p:childTnLst>
                          </p:cTn>
                        </p:par>
                        <p:par>
                          <p:cTn id="12" fill="hold">
                            <p:stCondLst>
                              <p:cond delay="12000"/>
                            </p:stCondLst>
                            <p:childTnLst>
                              <p:par>
                                <p:cTn id="13" presetID="16" presetClass="entr" presetSubtype="21" fill="hold" nodeType="afterEffect">
                                  <p:stCondLst>
                                    <p:cond delay="400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3000"/>
                                        <p:tgtEl>
                                          <p:spTgt spid="3">
                                            <p:txEl>
                                              <p:pRg st="1" end="1"/>
                                            </p:txEl>
                                          </p:spTgt>
                                        </p:tgtEl>
                                      </p:cBhvr>
                                    </p:animEffect>
                                  </p:childTnLst>
                                </p:cTn>
                              </p:par>
                            </p:childTnLst>
                          </p:cTn>
                        </p:par>
                        <p:par>
                          <p:cTn id="16" fill="hold">
                            <p:stCondLst>
                              <p:cond delay="19000"/>
                            </p:stCondLst>
                            <p:childTnLst>
                              <p:par>
                                <p:cTn id="17" presetID="2" presetClass="entr" presetSubtype="4" fill="hold" nodeType="afterEffect">
                                  <p:stCondLst>
                                    <p:cond delay="400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الحديث الشريف </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dirty="0">
                <a:solidFill>
                  <a:srgbClr val="000000"/>
                </a:solidFill>
                <a:latin typeface="tahoma"/>
              </a:rPr>
              <a:t> </a:t>
            </a:r>
            <a:r>
              <a:rPr lang="ar-SA" dirty="0" smtClean="0">
                <a:solidFill>
                  <a:srgbClr val="C00000"/>
                </a:solidFill>
                <a:latin typeface="tahoma"/>
              </a:rPr>
              <a:t>يعرف الحديث النبوي الشريف بانه :</a:t>
            </a:r>
          </a:p>
          <a:p>
            <a:r>
              <a:rPr lang="ar-SA" dirty="0" smtClean="0">
                <a:solidFill>
                  <a:srgbClr val="C00000"/>
                </a:solidFill>
                <a:latin typeface="tahoma"/>
              </a:rPr>
              <a:t> كل ما صدر عن النبي محمد صلى الله عليه </a:t>
            </a:r>
            <a:r>
              <a:rPr lang="ar-SA" dirty="0" err="1" smtClean="0">
                <a:solidFill>
                  <a:srgbClr val="C00000"/>
                </a:solidFill>
                <a:latin typeface="tahoma"/>
              </a:rPr>
              <a:t>وآله</a:t>
            </a:r>
            <a:r>
              <a:rPr lang="ar-SA" dirty="0" smtClean="0">
                <a:solidFill>
                  <a:srgbClr val="C00000"/>
                </a:solidFill>
                <a:latin typeface="tahoma"/>
              </a:rPr>
              <a:t> من قول </a:t>
            </a:r>
            <a:r>
              <a:rPr lang="ar-SA" dirty="0">
                <a:solidFill>
                  <a:srgbClr val="C00000"/>
                </a:solidFill>
                <a:latin typeface="tahoma"/>
              </a:rPr>
              <a:t>أو فعل أو </a:t>
            </a:r>
            <a:r>
              <a:rPr lang="ar-SA" dirty="0" smtClean="0">
                <a:solidFill>
                  <a:srgbClr val="C00000"/>
                </a:solidFill>
                <a:latin typeface="tahoma"/>
              </a:rPr>
              <a:t>تقرير .</a:t>
            </a:r>
          </a:p>
          <a:p>
            <a:r>
              <a:rPr lang="ar-SA" dirty="0">
                <a:solidFill>
                  <a:srgbClr val="C00000"/>
                </a:solidFill>
                <a:latin typeface="Verdana"/>
              </a:rPr>
              <a:t>هو ما أضيف إلى </a:t>
            </a:r>
            <a:r>
              <a:rPr lang="ar-SA" dirty="0" smtClean="0">
                <a:solidFill>
                  <a:srgbClr val="C00000"/>
                </a:solidFill>
                <a:latin typeface="Verdana"/>
              </a:rPr>
              <a:t>الرسول صلى </a:t>
            </a:r>
            <a:r>
              <a:rPr lang="ar-SA" dirty="0">
                <a:solidFill>
                  <a:srgbClr val="C00000"/>
                </a:solidFill>
                <a:latin typeface="Verdana"/>
              </a:rPr>
              <a:t>الله عليه و سلم من قول أو فعل أو تقرير أو صفة خَلقية أو صفة خُلقية أو سيرة </a:t>
            </a:r>
            <a:r>
              <a:rPr lang="ar-SA" dirty="0" smtClean="0">
                <a:solidFill>
                  <a:srgbClr val="C00000"/>
                </a:solidFill>
                <a:latin typeface="Verdana"/>
              </a:rPr>
              <a:t>.</a:t>
            </a:r>
            <a:endParaRPr lang="ar-SA" dirty="0" smtClean="0">
              <a:solidFill>
                <a:srgbClr val="C00000"/>
              </a:solidFill>
              <a:latin typeface="tahoma"/>
            </a:endParaRPr>
          </a:p>
          <a:p>
            <a:r>
              <a:rPr lang="ar-SA" dirty="0" smtClean="0">
                <a:solidFill>
                  <a:srgbClr val="000000"/>
                </a:solidFill>
                <a:latin typeface="tahoma"/>
              </a:rPr>
              <a:t>فالقول يأتي عادة لبيان ما اراد الله من وحيه وآياته وتعاليمه التي نص عليها في القرآن ، فيكون لفظ الحديث ومعناه من عند النبي محمد صلى الله عليه </a:t>
            </a:r>
            <a:r>
              <a:rPr lang="ar-SA" dirty="0" err="1" smtClean="0">
                <a:solidFill>
                  <a:srgbClr val="000000"/>
                </a:solidFill>
                <a:latin typeface="tahoma"/>
              </a:rPr>
              <a:t>وآله</a:t>
            </a:r>
            <a:r>
              <a:rPr lang="ar-SA" dirty="0" smtClean="0">
                <a:solidFill>
                  <a:srgbClr val="000000"/>
                </a:solidFill>
                <a:latin typeface="tahoma"/>
              </a:rPr>
              <a:t> ، قال تعالى :[ وما ينطق عن الهوى ].</a:t>
            </a:r>
          </a:p>
          <a:p>
            <a:r>
              <a:rPr lang="ar-SA" dirty="0" smtClean="0">
                <a:solidFill>
                  <a:srgbClr val="000000"/>
                </a:solidFill>
                <a:latin typeface="tahoma"/>
              </a:rPr>
              <a:t>اما افعال النبي فقد دخلت في الحديث الشريف وهي سنة يتوجب على الناس اتباعها ، ومن تلك الافعال الصلاة ، لقوله :[ صلوا كما رأيتموني أصلي ] اما التقرير فهو ما اقر النبي بعض عادات العرب عليها وجعلت من ضمن مكارم الاخلاق وقربة الله تعالى من امثال اكرام الضيف ورد السلام ...</a:t>
            </a:r>
            <a:endParaRPr lang="ar-SA" dirty="0"/>
          </a:p>
        </p:txBody>
      </p:sp>
    </p:spTree>
    <p:extLst>
      <p:ext uri="{BB962C8B-B14F-4D97-AF65-F5344CB8AC3E}">
        <p14:creationId xmlns:p14="http://schemas.microsoft.com/office/powerpoint/2010/main" val="3749808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0"/>
                                        <p:tgtEl>
                                          <p:spTgt spid="2"/>
                                        </p:tgtEl>
                                      </p:cBhvr>
                                    </p:animEffect>
                                    <p:anim calcmode="lin" valueType="num">
                                      <p:cBhvr>
                                        <p:cTn id="8" dur="5000" fill="hold"/>
                                        <p:tgtEl>
                                          <p:spTgt spid="2"/>
                                        </p:tgtEl>
                                        <p:attrNameLst>
                                          <p:attrName>ppt_x</p:attrName>
                                        </p:attrNameLst>
                                      </p:cBhvr>
                                      <p:tavLst>
                                        <p:tav tm="0">
                                          <p:val>
                                            <p:strVal val="#ppt_x"/>
                                          </p:val>
                                        </p:tav>
                                        <p:tav tm="100000">
                                          <p:val>
                                            <p:strVal val="#ppt_x"/>
                                          </p:val>
                                        </p:tav>
                                      </p:tavLst>
                                    </p:anim>
                                    <p:anim calcmode="lin" valueType="num">
                                      <p:cBhvr>
                                        <p:cTn id="9" dur="5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0"/>
                            </p:stCondLst>
                            <p:childTnLst>
                              <p:par>
                                <p:cTn id="11" presetID="2" presetClass="entr" presetSubtype="4" fill="hold" nodeType="afterEffect">
                                  <p:stCondLst>
                                    <p:cond delay="200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5" fill="hold">
                            <p:stCondLst>
                              <p:cond delay="10000"/>
                            </p:stCondLst>
                            <p:childTnLst>
                              <p:par>
                                <p:cTn id="16" presetID="2" presetClass="entr" presetSubtype="4" fill="hold" nodeType="afterEffect">
                                  <p:stCondLst>
                                    <p:cond delay="200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0" fill="hold">
                            <p:stCondLst>
                              <p:cond delay="15000"/>
                            </p:stCondLst>
                            <p:childTnLst>
                              <p:par>
                                <p:cTn id="21" presetID="2" presetClass="entr" presetSubtype="4" fill="hold" nodeType="afterEffect">
                                  <p:stCondLst>
                                    <p:cond delay="200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0000"/>
                            </p:stCondLst>
                            <p:childTnLst>
                              <p:par>
                                <p:cTn id="26" presetID="10" presetClass="entr" presetSubtype="0" fill="hold" nodeType="afterEffect">
                                  <p:stCondLst>
                                    <p:cond delay="200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3000"/>
                                        <p:tgtEl>
                                          <p:spTgt spid="3">
                                            <p:txEl>
                                              <p:pRg st="3" end="3"/>
                                            </p:txEl>
                                          </p:spTgt>
                                        </p:tgtEl>
                                      </p:cBhvr>
                                    </p:animEffect>
                                  </p:childTnLst>
                                </p:cTn>
                              </p:par>
                            </p:childTnLst>
                          </p:cTn>
                        </p:par>
                        <p:par>
                          <p:cTn id="29" fill="hold">
                            <p:stCondLst>
                              <p:cond delay="25000"/>
                            </p:stCondLst>
                            <p:childTnLst>
                              <p:par>
                                <p:cTn id="30" presetID="16" presetClass="entr" presetSubtype="21" fill="hold" nodeType="afterEffect">
                                  <p:stCondLst>
                                    <p:cond delay="200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3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امثلة الحديث الشريف</a:t>
            </a:r>
            <a:endParaRPr lang="ar-SA" dirty="0"/>
          </a:p>
        </p:txBody>
      </p:sp>
      <p:sp>
        <p:nvSpPr>
          <p:cNvPr id="3" name="عنصر نائب للمحتوى 2"/>
          <p:cNvSpPr>
            <a:spLocks noGrp="1"/>
          </p:cNvSpPr>
          <p:nvPr>
            <p:ph idx="1"/>
          </p:nvPr>
        </p:nvSpPr>
        <p:spPr/>
        <p:txBody>
          <a:bodyPr>
            <a:normAutofit/>
          </a:bodyPr>
          <a:lstStyle/>
          <a:p>
            <a:r>
              <a:rPr lang="ar-SA" b="1" dirty="0">
                <a:solidFill>
                  <a:srgbClr val="000000"/>
                </a:solidFill>
                <a:latin typeface="Traditional Arabic"/>
                <a:cs typeface="Traditional Arabic"/>
              </a:rPr>
              <a:t>عن النبيّ صلّى الله عليه و </a:t>
            </a:r>
            <a:r>
              <a:rPr lang="ar-SA" b="1" dirty="0" err="1">
                <a:solidFill>
                  <a:srgbClr val="000000"/>
                </a:solidFill>
                <a:latin typeface="Traditional Arabic"/>
                <a:cs typeface="Traditional Arabic"/>
              </a:rPr>
              <a:t>آله</a:t>
            </a:r>
            <a:r>
              <a:rPr lang="ar-SA" b="1" dirty="0">
                <a:solidFill>
                  <a:srgbClr val="000000"/>
                </a:solidFill>
                <a:latin typeface="Traditional Arabic"/>
                <a:cs typeface="Traditional Arabic"/>
              </a:rPr>
              <a:t> : «إنّ الله بعث عيسى بالرهبانيّة ، وبُعثت </a:t>
            </a:r>
            <a:r>
              <a:rPr lang="ar-SA" b="1" dirty="0" err="1">
                <a:solidFill>
                  <a:srgbClr val="000000"/>
                </a:solidFill>
                <a:latin typeface="Traditional Arabic"/>
                <a:cs typeface="Traditional Arabic"/>
              </a:rPr>
              <a:t>بالحَنيفِيّة</a:t>
            </a:r>
            <a:r>
              <a:rPr lang="ar-SA" b="1" dirty="0">
                <a:solidFill>
                  <a:srgbClr val="000000"/>
                </a:solidFill>
                <a:latin typeface="Traditional Arabic"/>
                <a:cs typeface="Traditional Arabic"/>
              </a:rPr>
              <a:t> السمْحة</a:t>
            </a:r>
            <a:r>
              <a:rPr lang="ar-SA" b="1" dirty="0" smtClean="0">
                <a:solidFill>
                  <a:srgbClr val="000000"/>
                </a:solidFill>
                <a:latin typeface="Traditional Arabic"/>
                <a:cs typeface="Traditional Arabic"/>
              </a:rPr>
              <a:t>» غريب الحديث في بحار الانوار ج1ص255</a:t>
            </a:r>
          </a:p>
          <a:p>
            <a:r>
              <a:rPr lang="ar-SA" b="1" dirty="0">
                <a:solidFill>
                  <a:srgbClr val="FF0000"/>
                </a:solidFill>
                <a:latin typeface="Traditional Arabic"/>
                <a:cs typeface="Traditional Arabic"/>
              </a:rPr>
              <a:t>-</a:t>
            </a:r>
            <a:r>
              <a:rPr lang="ar-SA" b="1" dirty="0">
                <a:solidFill>
                  <a:srgbClr val="000000"/>
                </a:solidFill>
                <a:latin typeface="Traditional Arabic"/>
                <a:cs typeface="Traditional Arabic"/>
              </a:rPr>
              <a:t> حَدَّثَنَا يَحْيَى بْنُ سَعِيدٍ حَدَّثَنَا هِشَامٌ حَدَّثَنَا قَتَادَةُ عَنْ مُطَرِّفٍ عَنْ عِيَاضِ بْنِ </a:t>
            </a:r>
            <a:r>
              <a:rPr lang="ar-SA" b="1" dirty="0" smtClean="0">
                <a:solidFill>
                  <a:srgbClr val="000000"/>
                </a:solidFill>
                <a:latin typeface="Traditional Arabic"/>
                <a:cs typeface="Traditional Arabic"/>
              </a:rPr>
              <a:t>حِمَارٍ أَنَّ </a:t>
            </a:r>
            <a:r>
              <a:rPr lang="ar-SA" b="1" dirty="0">
                <a:solidFill>
                  <a:srgbClr val="000000"/>
                </a:solidFill>
                <a:latin typeface="Traditional Arabic"/>
                <a:cs typeface="Traditional Arabic"/>
              </a:rPr>
              <a:t>النَّبِيَّ صَلَّى اللَّهُ عَلَيْهِ وَسَلَّمَ خَطَبَ ذَاتَ يَوْمٍ فَقَالَ فِي خُطْبَتِهِ إِنَّ رَبِّي عَزَّ وَجَلَّ أَمَرَنِي أَنْ أُعَلِّمَكُمْ مَا جَهِلْتُمْ مِمَّا عَلَّمَنِي فِي يَوْمِي هَذَا كُلُّ مَالٍ نَحَلْتُهُ عِبَادِي حَلَالٌ وَإِنِّي </a:t>
            </a:r>
            <a:r>
              <a:rPr lang="ar-SA" b="1" dirty="0">
                <a:solidFill>
                  <a:srgbClr val="FF0000"/>
                </a:solidFill>
                <a:latin typeface="Traditional Arabic"/>
                <a:cs typeface="Traditional Arabic"/>
              </a:rPr>
              <a:t>خَلَقْتُ عِبَادِي</a:t>
            </a:r>
            <a:r>
              <a:rPr lang="ar-SA" b="1" dirty="0">
                <a:solidFill>
                  <a:srgbClr val="000000"/>
                </a:solidFill>
                <a:latin typeface="Traditional Arabic"/>
                <a:cs typeface="Traditional Arabic"/>
              </a:rPr>
              <a:t> حُنَفَاءَ كُلَّهُمْ وَإِنَّهُمْ أَتَتْهُمْ الشَّيَاطِينُ فَأَضَلَّتْهُمْ عَنْ دِينِهِمْ وَحَرَّمَتْ عَلَيْهِمْ مَا أَحْلَلْتُ لَهُمْ وَأَمَرَتْهُمْ أَنْ يُشْرِكُوا بِي مَا لَمْ أُنَزِّلْ بِهِ </a:t>
            </a:r>
            <a:r>
              <a:rPr lang="ar-SA" b="1" dirty="0" smtClean="0">
                <a:solidFill>
                  <a:srgbClr val="000000"/>
                </a:solidFill>
                <a:latin typeface="Traditional Arabic"/>
                <a:cs typeface="Traditional Arabic"/>
              </a:rPr>
              <a:t>سُلْطَانًا . مسند احمد الحديث رقم 16837</a:t>
            </a:r>
            <a:endParaRPr lang="ar-SA" dirty="0"/>
          </a:p>
        </p:txBody>
      </p:sp>
    </p:spTree>
    <p:extLst>
      <p:ext uri="{BB962C8B-B14F-4D97-AF65-F5344CB8AC3E}">
        <p14:creationId xmlns:p14="http://schemas.microsoft.com/office/powerpoint/2010/main" val="315533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3000"/>
                                        <p:tgtEl>
                                          <p:spTgt spid="2"/>
                                        </p:tgtEl>
                                      </p:cBhvr>
                                    </p:animEffect>
                                  </p:childTnLst>
                                </p:cTn>
                              </p:par>
                            </p:childTnLst>
                          </p:cTn>
                        </p:par>
                        <p:par>
                          <p:cTn id="8" fill="hold">
                            <p:stCondLst>
                              <p:cond delay="3000"/>
                            </p:stCondLst>
                            <p:childTnLst>
                              <p:par>
                                <p:cTn id="9" presetID="42"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3000"/>
                                        <p:tgtEl>
                                          <p:spTgt spid="3">
                                            <p:txEl>
                                              <p:pRg st="0" end="0"/>
                                            </p:txEl>
                                          </p:spTgt>
                                        </p:tgtEl>
                                      </p:cBhvr>
                                    </p:animEffect>
                                    <p:anim calcmode="lin" valueType="num">
                                      <p:cBhvr>
                                        <p:cTn id="12"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3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6000"/>
                            </p:stCondLst>
                            <p:childTnLst>
                              <p:par>
                                <p:cTn id="15" presetID="10" presetClass="entr" presetSubtype="0" fill="hold" nodeType="afterEffect">
                                  <p:stCondLst>
                                    <p:cond delay="200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3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امثلة الحديث الشريف</a:t>
            </a:r>
            <a:endParaRPr lang="ar-SA" dirty="0"/>
          </a:p>
        </p:txBody>
      </p:sp>
      <p:sp>
        <p:nvSpPr>
          <p:cNvPr id="3" name="عنصر نائب للمحتوى 2"/>
          <p:cNvSpPr>
            <a:spLocks noGrp="1"/>
          </p:cNvSpPr>
          <p:nvPr>
            <p:ph idx="1"/>
          </p:nvPr>
        </p:nvSpPr>
        <p:spPr/>
        <p:txBody>
          <a:bodyPr/>
          <a:lstStyle/>
          <a:p>
            <a:r>
              <a:rPr lang="ar-SA" b="1" dirty="0">
                <a:solidFill>
                  <a:srgbClr val="000000"/>
                </a:solidFill>
                <a:latin typeface="Traditional Arabic"/>
                <a:cs typeface="Traditional Arabic"/>
              </a:rPr>
              <a:t>حَدَّثَنَا يَحْيَى بْنُ يَحْيَى قَالَ قَرَأْتُ عَلَى مَالِكٍ عَنْ نَافِعٍ عَنِ ابْنِ عُمَرَ أَنَّ رَسُولَ اللَّهِ -صلى الله عليه وسلم- قَالَ « إِنَّ أَحَدَكُمْ إِذَا مَاتَ عُرِضَ عَلَيْهِ مَقْعَدُهُ بِالْغَدَاةِ وَالْعَشِىِّ إِنْ كَانَ مِنْ أَهْلِ الْجَنَّةِ فَمِنْ أَهْلِ الْجَنَّةِ وَإِنْ كَانَ مِنْ أَهْلِ النَّارِ فَمِنْ أَهْلِ النَّارِ يُقَالُ هَذَا مَقْعَدُكَ حَتَّى يَبْعَثَكَ اللَّهُ </a:t>
            </a:r>
            <a:r>
              <a:rPr lang="ar-SA" b="1" dirty="0" smtClean="0">
                <a:solidFill>
                  <a:srgbClr val="000000"/>
                </a:solidFill>
                <a:latin typeface="Traditional Arabic"/>
                <a:cs typeface="Traditional Arabic"/>
              </a:rPr>
              <a:t>إِلَيْهِ  </a:t>
            </a:r>
            <a:r>
              <a:rPr lang="ar-SA" b="1" dirty="0">
                <a:solidFill>
                  <a:srgbClr val="000000"/>
                </a:solidFill>
                <a:latin typeface="Traditional Arabic"/>
                <a:cs typeface="Traditional Arabic"/>
              </a:rPr>
              <a:t>يَوْمَ الْقِيَامَةِ </a:t>
            </a:r>
            <a:r>
              <a:rPr lang="ar-SA" b="1" dirty="0" smtClean="0">
                <a:solidFill>
                  <a:srgbClr val="000000"/>
                </a:solidFill>
                <a:latin typeface="Traditional Arabic"/>
                <a:cs typeface="Traditional Arabic"/>
              </a:rPr>
              <a:t>».(صحيح مسلم ج8ص158 ).</a:t>
            </a:r>
          </a:p>
          <a:p>
            <a:r>
              <a:rPr lang="ar-SA" b="1" dirty="0" smtClean="0">
                <a:solidFill>
                  <a:srgbClr val="000000"/>
                </a:solidFill>
                <a:latin typeface="Traditional Arabic"/>
                <a:cs typeface="Traditional Arabic"/>
              </a:rPr>
              <a:t>عبد </a:t>
            </a:r>
            <a:r>
              <a:rPr lang="ar-SA" b="1" dirty="0">
                <a:solidFill>
                  <a:srgbClr val="000000"/>
                </a:solidFill>
                <a:latin typeface="Traditional Arabic"/>
                <a:cs typeface="Traditional Arabic"/>
              </a:rPr>
              <a:t>الرزاق عن بن جريج عن عمرو بن دينار قال </a:t>
            </a:r>
            <a:r>
              <a:rPr lang="ar-SA" b="1" dirty="0">
                <a:solidFill>
                  <a:srgbClr val="FF0000"/>
                </a:solidFill>
                <a:latin typeface="Traditional Arabic"/>
                <a:cs typeface="Traditional Arabic"/>
              </a:rPr>
              <a:t>أقر النبي</a:t>
            </a:r>
            <a:r>
              <a:rPr lang="ar-SA" b="1" dirty="0">
                <a:solidFill>
                  <a:srgbClr val="000000"/>
                </a:solidFill>
                <a:latin typeface="Traditional Arabic"/>
                <a:cs typeface="Traditional Arabic"/>
              </a:rPr>
              <a:t> صلى الله عليه و سلم ما كان من ميراث في الجاهلية وما أدركه الإسلام لم يقسم قسم على قسم الإسلام </a:t>
            </a:r>
            <a:r>
              <a:rPr lang="ar-SA" b="1" dirty="0" smtClean="0">
                <a:solidFill>
                  <a:srgbClr val="000000"/>
                </a:solidFill>
                <a:latin typeface="Traditional Arabic"/>
                <a:cs typeface="Traditional Arabic"/>
              </a:rPr>
              <a:t>. (مصنف عبد الرزاق ج7ص167)</a:t>
            </a:r>
          </a:p>
          <a:p>
            <a:endParaRPr lang="ar-SA" dirty="0"/>
          </a:p>
        </p:txBody>
      </p:sp>
    </p:spTree>
    <p:extLst>
      <p:ext uri="{BB962C8B-B14F-4D97-AF65-F5344CB8AC3E}">
        <p14:creationId xmlns:p14="http://schemas.microsoft.com/office/powerpoint/2010/main" val="2840879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100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ppt_x"/>
                                          </p:val>
                                        </p:tav>
                                        <p:tav tm="100000">
                                          <p:val>
                                            <p:strVal val="#ppt_x"/>
                                          </p:val>
                                        </p:tav>
                                      </p:tavLst>
                                    </p:anim>
                                    <p:anim calcmode="lin" valueType="num">
                                      <p:cBhvr additive="base">
                                        <p:cTn id="8" dur="3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4000"/>
                            </p:stCondLst>
                            <p:childTnLst>
                              <p:par>
                                <p:cTn id="10" presetID="53" presetClass="entr" presetSubtype="16" fill="hold" nodeType="afterEffect">
                                  <p:stCondLst>
                                    <p:cond delay="100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3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3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3000"/>
                                        <p:tgtEl>
                                          <p:spTgt spid="3">
                                            <p:txEl>
                                              <p:pRg st="0" end="0"/>
                                            </p:txEl>
                                          </p:spTgt>
                                        </p:tgtEl>
                                      </p:cBhvr>
                                    </p:animEffect>
                                  </p:childTnLst>
                                </p:cTn>
                              </p:par>
                            </p:childTnLst>
                          </p:cTn>
                        </p:par>
                        <p:par>
                          <p:cTn id="15" fill="hold">
                            <p:stCondLst>
                              <p:cond delay="8000"/>
                            </p:stCondLst>
                            <p:childTnLst>
                              <p:par>
                                <p:cTn id="16" presetID="53" presetClass="entr" presetSubtype="16" fill="hold" nodeType="afterEffect">
                                  <p:stCondLst>
                                    <p:cond delay="100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3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3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0" dur="3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امثلة الحديث الشريف </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b="1" dirty="0">
                <a:solidFill>
                  <a:srgbClr val="000000"/>
                </a:solidFill>
                <a:latin typeface="Traditional Arabic"/>
                <a:cs typeface="Traditional Arabic"/>
              </a:rPr>
              <a:t>عَنْ سَعِيدِ بْنِ أَبِي كَرِبَ ، عَنْ جَابِرٍ ، قَالَ :</a:t>
            </a:r>
          </a:p>
          <a:p>
            <a:r>
              <a:rPr lang="ar-SA" b="1" dirty="0">
                <a:solidFill>
                  <a:srgbClr val="000000"/>
                </a:solidFill>
                <a:latin typeface="Traditional Arabic"/>
                <a:cs typeface="Traditional Arabic"/>
              </a:rPr>
              <a:t>((كَانَ رَسُولُ اللهِ ( يَخْطُبُ إِلَى خَشَبَةٍ ، فَلَمَّا جُعِلَ مِنْبَرٌ ، حَنَّتْ حَنِينَ النَّاقَةِ إِلَى وَلَدِهَا ، فَأَتَاهَا فَوَضَعَ يَدَهُ عَلَيْهَا ، فَسَكَنَتْ.)).</a:t>
            </a:r>
          </a:p>
          <a:p>
            <a:r>
              <a:rPr lang="ar-SA" b="1" dirty="0">
                <a:solidFill>
                  <a:srgbClr val="000000"/>
                </a:solidFill>
                <a:latin typeface="Traditional Arabic"/>
                <a:cs typeface="Traditional Arabic"/>
              </a:rPr>
              <a:t>(*) وفي رواية : (( حَنَّتِ الْخَشَبَةُ ، حَنِينَ النَّاقَةِ </a:t>
            </a:r>
            <a:r>
              <a:rPr lang="ar-SA" b="1" dirty="0" err="1">
                <a:solidFill>
                  <a:srgbClr val="000000"/>
                </a:solidFill>
                <a:latin typeface="Traditional Arabic"/>
                <a:cs typeface="Traditional Arabic"/>
              </a:rPr>
              <a:t>الْخَلُوجِ</a:t>
            </a:r>
            <a:r>
              <a:rPr lang="ar-SA" b="1" dirty="0">
                <a:solidFill>
                  <a:srgbClr val="000000"/>
                </a:solidFill>
                <a:latin typeface="Traditional Arabic"/>
                <a:cs typeface="Traditional Arabic"/>
              </a:rPr>
              <a:t>.)).</a:t>
            </a:r>
          </a:p>
          <a:p>
            <a:r>
              <a:rPr lang="ar-SA" b="1" dirty="0">
                <a:solidFill>
                  <a:srgbClr val="000000"/>
                </a:solidFill>
                <a:latin typeface="Traditional Arabic"/>
                <a:cs typeface="Traditional Arabic"/>
              </a:rPr>
              <a:t>أخرجه أحمد 3/293(14165) قال : حدَّثنا يَحيى بن آدم ، حدَّثنا إِسْرَائِيل. و((الدَّارِمِي)) 35 قال : أخبرنا فَرْوَة ، حدَّثنا يَحيى بن زكريا ، عن أبيه.</a:t>
            </a:r>
          </a:p>
          <a:p>
            <a:r>
              <a:rPr lang="ar-SA" b="1" dirty="0">
                <a:solidFill>
                  <a:srgbClr val="000000"/>
                </a:solidFill>
                <a:latin typeface="Traditional Arabic"/>
                <a:cs typeface="Traditional Arabic"/>
              </a:rPr>
              <a:t>كلاهما (إِسْرَائِيل ، وزكريا بن أَبي زائدة) عن أَبي إِسْحَاق ، عن سعيد بن أَبي كَرِب ، فذكره.</a:t>
            </a:r>
          </a:p>
          <a:p>
            <a:r>
              <a:rPr lang="ar-SA" b="1" dirty="0" smtClean="0">
                <a:solidFill>
                  <a:srgbClr val="000000"/>
                </a:solidFill>
                <a:latin typeface="Traditional Arabic"/>
                <a:cs typeface="Traditional Arabic"/>
              </a:rPr>
              <a:t>عَنْ </a:t>
            </a:r>
            <a:r>
              <a:rPr lang="ar-SA" b="1" dirty="0">
                <a:solidFill>
                  <a:srgbClr val="000000"/>
                </a:solidFill>
                <a:latin typeface="Traditional Arabic"/>
                <a:cs typeface="Traditional Arabic"/>
              </a:rPr>
              <a:t>أَبِي الزُّبَيْرِ ، أَنَّهُ سَمِعَ جَابِرَ بْنَ عَبْدِ اللهِ يَقُولُ :</a:t>
            </a:r>
          </a:p>
          <a:p>
            <a:r>
              <a:rPr lang="ar-SA" b="1" dirty="0">
                <a:solidFill>
                  <a:srgbClr val="000000"/>
                </a:solidFill>
                <a:latin typeface="Traditional Arabic"/>
                <a:cs typeface="Traditional Arabic"/>
              </a:rPr>
              <a:t>(( كَانَ رَسُولُ اللهِ ( ، إِذَا خَطَبَ ، يَسْتَنِدُ إِلَى جِذْعِ نَخْلَةٍ مِنْ سَوَارِي الْمَسْجِدِ ، فَلَمَّا صُنِعَ الْمِنْبَرُ ، وَاسْتَوَى عَلَيْهِ ، اضْطَرَبَتْ تِلْكَ السَّارِيَةُ كَحَنِينِ النَّاقَةِ ، حَتَّى سَمِعَهَا أَهْلُ الْمَسْجِدِ ، حَتَّى نَزَلَ إِلَيْهَا رَسُولُ اللهِ ( فَاعْتَنَقَهَا ، فَسَكَتَتْ</a:t>
            </a:r>
            <a:r>
              <a:rPr lang="ar-SA" b="1" dirty="0" smtClean="0">
                <a:solidFill>
                  <a:srgbClr val="000000"/>
                </a:solidFill>
                <a:latin typeface="Traditional Arabic"/>
                <a:cs typeface="Traditional Arabic"/>
              </a:rPr>
              <a:t>.)). المسند الجامع ج3ص233</a:t>
            </a:r>
            <a:endParaRPr lang="ar-SA" b="1" dirty="0">
              <a:solidFill>
                <a:srgbClr val="000000"/>
              </a:solidFill>
              <a:latin typeface="Traditional Arabic"/>
              <a:cs typeface="Traditional Arabic"/>
            </a:endParaRPr>
          </a:p>
        </p:txBody>
      </p:sp>
    </p:spTree>
    <p:extLst>
      <p:ext uri="{BB962C8B-B14F-4D97-AF65-F5344CB8AC3E}">
        <p14:creationId xmlns:p14="http://schemas.microsoft.com/office/powerpoint/2010/main" val="3854078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20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anim calcmode="lin" valueType="num">
                                      <p:cBhvr>
                                        <p:cTn id="8" dur="3000" fill="hold"/>
                                        <p:tgtEl>
                                          <p:spTgt spid="2"/>
                                        </p:tgtEl>
                                        <p:attrNameLst>
                                          <p:attrName>ppt_x</p:attrName>
                                        </p:attrNameLst>
                                      </p:cBhvr>
                                      <p:tavLst>
                                        <p:tav tm="0">
                                          <p:val>
                                            <p:strVal val="#ppt_x"/>
                                          </p:val>
                                        </p:tav>
                                        <p:tav tm="100000">
                                          <p:val>
                                            <p:strVal val="#ppt_x"/>
                                          </p:val>
                                        </p:tav>
                                      </p:tavLst>
                                    </p:anim>
                                    <p:anim calcmode="lin" valueType="num">
                                      <p:cBhvr>
                                        <p:cTn id="9" dur="3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100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2000"/>
                                        <p:tgtEl>
                                          <p:spTgt spid="3">
                                            <p:txEl>
                                              <p:pRg st="0" end="0"/>
                                            </p:txEl>
                                          </p:spTgt>
                                        </p:tgtEl>
                                      </p:cBhvr>
                                    </p:animEffect>
                                  </p:childTnLst>
                                </p:cTn>
                              </p:par>
                            </p:childTnLst>
                          </p:cTn>
                        </p:par>
                        <p:par>
                          <p:cTn id="15" fill="hold">
                            <p:stCondLst>
                              <p:cond delay="3000"/>
                            </p:stCondLst>
                            <p:childTnLst>
                              <p:par>
                                <p:cTn id="16" presetID="16" presetClass="entr" presetSubtype="21" fill="hold" nodeType="afterEffect">
                                  <p:stCondLst>
                                    <p:cond delay="100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2000"/>
                                        <p:tgtEl>
                                          <p:spTgt spid="3">
                                            <p:txEl>
                                              <p:pRg st="1" end="1"/>
                                            </p:txEl>
                                          </p:spTgt>
                                        </p:tgtEl>
                                      </p:cBhvr>
                                    </p:animEffect>
                                  </p:childTnLst>
                                </p:cTn>
                              </p:par>
                            </p:childTnLst>
                          </p:cTn>
                        </p:par>
                        <p:par>
                          <p:cTn id="19" fill="hold">
                            <p:stCondLst>
                              <p:cond delay="6000"/>
                            </p:stCondLst>
                            <p:childTnLst>
                              <p:par>
                                <p:cTn id="20" presetID="16" presetClass="entr" presetSubtype="21" fill="hold" nodeType="afterEffect">
                                  <p:stCondLst>
                                    <p:cond delay="100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2000"/>
                                        <p:tgtEl>
                                          <p:spTgt spid="3">
                                            <p:txEl>
                                              <p:pRg st="2" end="2"/>
                                            </p:txEl>
                                          </p:spTgt>
                                        </p:tgtEl>
                                      </p:cBhvr>
                                    </p:animEffect>
                                  </p:childTnLst>
                                </p:cTn>
                              </p:par>
                            </p:childTnLst>
                          </p:cTn>
                        </p:par>
                        <p:par>
                          <p:cTn id="23" fill="hold">
                            <p:stCondLst>
                              <p:cond delay="9000"/>
                            </p:stCondLst>
                            <p:childTnLst>
                              <p:par>
                                <p:cTn id="24" presetID="16" presetClass="entr" presetSubtype="21" fill="hold" nodeType="afterEffect">
                                  <p:stCondLst>
                                    <p:cond delay="100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arn(inVertical)">
                                      <p:cBhvr>
                                        <p:cTn id="26" dur="2000"/>
                                        <p:tgtEl>
                                          <p:spTgt spid="3">
                                            <p:txEl>
                                              <p:pRg st="3" end="3"/>
                                            </p:txEl>
                                          </p:spTgt>
                                        </p:tgtEl>
                                      </p:cBhvr>
                                    </p:animEffect>
                                  </p:childTnLst>
                                </p:cTn>
                              </p:par>
                            </p:childTnLst>
                          </p:cTn>
                        </p:par>
                        <p:par>
                          <p:cTn id="27" fill="hold">
                            <p:stCondLst>
                              <p:cond delay="12000"/>
                            </p:stCondLst>
                            <p:childTnLst>
                              <p:par>
                                <p:cTn id="28" presetID="16" presetClass="entr" presetSubtype="21" fill="hold" nodeType="afterEffect">
                                  <p:stCondLst>
                                    <p:cond delay="100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barn(inVertical)">
                                      <p:cBhvr>
                                        <p:cTn id="30" dur="2000"/>
                                        <p:tgtEl>
                                          <p:spTgt spid="3">
                                            <p:txEl>
                                              <p:pRg st="4" end="4"/>
                                            </p:txEl>
                                          </p:spTgt>
                                        </p:tgtEl>
                                      </p:cBhvr>
                                    </p:animEffect>
                                  </p:childTnLst>
                                </p:cTn>
                              </p:par>
                            </p:childTnLst>
                          </p:cTn>
                        </p:par>
                        <p:par>
                          <p:cTn id="31" fill="hold">
                            <p:stCondLst>
                              <p:cond delay="15000"/>
                            </p:stCondLst>
                            <p:childTnLst>
                              <p:par>
                                <p:cTn id="32" presetID="16" presetClass="entr" presetSubtype="21" fill="hold" nodeType="afterEffect">
                                  <p:stCondLst>
                                    <p:cond delay="100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barn(inVertical)">
                                      <p:cBhvr>
                                        <p:cTn id="34" dur="2000"/>
                                        <p:tgtEl>
                                          <p:spTgt spid="3">
                                            <p:txEl>
                                              <p:pRg st="5" end="5"/>
                                            </p:txEl>
                                          </p:spTgt>
                                        </p:tgtEl>
                                      </p:cBhvr>
                                    </p:animEffect>
                                  </p:childTnLst>
                                </p:cTn>
                              </p:par>
                            </p:childTnLst>
                          </p:cTn>
                        </p:par>
                        <p:par>
                          <p:cTn id="35" fill="hold">
                            <p:stCondLst>
                              <p:cond delay="18000"/>
                            </p:stCondLst>
                            <p:childTnLst>
                              <p:par>
                                <p:cTn id="36" presetID="16" presetClass="entr" presetSubtype="21" fill="hold" nodeType="afterEffect">
                                  <p:stCondLst>
                                    <p:cond delay="100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barn(inVertical)">
                                      <p:cBhvr>
                                        <p:cTn id="38"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297</TotalTime>
  <Words>907</Words>
  <Application>Microsoft Office PowerPoint</Application>
  <PresentationFormat>عرض على الشاشة (3:4)‏</PresentationFormat>
  <Paragraphs>46</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تدفق</vt:lpstr>
      <vt:lpstr>القرآن والحديث و الحديث القدسي</vt:lpstr>
      <vt:lpstr>القرآن الكريم</vt:lpstr>
      <vt:lpstr>القرآن الكريم</vt:lpstr>
      <vt:lpstr>القرآن الكريم</vt:lpstr>
      <vt:lpstr>امثلة القرآن الكريم </vt:lpstr>
      <vt:lpstr>الحديث الشريف </vt:lpstr>
      <vt:lpstr>امثلة الحديث الشريف</vt:lpstr>
      <vt:lpstr>امثلة الحديث الشريف</vt:lpstr>
      <vt:lpstr>امثلة الحديث الشريف </vt:lpstr>
      <vt:lpstr>الحديث القدسي </vt:lpstr>
      <vt:lpstr>أمثلة الحديث القدسي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القرآن والحديث و الحديث القدسي</dc:title>
  <dc:creator>shaymaa</dc:creator>
  <cp:lastModifiedBy>DR.Ahmed Saker 2o1O</cp:lastModifiedBy>
  <cp:revision>24</cp:revision>
  <dcterms:created xsi:type="dcterms:W3CDTF">2014-12-10T20:12:26Z</dcterms:created>
  <dcterms:modified xsi:type="dcterms:W3CDTF">2014-12-14T15:46:51Z</dcterms:modified>
</cp:coreProperties>
</file>