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5" d="100"/>
          <a:sy n="75"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2/8/2018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مادة الايكولوجيا</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أ.م. د.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a:t>
            </a:r>
            <a:r>
              <a:rPr lang="ar-IQ" sz="3200" b="1" dirty="0" smtClean="0">
                <a:latin typeface="Arial" panose="020B0604020202020204" pitchFamily="34" charset="0"/>
                <a:cs typeface="Arial" panose="020B0604020202020204" pitchFamily="34" charset="0"/>
              </a:rPr>
              <a:t>المحاضرة:18 </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smtClean="0"/>
              <a:t>الانسان وعملية التكيف</a:t>
            </a: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9701" y="1422401"/>
            <a:ext cx="9180162" cy="6248400"/>
          </a:xfrm>
        </p:spPr>
        <p:txBody>
          <a:bodyPr>
            <a:noAutofit/>
          </a:bodyPr>
          <a:lstStyle/>
          <a:p>
            <a:pPr indent="0" algn="just">
              <a:lnSpc>
                <a:spcPct val="150000"/>
              </a:lnSpc>
              <a:spcAft>
                <a:spcPts val="800"/>
              </a:spcAft>
              <a:buNone/>
            </a:pPr>
            <a:r>
              <a:rPr lang="ar-IQ" dirty="0"/>
              <a:t>التكيف نشاط يستهدف الملائمة والانسجام سواء بين الأفراد أنفسهم او بينهم وبين بيئاتهم. والإنسان يتكيف طبقاً لإليتي القهر والإقناع، بمعنى أما أن تكون هناك ظروف قاهرة تؤدي بالإنسان لأن يتكيف سلبي مع البيئة، أو أن تكون الظروف البيئية ملائمة فيتكيف إيجابي مع البيئة المحيطة به. وأنواع التكيف لدى الإنسان تحدث في عدة مستويات وهي الاتي:</a:t>
            </a:r>
            <a:endParaRPr lang="en-US" dirty="0"/>
          </a:p>
          <a:p>
            <a:pPr indent="0" algn="just">
              <a:lnSpc>
                <a:spcPct val="150000"/>
              </a:lnSpc>
              <a:spcAft>
                <a:spcPts val="80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463" y="1106059"/>
            <a:ext cx="8807629" cy="6044339"/>
          </a:xfrm>
        </p:spPr>
        <p:txBody>
          <a:bodyPr>
            <a:noAutofit/>
          </a:bodyPr>
          <a:lstStyle/>
          <a:p>
            <a:pPr lvl="0"/>
            <a:r>
              <a:rPr lang="ar-IQ" sz="2000" b="1" dirty="0"/>
              <a:t>التكيف السلوكي الثقافي </a:t>
            </a:r>
            <a:endParaRPr lang="en-US" sz="2000" dirty="0"/>
          </a:p>
          <a:p>
            <a:pPr marL="0" indent="0" algn="just">
              <a:buNone/>
            </a:pPr>
            <a:r>
              <a:rPr lang="ar-IQ" dirty="0" smtClean="0"/>
              <a:t>عندما </a:t>
            </a:r>
            <a:r>
              <a:rPr lang="ar-IQ" dirty="0"/>
              <a:t>تحدث تغيرات فجائية في البيئة فان الاستجابات السريعة تتم على المستوى السلوكي كالهروب مثلاً من مكان لأخر، والاحتماء من القيظ أو أيقاد النار للتدفئة. حيث يركز علماء </a:t>
            </a:r>
            <a:r>
              <a:rPr lang="ar-IQ" dirty="0" err="1"/>
              <a:t>الانثربولوجيا</a:t>
            </a:r>
            <a:r>
              <a:rPr lang="ar-IQ" dirty="0"/>
              <a:t> الايكولوجية على الاستجابات التكيفية التي تحدث في المجالات التكنولوجية والتنظيمية والايدولوجية والتي تساعد الإنسان على مواجهة الظروف البيئية وإيجاد الحلول للمشكلات المختلفة. وكمثال لهذا التكيف نعرض دراسة الأستاذ الدكتور احمد أبو زيد عن سكان الواحات الخارجة وتكيفهم مع الظروف البيئية المختلفة والتي تتمثل في العزلة في بطن الصحراء وتعرض زراعتهم للخطر نتيجة ندرة المياه وهبوب الرياح وزحف الكثبان الرملية والحشرات الطفيلية. وقد عمل السكان على مواجهة هذه الظروف من خلال أنشطتهم الاجتماعية والاقتصادية بما يتفق معها بهدف الوصول إلى التوازن الايكولوجي، فمع مشاعر العزلة التي كانت تفصل حتى بين قرى المنطقة ومع المخاطر التي كانت تتعرض لها الزراعة نشطت الهجرة المؤقتة إلى وادي النيل للعمل </a:t>
            </a:r>
            <a:r>
              <a:rPr lang="ar-IQ" dirty="0" smtClean="0"/>
              <a:t>والكسب.</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101" y="1028700"/>
            <a:ext cx="9319862" cy="7658100"/>
          </a:xfrm>
        </p:spPr>
        <p:txBody>
          <a:bodyPr>
            <a:noAutofit/>
          </a:bodyPr>
          <a:lstStyle/>
          <a:p>
            <a:pPr indent="0" algn="just">
              <a:lnSpc>
                <a:spcPct val="150000"/>
              </a:lnSpc>
              <a:spcAft>
                <a:spcPts val="800"/>
              </a:spcAft>
              <a:buNone/>
            </a:pPr>
            <a:r>
              <a:rPr lang="ar-IQ" dirty="0"/>
              <a:t>ولدى عودة المهاجرين إلى المنطقة استغلوا أموالهم في شراء أنصبة من مياه الآبار وبذلك ظهر نوع جديد من التملك الفردي ليس في قراهم فقط بل حتى في القرى المجاورة، وقد ترتب على ملكية الأفراد للماء في القرى المختلفة إيجاد روابط بينهم خاصة بعد انتقال كثير من الناس من قراهم الأصلية إلى القرى التي بها ممتلكاتهم من المياه واستيطانهم بها وزواجهم من أهلها. ومن مظاهر التكيف الجماعي في مواجهة المخاطر التي تتعرض لها الموارد البيئية تكاتف كل الأفراد القادرين في صورة حملة جماعية لرد الخطر. كما يحدث عندما تهاجم </a:t>
            </a:r>
            <a:r>
              <a:rPr lang="ar-IQ" dirty="0" err="1"/>
              <a:t>أسراب</a:t>
            </a:r>
            <a:r>
              <a:rPr lang="ar-IQ" dirty="0"/>
              <a:t> الجراد المزروعات أو تتقدم كثبان الرمال التي تطمس الآبار مما يتطلب إقامة الأسوار والسياجات لإعاقة زحفها، إلى جانب هذا السلوك الجماعي في دفع الخطر يلجأ الأهالي إلى الصلوات والابتهالات والدعاء إلى الله أن يساندهم في صراعهم ضد العوامل البيئية القاسية.</a:t>
            </a:r>
            <a:endParaRPr lang="en-US" dirty="0"/>
          </a:p>
          <a:p>
            <a:pPr indent="0" algn="just">
              <a:lnSpc>
                <a:spcPct val="150000"/>
              </a:lnSpc>
              <a:spcAft>
                <a:spcPts val="800"/>
              </a:spcAft>
              <a:buNone/>
            </a:pPr>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500" y="1159358"/>
            <a:ext cx="10464799" cy="5457341"/>
          </a:xfrm>
        </p:spPr>
        <p:txBody>
          <a:bodyPr>
            <a:noAutofit/>
          </a:bodyPr>
          <a:lstStyle/>
          <a:p>
            <a:pPr indent="0" algn="just">
              <a:lnSpc>
                <a:spcPct val="150000"/>
              </a:lnSpc>
              <a:spcAft>
                <a:spcPts val="800"/>
              </a:spcAft>
              <a:buNone/>
            </a:pPr>
            <a:r>
              <a:rPr lang="ar-IQ" dirty="0"/>
              <a:t>فالثقافة بكل عناصرها تدخل في عملية التكيف مع البيئة تؤثر فيها وتتأثر بها وتستجيب لها وتتكيف معها، وتعمل الأنساق الثقافية على تجميع الخبرات والمعلومات التي تساعد أعضاءها على القيام بالاستجابات الملائمة للبيئة المحيطة بهم.</a:t>
            </a:r>
            <a:endParaRPr lang="en-US" dirty="0"/>
          </a:p>
          <a:p>
            <a:pPr indent="0" algn="just">
              <a:lnSpc>
                <a:spcPct val="150000"/>
              </a:lnSpc>
              <a:spcAft>
                <a:spcPts val="800"/>
              </a:spcAft>
              <a:buNone/>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33500" y="973941"/>
            <a:ext cx="9639300" cy="4524315"/>
          </a:xfrm>
          <a:prstGeom prst="rect">
            <a:avLst/>
          </a:prstGeom>
        </p:spPr>
        <p:txBody>
          <a:bodyPr wrap="square">
            <a:spAutoFit/>
          </a:bodyPr>
          <a:lstStyle/>
          <a:p>
            <a:pPr algn="justLow" rtl="1">
              <a:spcAft>
                <a:spcPts val="0"/>
              </a:spcAft>
            </a:pPr>
            <a:r>
              <a:rPr lang="ar-IQ" sz="2400" b="1" dirty="0">
                <a:ea typeface="Times New Roman" panose="02020603050405020304" pitchFamily="18" charset="0"/>
                <a:cs typeface="Simplified Arabic" panose="02020603050405020304" pitchFamily="18" charset="-78"/>
              </a:rPr>
              <a:t>التكيف البيولوجي </a:t>
            </a:r>
            <a:endParaRPr lang="en-US" sz="2400" dirty="0">
              <a:ea typeface="Times New Roman" panose="02020603050405020304" pitchFamily="18" charset="0"/>
            </a:endParaRPr>
          </a:p>
          <a:p>
            <a:pPr algn="justLow" rtl="1">
              <a:spcAft>
                <a:spcPts val="0"/>
              </a:spcAft>
            </a:pPr>
            <a:r>
              <a:rPr lang="ar-IQ" sz="2400" dirty="0">
                <a:ea typeface="Times New Roman" panose="02020603050405020304" pitchFamily="18" charset="0"/>
                <a:cs typeface="Simplified Arabic" panose="02020603050405020304" pitchFamily="18" charset="-78"/>
              </a:rPr>
              <a:t>       وهو يحدث كرد فعل لضغط البيئة الخارجية ونتيجة لوجود استعداد ومرونة لدى الإنسان لحدوث عمليات التأقلم مع هذه البيئة، وقد تنحصر هذه العمليات في عضو معين من أعضاء الجسم أو قد تشمل الجسم كله، كما يمكن أن تأخذ صورة تغيرات فسيولوجية طارئة تستمر لفترات قصيرة المدى، أو تأخذ صورة تغيرات بيئية تؤثر في بنية الإنسان عندما يستغرق التعرض للتأثيرات البيئية فترات طويلة المدى .ومن مظاهر التغيرات الفسيولوجية ما يحدث للأفراد عندما يتوجهون إلى ألاماكن العالية حيث تقل نسبة الأوكسجين ويخف الضغط الجوي ففي هذه الحالة يتعرض الفرد في البداية لزيادة في سرعة النبض والتنفس والشعور بالإجهاد والصداع والاضطرابات الهضمية والحاجة إلى النوم، وبعد أيام قليلة يحدث تركيز </a:t>
            </a:r>
            <a:r>
              <a:rPr lang="ar-IQ" sz="2400" dirty="0" err="1">
                <a:ea typeface="Times New Roman" panose="02020603050405020304" pitchFamily="18" charset="0"/>
                <a:cs typeface="Simplified Arabic" panose="02020603050405020304" pitchFamily="18" charset="-78"/>
              </a:rPr>
              <a:t>للهيموكلوبين</a:t>
            </a:r>
            <a:r>
              <a:rPr lang="ar-IQ" sz="2400" dirty="0">
                <a:ea typeface="Times New Roman" panose="02020603050405020304" pitchFamily="18" charset="0"/>
                <a:cs typeface="Simplified Arabic" panose="02020603050405020304" pitchFamily="18" charset="-78"/>
              </a:rPr>
              <a:t> في الدم وتخف جميع الأعراض السابقة. أما سكان الجبال العالية أنفسهم فان الدراسات أثبتت وجود تغيرات بيئية لديهم مثل صغر حجم الجسم حتى تقل احتياجاته من الأوكسجين وكبر حجم الصدر حتى تزيد طاقة الرئتين في عملية التنفس وكبر حجم البطين الأيمن الذي يدفع كميات الدم المؤكسد إلى أجهزة الجسم. </a:t>
            </a:r>
            <a:endParaRPr lang="en-US" sz="2400" dirty="0">
              <a:effectLst/>
              <a:ea typeface="Times New Roman" panose="02020603050405020304" pitchFamily="18" charset="0"/>
            </a:endParaRPr>
          </a:p>
        </p:txBody>
      </p:sp>
    </p:spTree>
    <p:extLst>
      <p:ext uri="{BB962C8B-B14F-4D97-AF65-F5344CB8AC3E}">
        <p14:creationId xmlns:p14="http://schemas.microsoft.com/office/powerpoint/2010/main" val="3210296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44700" y="816739"/>
            <a:ext cx="8369300" cy="3785652"/>
          </a:xfrm>
          <a:prstGeom prst="rect">
            <a:avLst/>
          </a:prstGeom>
        </p:spPr>
        <p:txBody>
          <a:bodyPr wrap="square">
            <a:spAutoFit/>
          </a:bodyPr>
          <a:lstStyle/>
          <a:p>
            <a:pPr algn="just" rtl="1"/>
            <a:r>
              <a:rPr lang="ar-IQ" sz="2400" dirty="0">
                <a:ea typeface="Times New Roman" panose="02020603050405020304" pitchFamily="18" charset="0"/>
                <a:cs typeface="Simplified Arabic" panose="02020603050405020304" pitchFamily="18" charset="-78"/>
              </a:rPr>
              <a:t>وعندما يتعرض الفرد لجو شديد البرودة فأن الجسم سرعان ما يعوض فقدان الحرارة بتخفيض سرعة الدورة الدموية عن طريق انقباض الشعيرات والأوعية، وعملية الارتعاش التي تساعد على سرعة احتراق الغذاء، بعكس ما يحدث عند التعرض لجو شديد الحرارة آذ تتمدد الشعيرات الدموية لتسمح بمزيد من فقدان الحرارة من خلال سطح الجلد الخارجي وكذلك زيادة العرق الذي يساعد ايضاً على التخلص من الحرارة الزائدة بالتبخير، ومن التغيرات النشوئية (البيئية) في هذا المجال اختلاف شكل الأنف بين سكان المناطق الباردة وسكان المناطق الحارة وغلبة اللون الداكن على سكان المناطق الحارة حيث أثبتت الدراسات أن الجلد الداكن أكثر تحملاً لحرارة الشمس واقل عرضة للإصابة بسرطان الجلد كنتيجة للتعرض المستمر للشمس. كما أن الجلد الفاتح اقل عرضة للإصابة بالأمراض الناتجة عن شدة البرد.</a:t>
            </a:r>
            <a:endParaRPr lang="ar-IQ" sz="2400" dirty="0"/>
          </a:p>
        </p:txBody>
      </p:sp>
    </p:spTree>
    <p:extLst>
      <p:ext uri="{BB962C8B-B14F-4D97-AF65-F5344CB8AC3E}">
        <p14:creationId xmlns:p14="http://schemas.microsoft.com/office/powerpoint/2010/main" val="2114320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99</TotalTime>
  <Words>698</Words>
  <Application>Microsoft Office PowerPoint</Application>
  <PresentationFormat>ملء الشاشة</PresentationFormat>
  <Paragraphs>14</Paragraphs>
  <Slides>7</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7</vt:i4>
      </vt:variant>
    </vt:vector>
  </HeadingPairs>
  <TitlesOfParts>
    <vt:vector size="13" baseType="lpstr">
      <vt:lpstr>Arial</vt:lpstr>
      <vt:lpstr>Calibri</vt:lpstr>
      <vt:lpstr>Garamond</vt:lpstr>
      <vt:lpstr>Simplified Arabic</vt:lpstr>
      <vt:lpstr>Times New Roman</vt: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د. بشير</cp:lastModifiedBy>
  <cp:revision>34</cp:revision>
  <dcterms:created xsi:type="dcterms:W3CDTF">1980-01-01T20:09:53Z</dcterms:created>
  <dcterms:modified xsi:type="dcterms:W3CDTF">2018-02-08T13:08:43Z</dcterms:modified>
</cp:coreProperties>
</file>