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6</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3200" b="1" dirty="0" smtClean="0">
                <a:latin typeface="Arial" panose="020B0604020202020204" pitchFamily="34" charset="0"/>
                <a:cs typeface="Arial" panose="020B0604020202020204" pitchFamily="34" charset="0"/>
              </a:rPr>
              <a:t>النسق الايكولوجي</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7400" y="1169938"/>
            <a:ext cx="8102600" cy="3046988"/>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والمثال على ذلك، أن تجمعات الكائنات الحية الصغيرة، كتلك التي توجد في أحشاء الحيوان أو في جذع شجرة متعفن في احد البرك أو في أوراق النباتات، أو كتلة الطين والطحالب، تشير كلها إلى مجتمعات متناهية في الصغر أو بيئات ميكروسكوبية، هي بطبيعة الحال أجزاء من أنساق ايكولوجية أكبر كالغابة أو البحيرة أو الكائنات الحية، وغير مما يصدق عليها مصطلح البيئات الكبرى، وعلى الطرف المقابل تشكل كل الكائنات الحية في العالم مع بعضها البعض مجتمعا محليا عالميا تكون بيئاتها المختلفة نسقاً ايكولوجيا واحداً، بعبارة أخرى يمكن اعتبار الكوكب الأرضي برمته بمثابة نسق ايكولوجي واحد منفرد.</a:t>
            </a:r>
            <a:endParaRPr lang="ar-IQ" sz="2400" dirty="0"/>
          </a:p>
        </p:txBody>
      </p:sp>
    </p:spTree>
    <p:extLst>
      <p:ext uri="{BB962C8B-B14F-4D97-AF65-F5344CB8AC3E}">
        <p14:creationId xmlns:p14="http://schemas.microsoft.com/office/powerpoint/2010/main" val="3115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ان الاهتمام الحقيقي بدراسة النسق الايكولوجي في البحوث الاجتماعية </a:t>
            </a:r>
            <a:r>
              <a:rPr lang="ar-IQ" sz="2000" dirty="0" err="1"/>
              <a:t>والانثروبولوجية</a:t>
            </a:r>
            <a:r>
              <a:rPr lang="ar-IQ" sz="2000" dirty="0"/>
              <a:t> لم يبدأ إلا في الربع الثاني من القرن الماضي، لدرجة أنه يمكن الكلام عن المدرسة الايكولوجية التي تبلورت على الخصوص في علم الاجتماع الأمريكي قبل ان يتأثر بها علماء الاجتماع والانثروبولوجيا في الدول الأخرى، وعلى الرغم من أن </a:t>
            </a:r>
            <a:r>
              <a:rPr lang="ar-IQ" sz="2000" dirty="0" err="1"/>
              <a:t>ستيوارد</a:t>
            </a:r>
            <a:r>
              <a:rPr lang="ar-IQ" sz="2000" dirty="0"/>
              <a:t> استخدم فكرة النسق الايكولوجي </a:t>
            </a:r>
            <a:r>
              <a:rPr lang="en-US" sz="2000" dirty="0"/>
              <a:t>system</a:t>
            </a:r>
            <a:r>
              <a:rPr lang="ar-IQ" sz="2000" dirty="0"/>
              <a:t> في بعض دراساته ألا أن هذه الفكرة لم تصبح نقطة تحول في مسار الانثروبولوجيا الايكولوجية ألا على يدي كليفورد جيرتز عام </a:t>
            </a:r>
            <a:r>
              <a:rPr lang="en-US" sz="2000" dirty="0"/>
              <a:t>1963</a:t>
            </a:r>
            <a:r>
              <a:rPr lang="ar-IQ" sz="2000" dirty="0"/>
              <a:t> عندما ادخل فكرة النسق الايكولوجي </a:t>
            </a:r>
            <a:r>
              <a:rPr lang="en-US" sz="2000" dirty="0"/>
              <a:t>Ecosystem</a:t>
            </a:r>
            <a:r>
              <a:rPr lang="ar-IQ" sz="2000" dirty="0"/>
              <a:t> على أساس أنها تعبر عن التفاعل المستمر بين متغيرات ثلاث هي الثقافة والبيئة والبيولوجيا، فكل متغير منها يقوم بوظيفته في أطار نسق عام ،ويدخل في علاقات مع المتغيرات الأخرى، أي أن البيئة تدخل كجزء من النسق شأنها في ذلك شأن الثقافة، ولا يكون تأثير أحدهما على الأخرى كطرفين منفصلين وإنما كعنصرين متفاعلين داخل نسق واحد.</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وقد بدأ ظهور فكرة النسق في </a:t>
            </a:r>
            <a:r>
              <a:rPr lang="ar-IQ" sz="2000" dirty="0" err="1"/>
              <a:t>الأيكولوجيا</a:t>
            </a:r>
            <a:r>
              <a:rPr lang="ar-IQ" sz="2000" dirty="0"/>
              <a:t> العامة اعتباراً من الثلاثينات من القرن الماضي عندما أهتم علماء البيولوجيا بدراسة مجموعة صغيرة من الأنواع النباتية والحيوانية داخل نطاق بيئي محدد، وصاغ </a:t>
            </a:r>
            <a:r>
              <a:rPr lang="ar-IQ" sz="2000" dirty="0" err="1"/>
              <a:t>تانسلي</a:t>
            </a:r>
            <a:r>
              <a:rPr lang="ar-IQ" sz="2000" dirty="0"/>
              <a:t> </a:t>
            </a:r>
            <a:r>
              <a:rPr lang="en-US" sz="2000" dirty="0" err="1"/>
              <a:t>Tansley</a:t>
            </a:r>
            <a:r>
              <a:rPr lang="en-US" sz="2000" dirty="0"/>
              <a:t> </a:t>
            </a:r>
            <a:r>
              <a:rPr lang="ar-IQ" sz="2000" dirty="0"/>
              <a:t>عالم البيولوجيا البريطاني اصطلاح النسق الايكولوجي </a:t>
            </a:r>
            <a:r>
              <a:rPr lang="en-US" sz="2000" dirty="0"/>
              <a:t>Ecosystem</a:t>
            </a:r>
            <a:r>
              <a:rPr lang="ar-IQ" sz="2000" dirty="0"/>
              <a:t> لأول مرة عام </a:t>
            </a:r>
            <a:r>
              <a:rPr lang="en-US" sz="2000" dirty="0"/>
              <a:t>1935</a:t>
            </a:r>
            <a:r>
              <a:rPr lang="ar-IQ" sz="2000" dirty="0"/>
              <a:t>م في مقال له في مجلة </a:t>
            </a:r>
            <a:r>
              <a:rPr lang="en-US" sz="2000" dirty="0"/>
              <a:t>Ecology</a:t>
            </a:r>
            <a:r>
              <a:rPr lang="ar-IQ" sz="2000" dirty="0"/>
              <a:t> يناقش فيه بعض مظاهر النمو والتغير في عالم النبات، وكان لهذه الفكرة الفضل في توسيع مجال التساند الوظيفي بين العناصر المكونة </a:t>
            </a:r>
            <a:r>
              <a:rPr lang="ar-IQ" sz="2000" dirty="0" err="1"/>
              <a:t>للأنساق</a:t>
            </a:r>
            <a:r>
              <a:rPr lang="ar-IQ" sz="2000" dirty="0"/>
              <a:t> العضوية. لقد استخدم جيرتز اصطلاح " النسق الايكولوجي" عام </a:t>
            </a:r>
            <a:r>
              <a:rPr lang="en-US" sz="2000" dirty="0"/>
              <a:t>1963</a:t>
            </a:r>
            <a:r>
              <a:rPr lang="ar-IQ" sz="2000" dirty="0"/>
              <a:t>م في دراسة عن الأساليب الزراعية المتباينة، وطبق ذلك على نوعين من الزراعة في اندونيسيا، أحدهما الزراعة المتنقلة في الغابات، والثانية زراعة الأرز في المصاطب والسهول التي يهيئها الأهالي أنفسهم،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65200"/>
            <a:ext cx="9319862" cy="6184900"/>
          </a:xfrm>
        </p:spPr>
        <p:txBody>
          <a:bodyPr>
            <a:noAutofit/>
          </a:bodyPr>
          <a:lstStyle/>
          <a:p>
            <a:pPr indent="457200" algn="just">
              <a:lnSpc>
                <a:spcPct val="150000"/>
              </a:lnSpc>
              <a:spcAft>
                <a:spcPts val="800"/>
              </a:spcAft>
            </a:pPr>
            <a:r>
              <a:rPr lang="ar-IQ" sz="2000" dirty="0"/>
              <a:t>وإذا آخذنا مثالاً على ذلك من مجتمعات الصيادين وجامعي الطعام في إنحاء متفرقة من العالم، نلاحظ أن </a:t>
            </a:r>
            <a:r>
              <a:rPr lang="ar-IQ" sz="2000" dirty="0" err="1"/>
              <a:t>البوشمن</a:t>
            </a:r>
            <a:r>
              <a:rPr lang="ar-IQ" sz="2000" dirty="0"/>
              <a:t> في أفريقيا، والسكان الأصليين في استراليا، </a:t>
            </a:r>
            <a:r>
              <a:rPr lang="ar-IQ" sz="2000" dirty="0" err="1"/>
              <a:t>والشوشوني</a:t>
            </a:r>
            <a:r>
              <a:rPr lang="ar-IQ" sz="2000" dirty="0"/>
              <a:t> في أمريكا الشمالية كانوا جميعاً يسكنون بيئات تختلف الواحدة عن الأخرى اختلافاً كبيراً، ولكن تفاعلهم معها أوجد بينهم انماطاً ثقافية متشابهة كنظام الزمر ذات الانتساب الأبوي التي تتألف كل منها من </a:t>
            </a:r>
            <a:r>
              <a:rPr lang="en-US" sz="2000" dirty="0"/>
              <a:t>50 </a:t>
            </a:r>
            <a:r>
              <a:rPr lang="ar-IQ" sz="2000" dirty="0"/>
              <a:t>إلى </a:t>
            </a:r>
            <a:r>
              <a:rPr lang="en-US" sz="2000" dirty="0"/>
              <a:t>60</a:t>
            </a:r>
            <a:r>
              <a:rPr lang="ar-IQ" sz="2000" dirty="0"/>
              <a:t> شخصاً فقط، يتعاونون في صيد الحيوانات المتناثرة بوسائلهم التكنولوجية البسيطة, ويتزوجون من خارج الزمرة، وتقيم الزوجات مع أهالي الأزواج، ويحرصون على الإقامة الدائمة في حدود موطنهم حيث يعرفون أدق التفصيلات عن موارد المعيشة فيه, فهذه الأنماط المشتركة لم تكن بتأثير العوامل الطبيعية وحدها لأن البيئات مختلفة، ولا بتأثير العوامل الثقافية وحدها لأن الثقافات متباينة وإنما هي حصيلة التفاعل بين البيئات والثقافات في هذه المناطق من العالم.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33" y="892658"/>
            <a:ext cx="9965267" cy="5457341"/>
          </a:xfrm>
        </p:spPr>
        <p:txBody>
          <a:bodyPr>
            <a:noAutofit/>
          </a:bodyPr>
          <a:lstStyle/>
          <a:p>
            <a:pPr marL="0" indent="0">
              <a:buNone/>
            </a:pPr>
            <a:r>
              <a:rPr lang="ar-IQ" dirty="0"/>
              <a:t>	ويوضح العنوان الذي استخدمه "نوعان من الأنساق الايكولوجية" </a:t>
            </a:r>
            <a:r>
              <a:rPr lang="ar-IQ" dirty="0" err="1"/>
              <a:t>أنة</a:t>
            </a:r>
            <a:r>
              <a:rPr lang="ar-IQ" dirty="0"/>
              <a:t> يستخدم الاصطلاح في الحالتين ولكنة يوضح في الوقت نفسه أنهما مختلفان من حيث أسلوب التفاعل داخل كل منهما بين العوامل البيئية والعوامل الثقافية، ويبدو تأثير جيرتز بالإيكولوجية العامة ليس فقط في استعماله لاصطلاح النسق الايكولوجي وإنما ايضاً الاصطلاحات المرتبطة به مثل الموضع الايكولوجي ومجتمع الذروة ودورة المواد والطاقة.  ومن ناحية أخرى يلاحظ جيرتز كان يتجه في تحليله لمكونات النسق الايكولوجي اتجاهاً وظيفياً، فطبيعة النسق تفرض إجراء مثل هذا التحليل حتى يمكن تبيان الأدوار التي تقوم بها المكونات المختلفة والعلاقات التي تربط بينها، وكما استخدم جيرتز الاصطلاحات الايكولوجية للتعبير عن مكونات النسق فقد أستخدم الاصطلاحات الوظيفية للتعبير عن الكيفية التي تعمل بها هذه المكونات مثل الأدوار الوظيفية والمحافظة على البناء العام وتوازن الطبيعة.</a:t>
            </a:r>
            <a:endParaRPr lang="en-US" dirty="0"/>
          </a:p>
          <a:p>
            <a:pPr marL="0" indent="0">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0" algn="just">
              <a:lnSpc>
                <a:spcPct val="107000"/>
              </a:lnSpc>
              <a:spcAft>
                <a:spcPts val="800"/>
              </a:spcAft>
              <a:buNone/>
            </a:pPr>
            <a:r>
              <a:rPr lang="ar-IQ" sz="2400" dirty="0"/>
              <a:t>وقد تعددت الدراسات التي تستخدم فكرة النسق الايكولوجي للدلالة على العلاقات القائمة بين المكونات الحية وغير الحية لمنطقة معينة، واختلفت حدود هذه المنطقة بحسب الدراسة، كما اختلفت الأساليب المستخدمة فيها ولكنها جميعاً كانت تؤكد نجاح المدخل الايكولوجي في الكشف عن أبعاد العلاقة بين الإنسان والبيئة. </a:t>
            </a:r>
            <a:endParaRPr lang="en-US" sz="2400" dirty="0"/>
          </a:p>
          <a:p>
            <a:pPr lvl="1" indent="0" algn="just">
              <a:lnSpc>
                <a:spcPct val="107000"/>
              </a:lnSpc>
              <a:spcAft>
                <a:spcPts val="800"/>
              </a:spcAft>
              <a:buNone/>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0" y="810003"/>
            <a:ext cx="10286999" cy="6047997"/>
          </a:xfrm>
        </p:spPr>
        <p:txBody>
          <a:bodyPr>
            <a:noAutofit/>
          </a:bodyPr>
          <a:lstStyle/>
          <a:p>
            <a:pPr indent="0" algn="just">
              <a:lnSpc>
                <a:spcPct val="107000"/>
              </a:lnSpc>
              <a:spcAft>
                <a:spcPts val="800"/>
              </a:spcAft>
              <a:buNone/>
            </a:pPr>
            <a:r>
              <a:rPr lang="ar-IQ" dirty="0"/>
              <a:t>ويحتاج الباحث الايكولوجي في دراسته </a:t>
            </a:r>
            <a:r>
              <a:rPr lang="ar-IQ" dirty="0" err="1"/>
              <a:t>للأنساق</a:t>
            </a:r>
            <a:r>
              <a:rPr lang="ar-IQ" dirty="0"/>
              <a:t> الايكولوجية التي يشارك فيها الإنسان -وخاصة فيما يتصل بإنتاج الغذاء-إلى دراسة العلاقات القائمة بين الكثير من العوامل، كالمناخ والأرض والتكنولوجيا والسكان وأنماط الإقامة وأساليب العمل الجماعي وتوزيع الغذاء واستهلاكه والحقوق الخاصة بوسائل الإنتاج، ومثل هذه البيانات تمكنه -أي الباحث الايكولوجي -من الوصول إلى فهم سليم لدورة الطاقة والمواد داخل النسق ونقاط القوة والضعف في هذه الدورة. وفي كثير من الأحوال يكون الباحث الايكولوجي أقدر من غيره على التعرف على الأسباب التي تؤدي إلى فشل مشروعات التنمية المنفذة في العالم الثالث، </a:t>
            </a:r>
            <a:r>
              <a:rPr lang="ar-IQ" dirty="0" err="1"/>
              <a:t>لأنة</a:t>
            </a:r>
            <a:r>
              <a:rPr lang="ar-IQ" dirty="0"/>
              <a:t> لا يلم فقط بالنواحي الثقافية ذات الأهمية في هذا المجال، وإنما أيضاً بالنواحي البيئية التي تناسب طبيعة المنطقة. وطبيعة موضوعات الدراسة في الانثروبولوجيا الايكولوجية تدفع الباحث إلى الاستعانة بالعلوم الأخرى أو المتخصصين في هذه العلوم، كما يحتاج إلى فترات أطول من الدراسة الحقلية حتى يتيسر للباحث متابعة الموضوع الذي يبحثه خلال التغيرات المناخية الفصلية، وفي نفس الوقت الذي يستخدم فيه الباحث الايكولوجي المنهج الوظيفي في اكتشاف العلاقات والأدوار الوظيفية لكل مكونات النسق الذي يدرسه، </a:t>
            </a:r>
            <a:r>
              <a:rPr lang="ar-IQ" dirty="0" err="1"/>
              <a:t>فأنة</a:t>
            </a:r>
            <a:r>
              <a:rPr lang="ar-IQ" dirty="0"/>
              <a:t> يحتاج أيضاً إلى المنهج التاريخي في تتبع التغيرات التي طرأت على موضوع البحث، والتي تساعد في إلقاء الضوء على سماته الحالية</a:t>
            </a:r>
            <a:endParaRPr lang="en-US"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92400" y="1097340"/>
            <a:ext cx="7594600" cy="4154984"/>
          </a:xfrm>
          <a:prstGeom prst="rect">
            <a:avLst/>
          </a:prstGeom>
        </p:spPr>
        <p:txBody>
          <a:bodyPr wrap="square">
            <a:spAutoFit/>
          </a:bodyPr>
          <a:lstStyle/>
          <a:p>
            <a:pPr marL="16510" indent="440690" algn="justLow" rtl="1">
              <a:spcAft>
                <a:spcPts val="0"/>
              </a:spcAft>
            </a:pPr>
            <a:r>
              <a:rPr lang="ar-IQ" sz="2400" dirty="0">
                <a:ea typeface="Times New Roman" panose="02020603050405020304" pitchFamily="18" charset="0"/>
                <a:cs typeface="Simplified Arabic" panose="02020603050405020304" pitchFamily="18" charset="-78"/>
              </a:rPr>
              <a:t>وتكاد تجمع مختلف التعريفات التي قدمت للمفهوم على أن النسق الايكولوجي يتميز ببعض الخصائص الأساسية هي:</a:t>
            </a:r>
            <a:endParaRPr lang="en-US" sz="2400" dirty="0">
              <a:ea typeface="Times New Roman" panose="02020603050405020304" pitchFamily="18" charset="0"/>
            </a:endParaRPr>
          </a:p>
          <a:p>
            <a:pPr marL="342900" lvl="0" indent="-342900" algn="justLow" rtl="1">
              <a:spcAft>
                <a:spcPts val="0"/>
              </a:spcAft>
              <a:buFont typeface="+mj-lt"/>
              <a:buAutoNum type="arabicPeriod"/>
              <a:tabLst>
                <a:tab pos="473710" algn="l"/>
              </a:tabLst>
            </a:pPr>
            <a:r>
              <a:rPr lang="ar-IQ" sz="2400" dirty="0">
                <a:ea typeface="Times New Roman" panose="02020603050405020304" pitchFamily="18" charset="0"/>
                <a:cs typeface="Simplified Arabic" panose="02020603050405020304" pitchFamily="18" charset="-78"/>
              </a:rPr>
              <a:t>أنه كل واحد لا يتجزأ، فهو يجمع بين البيئة وعالم الإنسان والحيوان والنبات في أطار واحد يمكن من خلاله تحليل أنماط التفاعل بين عناصر ومقومات هذه المكونات.</a:t>
            </a:r>
            <a:endParaRPr lang="en-US" sz="2400" dirty="0">
              <a:ea typeface="Times New Roman" panose="02020603050405020304" pitchFamily="18" charset="0"/>
            </a:endParaRPr>
          </a:p>
          <a:p>
            <a:pPr marL="342900" lvl="0" indent="-342900" algn="justLow" rtl="1">
              <a:spcAft>
                <a:spcPts val="0"/>
              </a:spcAft>
              <a:buFont typeface="+mj-lt"/>
              <a:buAutoNum type="arabicPeriod"/>
              <a:tabLst>
                <a:tab pos="473710" algn="l"/>
              </a:tabLst>
            </a:pPr>
            <a:r>
              <a:rPr lang="ar-IQ" sz="2400" dirty="0">
                <a:ea typeface="Times New Roman" panose="02020603050405020304" pitchFamily="18" charset="0"/>
                <a:cs typeface="Simplified Arabic" panose="02020603050405020304" pitchFamily="18" charset="-78"/>
              </a:rPr>
              <a:t>أنه كل بنائي متكامل، فهو يحتوي بدخلة كل ما تحتاجه مكوناته من طاقة وغذاء بصورة نظامية وشاملة.</a:t>
            </a:r>
            <a:endParaRPr lang="en-US" sz="2400" dirty="0">
              <a:ea typeface="Times New Roman" panose="02020603050405020304" pitchFamily="18" charset="0"/>
            </a:endParaRPr>
          </a:p>
          <a:p>
            <a:pPr marL="342900" lvl="0" indent="-342900" algn="justLow" rtl="1">
              <a:spcAft>
                <a:spcPts val="0"/>
              </a:spcAft>
              <a:buFont typeface="+mj-lt"/>
              <a:buAutoNum type="arabicPeriod"/>
              <a:tabLst>
                <a:tab pos="473710" algn="l"/>
              </a:tabLst>
            </a:pPr>
            <a:r>
              <a:rPr lang="ar-IQ" sz="2400" dirty="0">
                <a:ea typeface="Times New Roman" panose="02020603050405020304" pitchFamily="18" charset="0"/>
                <a:cs typeface="Simplified Arabic" panose="02020603050405020304" pitchFamily="18" charset="-78"/>
              </a:rPr>
              <a:t>أنه كل بنائي وظيفي، تتمثل هذه الخاصية في أن عمليات تدفق الطاقة وتوزيع الغذاء بين مكوناته تتم حسب نظام معين ومن خلال الأدوار الوظيفية التي يؤديها كل جزء، بمعنى أن وظيفة كل جزء في النسق هي مكملة للوظيفة السابقة واللاحقة.</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155722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63700" y="804039"/>
            <a:ext cx="8966200" cy="3785652"/>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والنسق الايكولوجي مفهوم نسبي يمكن إن يشير إلى أي حجم أو مستوى من البيئة، وذلك حسب السياق الذي يستخدمه فيه الباحث ووفق الأهداف التي يسعى لتحقيقها في دراسته. وبوجه عام، يحدد النسق الايكولوجي على أنه مركب يشمل على كل أجزاء ومقومات البيئة موضوع البحث، وتستوعب هذه الأجزاء كل الجوانب الحية وغير الجمادية وكل ما يسهم بطريقة مباشرة أو غير مباشرة في الوظائف المحددة للمكان أو البيئة موضوع الدراسة. وهناك تعريف اخر للنسق الايكولوجي، مؤداه: أنه نسق وظيفي تفاعلي يتركب من تجمع واحد او أكثر من الكائنات الحية في تفاعلها مع البيئة الفيزيقية والبيولوجية، ولذلك نرى البعض يقرر ان الوصف الدقيق للنسق الايكولوجي يتضمن بالضرورة توضيح علاقاته المكانية، ومسح شامل لسماته وخصائصه الفيزيقية، وأوضاعه الايكولوجية وكائناته الحية ومصادر طاقته الأساسية</a:t>
            </a:r>
            <a:endParaRPr lang="ar-IQ" sz="2400" dirty="0"/>
          </a:p>
        </p:txBody>
      </p:sp>
    </p:spTree>
    <p:extLst>
      <p:ext uri="{BB962C8B-B14F-4D97-AF65-F5344CB8AC3E}">
        <p14:creationId xmlns:p14="http://schemas.microsoft.com/office/powerpoint/2010/main" val="8350555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1016</Words>
  <Application>Microsoft Office PowerPoint</Application>
  <PresentationFormat>ملء الشاشة</PresentationFormat>
  <Paragraphs>18</Paragraphs>
  <Slides>10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24</cp:revision>
  <dcterms:created xsi:type="dcterms:W3CDTF">1980-01-01T20:09:53Z</dcterms:created>
  <dcterms:modified xsi:type="dcterms:W3CDTF">2018-02-08T11:57:47Z</dcterms:modified>
</cp:coreProperties>
</file>