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06F8D-1CF0-4633-9F6F-BD283DF89A2A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4493B962-322F-442B-917F-951BC921AC67}">
      <dgm:prSet phldrT="[Text]"/>
      <dgm:spPr/>
      <dgm:t>
        <a:bodyPr/>
        <a:lstStyle/>
        <a:p>
          <a:r>
            <a:rPr lang="en-US" dirty="0" smtClean="0"/>
            <a:t>Endocentric combinations</a:t>
          </a:r>
          <a:endParaRPr lang="en-US" dirty="0"/>
        </a:p>
      </dgm:t>
    </dgm:pt>
    <dgm:pt modelId="{C87FE35E-F073-43F1-8445-73E5363DE708}" type="parTrans" cxnId="{B3B344BA-CAAD-443E-B33E-7DD413733E62}">
      <dgm:prSet/>
      <dgm:spPr/>
      <dgm:t>
        <a:bodyPr/>
        <a:lstStyle/>
        <a:p>
          <a:endParaRPr lang="en-US"/>
        </a:p>
      </dgm:t>
    </dgm:pt>
    <dgm:pt modelId="{CF7A348C-E2E8-486F-9398-D38C05FB96CF}" type="sibTrans" cxnId="{B3B344BA-CAAD-443E-B33E-7DD413733E62}">
      <dgm:prSet/>
      <dgm:spPr/>
      <dgm:t>
        <a:bodyPr/>
        <a:lstStyle/>
        <a:p>
          <a:endParaRPr lang="en-US"/>
        </a:p>
      </dgm:t>
    </dgm:pt>
    <dgm:pt modelId="{490AC57B-5961-4998-9640-6EDC19898F36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The eventual meaning is of the same type as the constituent.</a:t>
          </a:r>
          <a:endParaRPr lang="en-US" dirty="0">
            <a:solidFill>
              <a:srgbClr val="FFFF00"/>
            </a:solidFill>
          </a:endParaRPr>
        </a:p>
      </dgm:t>
    </dgm:pt>
    <dgm:pt modelId="{6A23DBD3-D8A6-4F94-BD14-0C7F0D951895}" type="parTrans" cxnId="{4E3728FB-7273-43E3-AA97-38E4D8738CF6}">
      <dgm:prSet/>
      <dgm:spPr/>
      <dgm:t>
        <a:bodyPr/>
        <a:lstStyle/>
        <a:p>
          <a:endParaRPr lang="en-US"/>
        </a:p>
      </dgm:t>
    </dgm:pt>
    <dgm:pt modelId="{357B4ACF-6479-461D-8B66-5DD5D573FAC3}" type="sibTrans" cxnId="{4E3728FB-7273-43E3-AA97-38E4D8738CF6}">
      <dgm:prSet/>
      <dgm:spPr/>
      <dgm:t>
        <a:bodyPr/>
        <a:lstStyle/>
        <a:p>
          <a:endParaRPr lang="en-US"/>
        </a:p>
      </dgm:t>
    </dgm:pt>
    <dgm:pt modelId="{DC286042-856D-4B27-86CA-29301BE7424E}">
      <dgm:prSet phldrT="[Text]"/>
      <dgm:spPr/>
      <dgm:t>
        <a:bodyPr/>
        <a:lstStyle/>
        <a:p>
          <a:r>
            <a:rPr lang="en-US" dirty="0" smtClean="0"/>
            <a:t>Exocentric combinations</a:t>
          </a:r>
          <a:endParaRPr lang="en-US" dirty="0"/>
        </a:p>
      </dgm:t>
    </dgm:pt>
    <dgm:pt modelId="{9283920F-78E7-407B-AA9C-5A48408EA560}" type="parTrans" cxnId="{6659549A-E955-48BE-8098-D79895D389DF}">
      <dgm:prSet/>
      <dgm:spPr/>
      <dgm:t>
        <a:bodyPr/>
        <a:lstStyle/>
        <a:p>
          <a:endParaRPr lang="en-US"/>
        </a:p>
      </dgm:t>
    </dgm:pt>
    <dgm:pt modelId="{A917C5C7-41AB-4FA3-95B6-EC427BDB4F3B}" type="sibTrans" cxnId="{6659549A-E955-48BE-8098-D79895D389DF}">
      <dgm:prSet/>
      <dgm:spPr/>
      <dgm:t>
        <a:bodyPr/>
        <a:lstStyle/>
        <a:p>
          <a:endParaRPr lang="en-US"/>
        </a:p>
      </dgm:t>
    </dgm:pt>
    <dgm:pt modelId="{A41DB73D-9C1F-41F4-974D-6BD056F8C532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The eventual meaning is completely different than the constituents. </a:t>
          </a:r>
          <a:endParaRPr lang="en-US" dirty="0">
            <a:solidFill>
              <a:srgbClr val="FFFF00"/>
            </a:solidFill>
          </a:endParaRPr>
        </a:p>
      </dgm:t>
    </dgm:pt>
    <dgm:pt modelId="{D4F30739-EA79-46C6-82B4-C56C22573AF7}" type="parTrans" cxnId="{D36FDDC2-E2B9-4B7E-A8C6-8C690EF91EB5}">
      <dgm:prSet/>
      <dgm:spPr/>
      <dgm:t>
        <a:bodyPr/>
        <a:lstStyle/>
        <a:p>
          <a:endParaRPr lang="en-US"/>
        </a:p>
      </dgm:t>
    </dgm:pt>
    <dgm:pt modelId="{9C6FEB5B-8D0E-480C-B80C-486C5C37D44B}" type="sibTrans" cxnId="{D36FDDC2-E2B9-4B7E-A8C6-8C690EF91EB5}">
      <dgm:prSet/>
      <dgm:spPr/>
      <dgm:t>
        <a:bodyPr/>
        <a:lstStyle/>
        <a:p>
          <a:endParaRPr lang="en-US"/>
        </a:p>
      </dgm:t>
    </dgm:pt>
    <dgm:pt modelId="{A3B032AF-5347-4EAF-95DE-F9055950645E}" type="pres">
      <dgm:prSet presAssocID="{91F06F8D-1CF0-4633-9F6F-BD283DF89A2A}" presName="linear" presStyleCnt="0">
        <dgm:presLayoutVars>
          <dgm:animLvl val="lvl"/>
          <dgm:resizeHandles val="exact"/>
        </dgm:presLayoutVars>
      </dgm:prSet>
      <dgm:spPr/>
    </dgm:pt>
    <dgm:pt modelId="{93B7E17C-AE21-4711-9BAC-E0117F6F0A7C}" type="pres">
      <dgm:prSet presAssocID="{4493B962-322F-442B-917F-951BC921AC67}" presName="parentText" presStyleLbl="node1" presStyleIdx="0" presStyleCnt="2" custLinFactNeighborY="-17029">
        <dgm:presLayoutVars>
          <dgm:chMax val="0"/>
          <dgm:bulletEnabled val="1"/>
        </dgm:presLayoutVars>
      </dgm:prSet>
      <dgm:spPr/>
    </dgm:pt>
    <dgm:pt modelId="{314C488C-8826-48C1-A806-181027BD45FE}" type="pres">
      <dgm:prSet presAssocID="{4493B962-322F-442B-917F-951BC921AC6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08F94-14DD-427B-B0DD-0EB811EF8C5C}" type="pres">
      <dgm:prSet presAssocID="{DC286042-856D-4B27-86CA-29301BE7424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7D574AF-C557-472C-A95C-9AEBEF2D2C04}" type="pres">
      <dgm:prSet presAssocID="{DC286042-856D-4B27-86CA-29301BE742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B344BA-CAAD-443E-B33E-7DD413733E62}" srcId="{91F06F8D-1CF0-4633-9F6F-BD283DF89A2A}" destId="{4493B962-322F-442B-917F-951BC921AC67}" srcOrd="0" destOrd="0" parTransId="{C87FE35E-F073-43F1-8445-73E5363DE708}" sibTransId="{CF7A348C-E2E8-486F-9398-D38C05FB96CF}"/>
    <dgm:cxn modelId="{2419403F-708C-4152-98CA-44468DA62B32}" type="presOf" srcId="{DC286042-856D-4B27-86CA-29301BE7424E}" destId="{57A08F94-14DD-427B-B0DD-0EB811EF8C5C}" srcOrd="0" destOrd="0" presId="urn:microsoft.com/office/officeart/2005/8/layout/vList2"/>
    <dgm:cxn modelId="{6659549A-E955-48BE-8098-D79895D389DF}" srcId="{91F06F8D-1CF0-4633-9F6F-BD283DF89A2A}" destId="{DC286042-856D-4B27-86CA-29301BE7424E}" srcOrd="1" destOrd="0" parTransId="{9283920F-78E7-407B-AA9C-5A48408EA560}" sibTransId="{A917C5C7-41AB-4FA3-95B6-EC427BDB4F3B}"/>
    <dgm:cxn modelId="{4E3728FB-7273-43E3-AA97-38E4D8738CF6}" srcId="{4493B962-322F-442B-917F-951BC921AC67}" destId="{490AC57B-5961-4998-9640-6EDC19898F36}" srcOrd="0" destOrd="0" parTransId="{6A23DBD3-D8A6-4F94-BD14-0C7F0D951895}" sibTransId="{357B4ACF-6479-461D-8B66-5DD5D573FAC3}"/>
    <dgm:cxn modelId="{071D5E0A-9E47-4ABE-A7C8-A0363D7C3D6B}" type="presOf" srcId="{490AC57B-5961-4998-9640-6EDC19898F36}" destId="{314C488C-8826-48C1-A806-181027BD45FE}" srcOrd="0" destOrd="0" presId="urn:microsoft.com/office/officeart/2005/8/layout/vList2"/>
    <dgm:cxn modelId="{D36FDDC2-E2B9-4B7E-A8C6-8C690EF91EB5}" srcId="{DC286042-856D-4B27-86CA-29301BE7424E}" destId="{A41DB73D-9C1F-41F4-974D-6BD056F8C532}" srcOrd="0" destOrd="0" parTransId="{D4F30739-EA79-46C6-82B4-C56C22573AF7}" sibTransId="{9C6FEB5B-8D0E-480C-B80C-486C5C37D44B}"/>
    <dgm:cxn modelId="{E0B0BB6A-2E3A-41CA-8FD6-26BAC9F561F8}" type="presOf" srcId="{A41DB73D-9C1F-41F4-974D-6BD056F8C532}" destId="{E7D574AF-C557-472C-A95C-9AEBEF2D2C04}" srcOrd="0" destOrd="0" presId="urn:microsoft.com/office/officeart/2005/8/layout/vList2"/>
    <dgm:cxn modelId="{FAF65F3F-40C9-4000-ADA4-F49F40EA9724}" type="presOf" srcId="{91F06F8D-1CF0-4633-9F6F-BD283DF89A2A}" destId="{A3B032AF-5347-4EAF-95DE-F9055950645E}" srcOrd="0" destOrd="0" presId="urn:microsoft.com/office/officeart/2005/8/layout/vList2"/>
    <dgm:cxn modelId="{4E37AA6B-97A2-4B75-A4DD-7240866A8502}" type="presOf" srcId="{4493B962-322F-442B-917F-951BC921AC67}" destId="{93B7E17C-AE21-4711-9BAC-E0117F6F0A7C}" srcOrd="0" destOrd="0" presId="urn:microsoft.com/office/officeart/2005/8/layout/vList2"/>
    <dgm:cxn modelId="{DAA926D8-20D2-4920-BE1C-B600B49A9966}" type="presParOf" srcId="{A3B032AF-5347-4EAF-95DE-F9055950645E}" destId="{93B7E17C-AE21-4711-9BAC-E0117F6F0A7C}" srcOrd="0" destOrd="0" presId="urn:microsoft.com/office/officeart/2005/8/layout/vList2"/>
    <dgm:cxn modelId="{528E068E-085C-42EC-AE5B-136E03264EEA}" type="presParOf" srcId="{A3B032AF-5347-4EAF-95DE-F9055950645E}" destId="{314C488C-8826-48C1-A806-181027BD45FE}" srcOrd="1" destOrd="0" presId="urn:microsoft.com/office/officeart/2005/8/layout/vList2"/>
    <dgm:cxn modelId="{62B43051-DF9C-40D6-AA4A-EF7D9BEB6B38}" type="presParOf" srcId="{A3B032AF-5347-4EAF-95DE-F9055950645E}" destId="{57A08F94-14DD-427B-B0DD-0EB811EF8C5C}" srcOrd="2" destOrd="0" presId="urn:microsoft.com/office/officeart/2005/8/layout/vList2"/>
    <dgm:cxn modelId="{C64CEC76-0B70-4868-8405-F9D170311787}" type="presParOf" srcId="{A3B032AF-5347-4EAF-95DE-F9055950645E}" destId="{E7D574AF-C557-472C-A95C-9AEBEF2D2C04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html.rincondelvago.com/compositionality-and-cognitive-semantics.html" TargetMode="External"/><Relationship Id="rId2" Type="http://schemas.openxmlformats.org/officeDocument/2006/relationships/hyperlink" Target="http://mural.uv.es/emicha/semantic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uffeurdriven.com/news-features/in-this-issue/1264-7-aspects-of-nonverbal-communication.html" TargetMode="External"/><Relationship Id="rId5" Type="http://schemas.openxmlformats.org/officeDocument/2006/relationships/hyperlink" Target="http://www.masscommunicationtalk.com/how-you-would-differentiate-between-linguistics-and-non-linguistics-communication.html" TargetMode="External"/><Relationship Id="rId4" Type="http://schemas.openxmlformats.org/officeDocument/2006/relationships/hyperlink" Target="https://plato.stanford.edu/entries/compositionalit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062912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 presentation by Jaafar Nabeel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Course tutor: Dr. Ahmad Q. Abed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Department of Translation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College of Arts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</a:rPr>
              <a:t>Negational descriptors: this type of combination is done by negating the head noun. 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A </a:t>
            </a:r>
            <a:r>
              <a:rPr lang="en-US" sz="2600" b="1" dirty="0" smtClean="0">
                <a:solidFill>
                  <a:srgbClr val="FF0000"/>
                </a:solidFill>
              </a:rPr>
              <a:t>former</a:t>
            </a:r>
            <a:r>
              <a:rPr lang="en-US" sz="2600" dirty="0" smtClean="0">
                <a:solidFill>
                  <a:srgbClr val="FFFF00"/>
                </a:solidFill>
              </a:rPr>
              <a:t> president</a:t>
            </a:r>
          </a:p>
          <a:p>
            <a:pPr algn="ctr"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In the above phrase, we notice that the modifier </a:t>
            </a:r>
            <a:r>
              <a:rPr lang="en-US" sz="2400" i="1" dirty="0" smtClean="0">
                <a:solidFill>
                  <a:srgbClr val="FF0000"/>
                </a:solidFill>
              </a:rPr>
              <a:t>former </a:t>
            </a:r>
            <a:r>
              <a:rPr lang="en-US" sz="2400" dirty="0" smtClean="0">
                <a:solidFill>
                  <a:srgbClr val="FFFF00"/>
                </a:solidFill>
              </a:rPr>
              <a:t>negated the head noun </a:t>
            </a:r>
            <a:r>
              <a:rPr lang="en-US" sz="2400" i="1" dirty="0" smtClean="0">
                <a:solidFill>
                  <a:srgbClr val="FFFF00"/>
                </a:solidFill>
              </a:rPr>
              <a:t>president.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Indirect types of combination require a more complex compositional process.</a:t>
            </a:r>
          </a:p>
          <a:p>
            <a:pPr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beautiful dancer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The above phrase has two interpretations.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The first interpretation is according to the Boolean combination and would be </a:t>
            </a:r>
            <a:r>
              <a:rPr lang="en-US" sz="2400" b="1" dirty="0" smtClean="0">
                <a:solidFill>
                  <a:srgbClr val="FFFF00"/>
                </a:solidFill>
              </a:rPr>
              <a:t>someone who is beautiful and also a dancer.</a:t>
            </a:r>
          </a:p>
          <a:p>
            <a:pPr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The other interpretation requires a more semantic reconstruction of the phrase. the interpretation would be </a:t>
            </a:r>
            <a:r>
              <a:rPr lang="en-US" sz="2400" b="1" dirty="0" smtClean="0">
                <a:solidFill>
                  <a:srgbClr val="FFFF00"/>
                </a:solidFill>
              </a:rPr>
              <a:t>someone who dances beautifully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Exocentric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This type of combination will result in a radically different meaning than its constituents that formed the combination.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 combination between a </a:t>
            </a:r>
            <a:r>
              <a:rPr lang="en-US" sz="2400" dirty="0" smtClean="0">
                <a:solidFill>
                  <a:srgbClr val="FF0000"/>
                </a:solidFill>
              </a:rPr>
              <a:t>preposition</a:t>
            </a:r>
            <a:r>
              <a:rPr lang="en-US" sz="2400" dirty="0" smtClean="0">
                <a:solidFill>
                  <a:srgbClr val="FFFF00"/>
                </a:solidFill>
              </a:rPr>
              <a:t> (in) which refers to a relation and a </a:t>
            </a:r>
            <a:r>
              <a:rPr lang="en-US" sz="2400" dirty="0" smtClean="0">
                <a:solidFill>
                  <a:srgbClr val="FF0000"/>
                </a:solidFill>
              </a:rPr>
              <a:t>noun phrase </a:t>
            </a:r>
            <a:r>
              <a:rPr lang="en-US" sz="2400" dirty="0" smtClean="0">
                <a:solidFill>
                  <a:srgbClr val="FFFF00"/>
                </a:solidFill>
              </a:rPr>
              <a:t>(the box) which refers to a thing will result in a phrase denoting a place (in the box)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Limits to compositionality:</a:t>
            </a:r>
            <a:br>
              <a:rPr lang="en-US" dirty="0" smtClean="0"/>
            </a:br>
            <a:r>
              <a:rPr lang="en-US" dirty="0" smtClean="0"/>
              <a:t> non compositional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Semantic constituents are recognized by the </a:t>
            </a:r>
            <a:r>
              <a:rPr lang="en-US" sz="2400" b="1" dirty="0" smtClean="0">
                <a:solidFill>
                  <a:srgbClr val="FFFF00"/>
                </a:solidFill>
              </a:rPr>
              <a:t>recurrent contrast test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algn="ctr"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This test is based on the assumption that meaning implies </a:t>
            </a:r>
            <a:r>
              <a:rPr lang="en-US" sz="2200" dirty="0" smtClean="0">
                <a:solidFill>
                  <a:srgbClr val="FFFF00"/>
                </a:solidFill>
              </a:rPr>
              <a:t>choice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and </a:t>
            </a:r>
            <a:r>
              <a:rPr lang="en-US" sz="2200" dirty="0" smtClean="0">
                <a:solidFill>
                  <a:srgbClr val="FFFF00"/>
                </a:solidFill>
              </a:rPr>
              <a:t>states that a semantic constituent can be substituted by some other constituent belonging to the same grammatical class.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The girl plays tennis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Tennis can be substituted by football changing the entire meaning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However, in a sentence such as:</a:t>
            </a:r>
          </a:p>
          <a:p>
            <a:pPr algn="ctr">
              <a:buNone/>
            </a:pPr>
            <a:r>
              <a:rPr lang="en-US" dirty="0" smtClean="0">
                <a:solidFill>
                  <a:srgbClr val="FFC000"/>
                </a:solidFill>
              </a:rPr>
              <a:t>I want to read a novel</a:t>
            </a:r>
          </a:p>
          <a:p>
            <a:pPr algn="ctr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We cannot substitute the word </a:t>
            </a:r>
            <a:r>
              <a:rPr lang="en-US" sz="2800" i="1" dirty="0" smtClean="0">
                <a:solidFill>
                  <a:srgbClr val="FFC000"/>
                </a:solidFill>
              </a:rPr>
              <a:t>to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here since its an obligatory element</a:t>
            </a:r>
          </a:p>
          <a:p>
            <a:pPr algn="ctr">
              <a:buNone/>
            </a:pPr>
            <a:endParaRPr lang="en-US" sz="2800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600" b="1" i="1" dirty="0" smtClean="0">
                <a:solidFill>
                  <a:schemeClr val="bg1"/>
                </a:solidFill>
              </a:rPr>
              <a:t>The recurrent contrast test would pass only in cases where it’s possible to substitute a word</a:t>
            </a:r>
            <a:endParaRPr lang="en-US" sz="2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6928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Idioms refer to expressions </a:t>
            </a:r>
            <a:r>
              <a:rPr lang="en-US" sz="2400" dirty="0" smtClean="0">
                <a:solidFill>
                  <a:srgbClr val="FFFF00"/>
                </a:solidFill>
              </a:rPr>
              <a:t>whose meaning is not compositional in the sense that its meaning doesn’t follow the meaning of its constituents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Idioms usually have two different interpretations a </a:t>
            </a:r>
            <a:r>
              <a:rPr lang="en-US" sz="2200" dirty="0" smtClean="0">
                <a:solidFill>
                  <a:srgbClr val="FFC000"/>
                </a:solidFill>
              </a:rPr>
              <a:t>literal</a:t>
            </a:r>
            <a:r>
              <a:rPr lang="en-US" sz="2200" dirty="0" smtClean="0">
                <a:solidFill>
                  <a:srgbClr val="FFFF00"/>
                </a:solidFill>
              </a:rPr>
              <a:t> and a </a:t>
            </a:r>
            <a:r>
              <a:rPr lang="en-US" sz="2200" dirty="0" smtClean="0">
                <a:solidFill>
                  <a:srgbClr val="FFC000"/>
                </a:solidFill>
              </a:rPr>
              <a:t>figurative</a:t>
            </a:r>
            <a:r>
              <a:rPr lang="en-US" sz="2200" dirty="0" smtClean="0">
                <a:solidFill>
                  <a:srgbClr val="FFFF00"/>
                </a:solidFill>
              </a:rPr>
              <a:t> one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Bury the hatchet</a:t>
            </a:r>
          </a:p>
          <a:p>
            <a:pPr algn="ctr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rgbClr val="FFFF00"/>
                </a:solidFill>
              </a:rPr>
              <a:t>The above example </a:t>
            </a:r>
            <a:r>
              <a:rPr lang="en-US" sz="2300" dirty="0" smtClean="0">
                <a:solidFill>
                  <a:srgbClr val="FFFF00"/>
                </a:solidFill>
              </a:rPr>
              <a:t>either mean the actual process of burying a hatchet which is a literal </a:t>
            </a:r>
            <a:r>
              <a:rPr lang="en-US" sz="2300" dirty="0" smtClean="0">
                <a:solidFill>
                  <a:srgbClr val="FFFF00"/>
                </a:solidFill>
              </a:rPr>
              <a:t>interpretation or </a:t>
            </a:r>
            <a:r>
              <a:rPr lang="en-US" sz="2300" dirty="0" smtClean="0">
                <a:solidFill>
                  <a:srgbClr val="FFC000"/>
                </a:solidFill>
              </a:rPr>
              <a:t>figurative interpretation which means </a:t>
            </a:r>
            <a:r>
              <a:rPr lang="en-US" sz="2300" b="1" dirty="0" smtClean="0">
                <a:solidFill>
                  <a:srgbClr val="FFC000"/>
                </a:solidFill>
              </a:rPr>
              <a:t>to make peace with someone</a:t>
            </a:r>
            <a:r>
              <a:rPr lang="en-US" sz="2300" b="1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The figurative interpretation is the intended one when a native speaker uses this phrase.</a:t>
            </a:r>
          </a:p>
          <a:p>
            <a:pPr>
              <a:buNone/>
            </a:pP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Frozen metaphors are some </a:t>
            </a:r>
            <a:r>
              <a:rPr lang="en-US" sz="2400" dirty="0" smtClean="0">
                <a:solidFill>
                  <a:srgbClr val="FFFF00"/>
                </a:solidFill>
              </a:rPr>
              <a:t>kind of idiomatic expressions that possess some degree of compositionality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The </a:t>
            </a:r>
            <a:r>
              <a:rPr lang="en-US" sz="2400" dirty="0" smtClean="0">
                <a:solidFill>
                  <a:srgbClr val="FFC000"/>
                </a:solidFill>
              </a:rPr>
              <a:t>ball is in your court </a:t>
            </a:r>
            <a:r>
              <a:rPr lang="en-US" sz="2400" dirty="0" smtClean="0">
                <a:solidFill>
                  <a:srgbClr val="FFC000"/>
                </a:solidFill>
              </a:rPr>
              <a:t>now</a:t>
            </a:r>
          </a:p>
          <a:p>
            <a:pPr algn="ctr"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If we substitute </a:t>
            </a:r>
            <a:r>
              <a:rPr lang="en-US" sz="2400" b="1" dirty="0" smtClean="0">
                <a:solidFill>
                  <a:srgbClr val="FFFF00"/>
                </a:solidFill>
              </a:rPr>
              <a:t>in your court now</a:t>
            </a:r>
            <a:r>
              <a:rPr lang="en-US" sz="2400" dirty="0" smtClean="0">
                <a:solidFill>
                  <a:srgbClr val="FFFF00"/>
                </a:solidFill>
              </a:rPr>
              <a:t> with </a:t>
            </a:r>
            <a:r>
              <a:rPr lang="en-US" sz="2400" b="1" dirty="0" smtClean="0">
                <a:solidFill>
                  <a:srgbClr val="FFFF00"/>
                </a:solidFill>
              </a:rPr>
              <a:t>on your side of the net, </a:t>
            </a:r>
            <a:r>
              <a:rPr lang="en-US" sz="2400" dirty="0" smtClean="0">
                <a:solidFill>
                  <a:srgbClr val="FFFF00"/>
                </a:solidFill>
              </a:rPr>
              <a:t>we realize that the substitution has an effect; however, the non-literal meaning can still be recovered.</a:t>
            </a:r>
          </a:p>
          <a:p>
            <a:pPr>
              <a:buNone/>
            </a:pP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Collocations: the collocation of a word plays a major role in knowing its meaning in a context. 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 Red </a:t>
            </a:r>
            <a:r>
              <a:rPr lang="en-US" sz="2400" dirty="0" smtClean="0">
                <a:solidFill>
                  <a:srgbClr val="FFC000"/>
                </a:solidFill>
              </a:rPr>
              <a:t>in red rose which refers to the flower that is red whereas the red in red grapefruit refers to the color of the flesh of the </a:t>
            </a:r>
            <a:r>
              <a:rPr lang="en-US" sz="2400" dirty="0" smtClean="0">
                <a:solidFill>
                  <a:srgbClr val="FFC000"/>
                </a:solidFill>
              </a:rPr>
              <a:t>fruit.</a:t>
            </a:r>
          </a:p>
          <a:p>
            <a:pPr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Like idioms, collocations need to be understood individually. They need to be considered from the view point of the speaker and the viewpoint of the recipient. </a:t>
            </a:r>
          </a:p>
          <a:p>
            <a:pPr>
              <a:buNone/>
            </a:pP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599"/>
          <a:ext cx="8229600" cy="3352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C000"/>
                          </a:solidFill>
                        </a:rPr>
                        <a:t>Correct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incorrect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Heavy rain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Great rain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High speed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Tall speed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High wind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Heavy wind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Clichés: the meaning of a cliché is a phrase, expression, or idea which has been so overused to the point of losing its intended force. 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Characteristics of clichés:</a:t>
            </a:r>
          </a:p>
          <a:p>
            <a:pPr lvl="0"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FFFF00"/>
                </a:solidFill>
              </a:rPr>
              <a:t>They are stored as complete units in the brain making them easy to retrieve and decode</a:t>
            </a:r>
          </a:p>
          <a:p>
            <a:pPr lvl="0"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FFFF00"/>
                </a:solidFill>
              </a:rPr>
              <a:t>They tend to slip past without making a serious impact</a:t>
            </a:r>
          </a:p>
          <a:p>
            <a:pPr lvl="0"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FFFF00"/>
                </a:solidFill>
              </a:rPr>
              <a:t>The truth and falsehood of them aren’t seriously </a:t>
            </a:r>
            <a:r>
              <a:rPr lang="en-US" sz="2000" dirty="0" smtClean="0">
                <a:solidFill>
                  <a:srgbClr val="FFFF00"/>
                </a:solidFill>
              </a:rPr>
              <a:t>examined</a:t>
            </a:r>
          </a:p>
          <a:p>
            <a:pPr lvl="0"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Examples on clichés</a:t>
            </a:r>
          </a:p>
          <a:p>
            <a:r>
              <a:rPr lang="en-US" sz="2000" dirty="0" smtClean="0">
                <a:solidFill>
                  <a:srgbClr val="FFC000"/>
                </a:solidFill>
              </a:rPr>
              <a:t>In the nick of time – something that happened just in time</a:t>
            </a:r>
          </a:p>
          <a:p>
            <a:r>
              <a:rPr lang="en-US" sz="2000" dirty="0" smtClean="0">
                <a:solidFill>
                  <a:srgbClr val="FFC000"/>
                </a:solidFill>
              </a:rPr>
              <a:t>Frightened to death – to be too scared</a:t>
            </a:r>
          </a:p>
          <a:p>
            <a:pPr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Compositionality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Linguistic and non-linguistic meaning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3600" dirty="0" smtClean="0"/>
              <a:t>Linguistic and non-linguistic meaning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Linguistic </a:t>
            </a:r>
            <a:r>
              <a:rPr lang="en-US" sz="2400" dirty="0" smtClean="0">
                <a:solidFill>
                  <a:srgbClr val="FFFF00"/>
                </a:solidFill>
              </a:rPr>
              <a:t>communication is rather different than non-linguistic </a:t>
            </a:r>
            <a:r>
              <a:rPr lang="en-US" sz="2400" dirty="0" smtClean="0">
                <a:solidFill>
                  <a:srgbClr val="FFFF00"/>
                </a:solidFill>
              </a:rPr>
              <a:t>communication. </a:t>
            </a:r>
            <a:r>
              <a:rPr lang="en-US" sz="2400" dirty="0" smtClean="0">
                <a:solidFill>
                  <a:srgbClr val="FFFF00"/>
                </a:solidFill>
              </a:rPr>
              <a:t>In linguistic communication, we have the whole language to communicate with. However, the choices are limited when it comes to non-linguistic communication.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Aspects of linguistic communication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smtClean="0">
                <a:solidFill>
                  <a:srgbClr val="FFC000"/>
                </a:solidFill>
              </a:rPr>
              <a:t>participants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In each and every communicative situation, </a:t>
            </a:r>
            <a:r>
              <a:rPr lang="en-US" sz="2000" dirty="0" smtClean="0">
                <a:solidFill>
                  <a:srgbClr val="FFFF00"/>
                </a:solidFill>
              </a:rPr>
              <a:t>there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are </a:t>
            </a:r>
            <a:r>
              <a:rPr lang="en-US" sz="2000" dirty="0" smtClean="0">
                <a:solidFill>
                  <a:srgbClr val="FFFF00"/>
                </a:solidFill>
              </a:rPr>
              <a:t>at least two participants who are the speaker and the recipient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FFC000"/>
                </a:solidFill>
              </a:rPr>
              <a:t>The medium of </a:t>
            </a:r>
            <a:r>
              <a:rPr lang="en-US" sz="2800" dirty="0" smtClean="0">
                <a:solidFill>
                  <a:srgbClr val="FFC000"/>
                </a:solidFill>
              </a:rPr>
              <a:t>communication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Medium here refers to the way or method used for </a:t>
            </a:r>
            <a:r>
              <a:rPr lang="en-US" sz="2000" dirty="0" smtClean="0">
                <a:solidFill>
                  <a:srgbClr val="FFFF00"/>
                </a:solidFill>
              </a:rPr>
              <a:t>communication</a:t>
            </a:r>
          </a:p>
          <a:p>
            <a:pPr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FFC000"/>
                </a:solidFill>
              </a:rPr>
              <a:t>The topic of communication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Setting and topic play a vital role in the communication process and decide the mood and the kind of language to be used</a:t>
            </a:r>
          </a:p>
          <a:p>
            <a:pPr>
              <a:buNone/>
            </a:pPr>
            <a:endParaRPr lang="en-US" sz="2800" dirty="0" smtClean="0">
              <a:solidFill>
                <a:srgbClr val="FFC0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4040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Cruse, </a:t>
            </a:r>
            <a:r>
              <a:rPr lang="en-US" sz="2000" dirty="0" smtClean="0"/>
              <a:t>A.(</a:t>
            </a:r>
            <a:r>
              <a:rPr lang="en-US" sz="2000" dirty="0" smtClean="0"/>
              <a:t>2000). Meaning in </a:t>
            </a:r>
            <a:r>
              <a:rPr lang="en-US" sz="2000" dirty="0" smtClean="0"/>
              <a:t>Language: An </a:t>
            </a:r>
            <a:r>
              <a:rPr lang="en-US" sz="2000" dirty="0" smtClean="0"/>
              <a:t>Introduction to Semantics and </a:t>
            </a:r>
            <a:r>
              <a:rPr lang="en-US" sz="2000" dirty="0" smtClean="0"/>
              <a:t>Pragmatics. Oxford. Oxford University Press.</a:t>
            </a:r>
          </a:p>
          <a:p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mural.uv.es/emicha/semantica.html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html.rincondelvago.com/compositionality-and-cognitive-semantics.html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https://plato.stanford.edu/entries/compositionality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http</a:t>
            </a:r>
            <a:r>
              <a:rPr lang="en-US" sz="2000" smtClean="0">
                <a:hlinkClick r:id="rId5"/>
              </a:rPr>
              <a:t>://</a:t>
            </a:r>
            <a:r>
              <a:rPr lang="en-US" sz="2000" smtClean="0">
                <a:hlinkClick r:id="rId5"/>
              </a:rPr>
              <a:t>www.masscommunicationtalk.com/how-you-would-differentiate-between-linguistics-and-non-linguistics-communication.html</a:t>
            </a:r>
            <a:endParaRPr lang="en-US" sz="200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www.chauffeurdriven.com/news-features/in-this-issue/1264-7-aspects-of-nonverbal-communication.html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principle of compositionality?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basically a principle that deals with interpreting complex linguistic expressions</a:t>
            </a:r>
          </a:p>
          <a:p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other words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The meaning of a complex expression is determined by the structure and the meaning of its constituents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This principle is derived from two assumptions</a:t>
            </a:r>
          </a:p>
          <a:p>
            <a:pPr algn="ctr"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algn="ctr">
              <a:buFontTx/>
              <a:buChar char="-"/>
            </a:pPr>
            <a:r>
              <a:rPr lang="en-US" sz="2800" dirty="0" smtClean="0">
                <a:solidFill>
                  <a:srgbClr val="FFFF00"/>
                </a:solidFill>
              </a:rPr>
              <a:t>The first assumption is that language has an infinite amount of grammatical sentences</a:t>
            </a:r>
          </a:p>
          <a:p>
            <a:pPr algn="ctr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ctr">
              <a:buFontTx/>
              <a:buChar char="-"/>
            </a:pPr>
            <a:r>
              <a:rPr lang="en-US" sz="2800" dirty="0" smtClean="0">
                <a:solidFill>
                  <a:srgbClr val="FFFF00"/>
                </a:solidFill>
              </a:rPr>
              <a:t>The second one is that language has an unlimited power of expression</a:t>
            </a:r>
          </a:p>
          <a:p>
            <a:pPr algn="ctr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Anything the mind conceives can be expressed</a:t>
            </a:r>
            <a:endParaRPr lang="en-US" sz="2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886200" y="4648200"/>
            <a:ext cx="1112519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There are many ways to combine meanings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Additive form of combination where meanings are added together </a:t>
            </a:r>
            <a:r>
              <a:rPr lang="en-US" sz="2000" b="1" dirty="0" smtClean="0">
                <a:solidFill>
                  <a:srgbClr val="FFFF00"/>
                </a:solidFill>
              </a:rPr>
              <a:t>without radical change </a:t>
            </a: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 the combination</a:t>
            </a:r>
          </a:p>
          <a:p>
            <a:pPr>
              <a:buNone/>
            </a:pPr>
            <a:endParaRPr 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Ex: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[Mary and John] [studied the materials and passed the test]</a:t>
            </a:r>
          </a:p>
          <a:p>
            <a:pPr>
              <a:buNone/>
            </a:pP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FF00"/>
                </a:solidFill>
              </a:rPr>
              <a:t>Interactive from of combination sees at least one radical change in the combination.</a:t>
            </a:r>
          </a:p>
          <a:p>
            <a:pPr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There are two forms of interactive combinations</a:t>
            </a:r>
          </a:p>
          <a:p>
            <a:pPr>
              <a:buNone/>
            </a:pPr>
            <a:endParaRPr lang="en-US" sz="2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3505200"/>
          <a:ext cx="5715000" cy="276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Endocentric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</a:rPr>
              <a:t>This form of combinations refers to the fact that the eventual meaning is of the same type as one of the constituents</a:t>
            </a:r>
          </a:p>
          <a:p>
            <a:pPr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Endocentric combinations are divided into:</a:t>
            </a: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Boolean combinations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Relative descriptors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Negational descriptors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Indirect types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</a:rPr>
              <a:t>Boolean combination is the most elementary type of combination and is illustrated by the following example: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Red hats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class of this phrase is constituted by the class of hats and the class of red things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The usage of the word</a:t>
            </a:r>
            <a:r>
              <a:rPr lang="en-US" sz="2800" dirty="0" smtClean="0">
                <a:solidFill>
                  <a:srgbClr val="FF0000"/>
                </a:solidFill>
              </a:rPr>
              <a:t> red </a:t>
            </a:r>
            <a:r>
              <a:rPr lang="en-US" sz="2800" dirty="0" smtClean="0">
                <a:solidFill>
                  <a:schemeClr val="bg1"/>
                </a:solidFill>
              </a:rPr>
              <a:t>restricted the applicability of hat. 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FF00"/>
                </a:solidFill>
              </a:rPr>
              <a:t>Relative descriptors:- this type of combination is illustrated by the following example:</a:t>
            </a:r>
          </a:p>
          <a:p>
            <a:pPr algn="ctr">
              <a:buNone/>
            </a:pPr>
            <a:r>
              <a:rPr lang="en-US" dirty="0" smtClean="0"/>
              <a:t>A large mouse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This phrase isn’t interpreted as something that is large and mouse since all mice are small in their size!</a:t>
            </a:r>
          </a:p>
          <a:p>
            <a:pPr algn="ctr"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However, the meaning refers to a mouse that is </a:t>
            </a:r>
            <a:r>
              <a:rPr lang="en-US" sz="2400" b="1" dirty="0" smtClean="0">
                <a:solidFill>
                  <a:srgbClr val="FF0000"/>
                </a:solidFill>
              </a:rPr>
              <a:t>relatively</a:t>
            </a:r>
            <a:r>
              <a:rPr lang="en-US" sz="2400" dirty="0" smtClean="0">
                <a:solidFill>
                  <a:srgbClr val="FFC000"/>
                </a:solidFill>
              </a:rPr>
              <a:t> larger than others!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363</TotalTime>
  <Words>1060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Verve</vt:lpstr>
      <vt:lpstr>Semantics</vt:lpstr>
      <vt:lpstr>Outlines of the presentation</vt:lpstr>
      <vt:lpstr>What is the principle of compositionality? </vt:lpstr>
      <vt:lpstr>Slide 4</vt:lpstr>
      <vt:lpstr>Modes of combination</vt:lpstr>
      <vt:lpstr>Slide 6</vt:lpstr>
      <vt:lpstr>Endocentric combinations</vt:lpstr>
      <vt:lpstr>Slide 8</vt:lpstr>
      <vt:lpstr>Slide 9</vt:lpstr>
      <vt:lpstr>Slide 10</vt:lpstr>
      <vt:lpstr>Slide 11</vt:lpstr>
      <vt:lpstr>Exocentric combinations</vt:lpstr>
      <vt:lpstr>Limits to compositionality:  non compositional expressions</vt:lpstr>
      <vt:lpstr>Slide 14</vt:lpstr>
      <vt:lpstr>Idioms</vt:lpstr>
      <vt:lpstr>Slide 16</vt:lpstr>
      <vt:lpstr>Slide 17</vt:lpstr>
      <vt:lpstr>Slide 18</vt:lpstr>
      <vt:lpstr>Slide 19</vt:lpstr>
      <vt:lpstr>  Linguistic and non-linguistic meaning </vt:lpstr>
      <vt:lpstr>Slide 21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Jaafer</dc:creator>
  <cp:lastModifiedBy>DR.Ahmed Saker 2o1O</cp:lastModifiedBy>
  <cp:revision>38</cp:revision>
  <dcterms:created xsi:type="dcterms:W3CDTF">2006-08-16T00:00:00Z</dcterms:created>
  <dcterms:modified xsi:type="dcterms:W3CDTF">2018-10-10T19:41:43Z</dcterms:modified>
</cp:coreProperties>
</file>