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7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7" d="100"/>
          <a:sy n="67" d="100"/>
        </p:scale>
        <p:origin x="102"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1D995-DBCE-4E42-A542-BEAF2A0E13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BBC8F4-A270-490B-B730-2000342314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CB4C49-9161-4501-B328-0824C12E96C7}"/>
              </a:ext>
            </a:extLst>
          </p:cNvPr>
          <p:cNvSpPr>
            <a:spLocks noGrp="1"/>
          </p:cNvSpPr>
          <p:nvPr>
            <p:ph type="dt" sz="half" idx="10"/>
          </p:nvPr>
        </p:nvSpPr>
        <p:spPr/>
        <p:txBody>
          <a:bodyPr/>
          <a:lstStyle/>
          <a:p>
            <a:fld id="{9899CD29-DAD4-43C8-82A5-6C20D9EEED24}" type="datetimeFigureOut">
              <a:rPr lang="en-US" smtClean="0"/>
              <a:t>11/9/2018</a:t>
            </a:fld>
            <a:endParaRPr lang="en-US"/>
          </a:p>
        </p:txBody>
      </p:sp>
      <p:sp>
        <p:nvSpPr>
          <p:cNvPr id="5" name="Footer Placeholder 4">
            <a:extLst>
              <a:ext uri="{FF2B5EF4-FFF2-40B4-BE49-F238E27FC236}">
                <a16:creationId xmlns:a16="http://schemas.microsoft.com/office/drawing/2014/main" id="{362C4B9A-35F4-4AD5-96A2-6A00EC8D0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D3009-E365-48F8-B8D2-32320BD4EE9C}"/>
              </a:ext>
            </a:extLst>
          </p:cNvPr>
          <p:cNvSpPr>
            <a:spLocks noGrp="1"/>
          </p:cNvSpPr>
          <p:nvPr>
            <p:ph type="sldNum" sz="quarter" idx="12"/>
          </p:nvPr>
        </p:nvSpPr>
        <p:spPr/>
        <p:txBody>
          <a:bodyPr/>
          <a:lstStyle/>
          <a:p>
            <a:fld id="{68DD4956-7F56-44A3-AF76-376EC7DAD99C}" type="slidenum">
              <a:rPr lang="en-US" smtClean="0"/>
              <a:t>‹#›</a:t>
            </a:fld>
            <a:endParaRPr lang="en-US"/>
          </a:p>
        </p:txBody>
      </p:sp>
    </p:spTree>
    <p:extLst>
      <p:ext uri="{BB962C8B-B14F-4D97-AF65-F5344CB8AC3E}">
        <p14:creationId xmlns:p14="http://schemas.microsoft.com/office/powerpoint/2010/main" val="385958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ECA0-8CC1-4133-8B16-C26EA1C2C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9BD0B2-003E-46F2-A44E-75B1E0EC3E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1989A-A284-4AE4-BD31-028F00CB0134}"/>
              </a:ext>
            </a:extLst>
          </p:cNvPr>
          <p:cNvSpPr>
            <a:spLocks noGrp="1"/>
          </p:cNvSpPr>
          <p:nvPr>
            <p:ph type="dt" sz="half" idx="10"/>
          </p:nvPr>
        </p:nvSpPr>
        <p:spPr/>
        <p:txBody>
          <a:bodyPr/>
          <a:lstStyle/>
          <a:p>
            <a:fld id="{9899CD29-DAD4-43C8-82A5-6C20D9EEED24}" type="datetimeFigureOut">
              <a:rPr lang="en-US" smtClean="0"/>
              <a:t>11/9/2018</a:t>
            </a:fld>
            <a:endParaRPr lang="en-US"/>
          </a:p>
        </p:txBody>
      </p:sp>
      <p:sp>
        <p:nvSpPr>
          <p:cNvPr id="5" name="Footer Placeholder 4">
            <a:extLst>
              <a:ext uri="{FF2B5EF4-FFF2-40B4-BE49-F238E27FC236}">
                <a16:creationId xmlns:a16="http://schemas.microsoft.com/office/drawing/2014/main" id="{6CCA0C31-8D66-49F7-A0FA-F23BF6054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1D060-5D69-4F2D-8F4F-92EDDFEF5BF8}"/>
              </a:ext>
            </a:extLst>
          </p:cNvPr>
          <p:cNvSpPr>
            <a:spLocks noGrp="1"/>
          </p:cNvSpPr>
          <p:nvPr>
            <p:ph type="sldNum" sz="quarter" idx="12"/>
          </p:nvPr>
        </p:nvSpPr>
        <p:spPr/>
        <p:txBody>
          <a:bodyPr/>
          <a:lstStyle/>
          <a:p>
            <a:fld id="{68DD4956-7F56-44A3-AF76-376EC7DAD99C}" type="slidenum">
              <a:rPr lang="en-US" smtClean="0"/>
              <a:t>‹#›</a:t>
            </a:fld>
            <a:endParaRPr lang="en-US"/>
          </a:p>
        </p:txBody>
      </p:sp>
    </p:spTree>
    <p:extLst>
      <p:ext uri="{BB962C8B-B14F-4D97-AF65-F5344CB8AC3E}">
        <p14:creationId xmlns:p14="http://schemas.microsoft.com/office/powerpoint/2010/main" val="427456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AEF486-88D9-40C5-90E1-8F823D2B74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999A4F-D13F-40A0-8D06-5DA631D941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BDD20-B8CE-4529-A44E-1290CE7B029F}"/>
              </a:ext>
            </a:extLst>
          </p:cNvPr>
          <p:cNvSpPr>
            <a:spLocks noGrp="1"/>
          </p:cNvSpPr>
          <p:nvPr>
            <p:ph type="dt" sz="half" idx="10"/>
          </p:nvPr>
        </p:nvSpPr>
        <p:spPr/>
        <p:txBody>
          <a:bodyPr/>
          <a:lstStyle/>
          <a:p>
            <a:fld id="{9899CD29-DAD4-43C8-82A5-6C20D9EEED24}" type="datetimeFigureOut">
              <a:rPr lang="en-US" smtClean="0"/>
              <a:t>11/9/2018</a:t>
            </a:fld>
            <a:endParaRPr lang="en-US"/>
          </a:p>
        </p:txBody>
      </p:sp>
      <p:sp>
        <p:nvSpPr>
          <p:cNvPr id="5" name="Footer Placeholder 4">
            <a:extLst>
              <a:ext uri="{FF2B5EF4-FFF2-40B4-BE49-F238E27FC236}">
                <a16:creationId xmlns:a16="http://schemas.microsoft.com/office/drawing/2014/main" id="{88CECC44-8A68-4DEA-85BF-4A4D9C8B46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F6805-BDA4-4E7E-98B1-3766FA26115D}"/>
              </a:ext>
            </a:extLst>
          </p:cNvPr>
          <p:cNvSpPr>
            <a:spLocks noGrp="1"/>
          </p:cNvSpPr>
          <p:nvPr>
            <p:ph type="sldNum" sz="quarter" idx="12"/>
          </p:nvPr>
        </p:nvSpPr>
        <p:spPr/>
        <p:txBody>
          <a:bodyPr/>
          <a:lstStyle/>
          <a:p>
            <a:fld id="{68DD4956-7F56-44A3-AF76-376EC7DAD99C}" type="slidenum">
              <a:rPr lang="en-US" smtClean="0"/>
              <a:t>‹#›</a:t>
            </a:fld>
            <a:endParaRPr lang="en-US"/>
          </a:p>
        </p:txBody>
      </p:sp>
    </p:spTree>
    <p:extLst>
      <p:ext uri="{BB962C8B-B14F-4D97-AF65-F5344CB8AC3E}">
        <p14:creationId xmlns:p14="http://schemas.microsoft.com/office/powerpoint/2010/main" val="402819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70A15-003C-4FF7-A946-F531347B22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0A0CB0-F0B8-43CF-8DA3-45F5F7B2B0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082D3-1359-44DA-A47E-30DE40512923}"/>
              </a:ext>
            </a:extLst>
          </p:cNvPr>
          <p:cNvSpPr>
            <a:spLocks noGrp="1"/>
          </p:cNvSpPr>
          <p:nvPr>
            <p:ph type="dt" sz="half" idx="10"/>
          </p:nvPr>
        </p:nvSpPr>
        <p:spPr/>
        <p:txBody>
          <a:bodyPr/>
          <a:lstStyle/>
          <a:p>
            <a:fld id="{9899CD29-DAD4-43C8-82A5-6C20D9EEED24}" type="datetimeFigureOut">
              <a:rPr lang="en-US" smtClean="0"/>
              <a:t>11/9/2018</a:t>
            </a:fld>
            <a:endParaRPr lang="en-US"/>
          </a:p>
        </p:txBody>
      </p:sp>
      <p:sp>
        <p:nvSpPr>
          <p:cNvPr id="5" name="Footer Placeholder 4">
            <a:extLst>
              <a:ext uri="{FF2B5EF4-FFF2-40B4-BE49-F238E27FC236}">
                <a16:creationId xmlns:a16="http://schemas.microsoft.com/office/drawing/2014/main" id="{F2787009-A25D-465D-84B8-40990AC06A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1EDF9-6AAA-42E8-840A-9DC2FFC0CA8A}"/>
              </a:ext>
            </a:extLst>
          </p:cNvPr>
          <p:cNvSpPr>
            <a:spLocks noGrp="1"/>
          </p:cNvSpPr>
          <p:nvPr>
            <p:ph type="sldNum" sz="quarter" idx="12"/>
          </p:nvPr>
        </p:nvSpPr>
        <p:spPr/>
        <p:txBody>
          <a:bodyPr/>
          <a:lstStyle/>
          <a:p>
            <a:fld id="{68DD4956-7F56-44A3-AF76-376EC7DAD99C}" type="slidenum">
              <a:rPr lang="en-US" smtClean="0"/>
              <a:t>‹#›</a:t>
            </a:fld>
            <a:endParaRPr lang="en-US"/>
          </a:p>
        </p:txBody>
      </p:sp>
    </p:spTree>
    <p:extLst>
      <p:ext uri="{BB962C8B-B14F-4D97-AF65-F5344CB8AC3E}">
        <p14:creationId xmlns:p14="http://schemas.microsoft.com/office/powerpoint/2010/main" val="4014824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83DD-C2BE-449C-9DCF-9DD8B2B70C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5D5AC0-CD78-4229-9877-28B5E352F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F8DD0F-FD78-4104-9C33-B46CB4A01951}"/>
              </a:ext>
            </a:extLst>
          </p:cNvPr>
          <p:cNvSpPr>
            <a:spLocks noGrp="1"/>
          </p:cNvSpPr>
          <p:nvPr>
            <p:ph type="dt" sz="half" idx="10"/>
          </p:nvPr>
        </p:nvSpPr>
        <p:spPr/>
        <p:txBody>
          <a:bodyPr/>
          <a:lstStyle/>
          <a:p>
            <a:fld id="{9899CD29-DAD4-43C8-82A5-6C20D9EEED24}" type="datetimeFigureOut">
              <a:rPr lang="en-US" smtClean="0"/>
              <a:t>11/9/2018</a:t>
            </a:fld>
            <a:endParaRPr lang="en-US"/>
          </a:p>
        </p:txBody>
      </p:sp>
      <p:sp>
        <p:nvSpPr>
          <p:cNvPr id="5" name="Footer Placeholder 4">
            <a:extLst>
              <a:ext uri="{FF2B5EF4-FFF2-40B4-BE49-F238E27FC236}">
                <a16:creationId xmlns:a16="http://schemas.microsoft.com/office/drawing/2014/main" id="{5895A708-64C0-4C86-BC3B-64C80BC8E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A479EC-8147-477D-B6A1-EE7A82C2267A}"/>
              </a:ext>
            </a:extLst>
          </p:cNvPr>
          <p:cNvSpPr>
            <a:spLocks noGrp="1"/>
          </p:cNvSpPr>
          <p:nvPr>
            <p:ph type="sldNum" sz="quarter" idx="12"/>
          </p:nvPr>
        </p:nvSpPr>
        <p:spPr/>
        <p:txBody>
          <a:bodyPr/>
          <a:lstStyle/>
          <a:p>
            <a:fld id="{68DD4956-7F56-44A3-AF76-376EC7DAD99C}" type="slidenum">
              <a:rPr lang="en-US" smtClean="0"/>
              <a:t>‹#›</a:t>
            </a:fld>
            <a:endParaRPr lang="en-US"/>
          </a:p>
        </p:txBody>
      </p:sp>
    </p:spTree>
    <p:extLst>
      <p:ext uri="{BB962C8B-B14F-4D97-AF65-F5344CB8AC3E}">
        <p14:creationId xmlns:p14="http://schemas.microsoft.com/office/powerpoint/2010/main" val="23165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542-19B8-41CE-BCF1-2171882842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7BFF66-A974-4E7C-A7AB-0E739A3265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04DDB0-5DCD-4B51-A88B-B69F92DB8B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23DE67-510A-478A-8345-BA64A52C19C3}"/>
              </a:ext>
            </a:extLst>
          </p:cNvPr>
          <p:cNvSpPr>
            <a:spLocks noGrp="1"/>
          </p:cNvSpPr>
          <p:nvPr>
            <p:ph type="dt" sz="half" idx="10"/>
          </p:nvPr>
        </p:nvSpPr>
        <p:spPr/>
        <p:txBody>
          <a:bodyPr/>
          <a:lstStyle/>
          <a:p>
            <a:fld id="{9899CD29-DAD4-43C8-82A5-6C20D9EEED24}" type="datetimeFigureOut">
              <a:rPr lang="en-US" smtClean="0"/>
              <a:t>11/9/2018</a:t>
            </a:fld>
            <a:endParaRPr lang="en-US"/>
          </a:p>
        </p:txBody>
      </p:sp>
      <p:sp>
        <p:nvSpPr>
          <p:cNvPr id="6" name="Footer Placeholder 5">
            <a:extLst>
              <a:ext uri="{FF2B5EF4-FFF2-40B4-BE49-F238E27FC236}">
                <a16:creationId xmlns:a16="http://schemas.microsoft.com/office/drawing/2014/main" id="{2298FB6D-1AFF-4AB1-9495-2BE385D523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BEFAF3-917D-40C8-969E-2DF5C9FD684E}"/>
              </a:ext>
            </a:extLst>
          </p:cNvPr>
          <p:cNvSpPr>
            <a:spLocks noGrp="1"/>
          </p:cNvSpPr>
          <p:nvPr>
            <p:ph type="sldNum" sz="quarter" idx="12"/>
          </p:nvPr>
        </p:nvSpPr>
        <p:spPr/>
        <p:txBody>
          <a:bodyPr/>
          <a:lstStyle/>
          <a:p>
            <a:fld id="{68DD4956-7F56-44A3-AF76-376EC7DAD99C}" type="slidenum">
              <a:rPr lang="en-US" smtClean="0"/>
              <a:t>‹#›</a:t>
            </a:fld>
            <a:endParaRPr lang="en-US"/>
          </a:p>
        </p:txBody>
      </p:sp>
    </p:spTree>
    <p:extLst>
      <p:ext uri="{BB962C8B-B14F-4D97-AF65-F5344CB8AC3E}">
        <p14:creationId xmlns:p14="http://schemas.microsoft.com/office/powerpoint/2010/main" val="3103085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0E93-620D-4AA8-A1CF-0AAA0878E7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593324-4D8B-4BA8-842D-F472E34B35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2116472-74F4-47C6-A707-EAC606FFA3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8DB671-BFF5-40BA-9052-19DA80EEB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530E7F-C204-4504-A57D-B443DE61A4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E6AC59-38A6-4EC7-8FDE-20C8481EB551}"/>
              </a:ext>
            </a:extLst>
          </p:cNvPr>
          <p:cNvSpPr>
            <a:spLocks noGrp="1"/>
          </p:cNvSpPr>
          <p:nvPr>
            <p:ph type="dt" sz="half" idx="10"/>
          </p:nvPr>
        </p:nvSpPr>
        <p:spPr/>
        <p:txBody>
          <a:bodyPr/>
          <a:lstStyle/>
          <a:p>
            <a:fld id="{9899CD29-DAD4-43C8-82A5-6C20D9EEED24}" type="datetimeFigureOut">
              <a:rPr lang="en-US" smtClean="0"/>
              <a:t>11/9/2018</a:t>
            </a:fld>
            <a:endParaRPr lang="en-US"/>
          </a:p>
        </p:txBody>
      </p:sp>
      <p:sp>
        <p:nvSpPr>
          <p:cNvPr id="8" name="Footer Placeholder 7">
            <a:extLst>
              <a:ext uri="{FF2B5EF4-FFF2-40B4-BE49-F238E27FC236}">
                <a16:creationId xmlns:a16="http://schemas.microsoft.com/office/drawing/2014/main" id="{4D91E326-06F1-45CE-B489-43BF91BF79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67C2CE-87B9-4646-8769-36D1F176A551}"/>
              </a:ext>
            </a:extLst>
          </p:cNvPr>
          <p:cNvSpPr>
            <a:spLocks noGrp="1"/>
          </p:cNvSpPr>
          <p:nvPr>
            <p:ph type="sldNum" sz="quarter" idx="12"/>
          </p:nvPr>
        </p:nvSpPr>
        <p:spPr/>
        <p:txBody>
          <a:bodyPr/>
          <a:lstStyle/>
          <a:p>
            <a:fld id="{68DD4956-7F56-44A3-AF76-376EC7DAD99C}" type="slidenum">
              <a:rPr lang="en-US" smtClean="0"/>
              <a:t>‹#›</a:t>
            </a:fld>
            <a:endParaRPr lang="en-US"/>
          </a:p>
        </p:txBody>
      </p:sp>
    </p:spTree>
    <p:extLst>
      <p:ext uri="{BB962C8B-B14F-4D97-AF65-F5344CB8AC3E}">
        <p14:creationId xmlns:p14="http://schemas.microsoft.com/office/powerpoint/2010/main" val="79246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2BA4-2069-4F0D-9E26-A654B6CD40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0F9B3C-4B02-4618-AEE4-0280A470B38E}"/>
              </a:ext>
            </a:extLst>
          </p:cNvPr>
          <p:cNvSpPr>
            <a:spLocks noGrp="1"/>
          </p:cNvSpPr>
          <p:nvPr>
            <p:ph type="dt" sz="half" idx="10"/>
          </p:nvPr>
        </p:nvSpPr>
        <p:spPr/>
        <p:txBody>
          <a:bodyPr/>
          <a:lstStyle/>
          <a:p>
            <a:fld id="{9899CD29-DAD4-43C8-82A5-6C20D9EEED24}" type="datetimeFigureOut">
              <a:rPr lang="en-US" smtClean="0"/>
              <a:t>11/9/2018</a:t>
            </a:fld>
            <a:endParaRPr lang="en-US"/>
          </a:p>
        </p:txBody>
      </p:sp>
      <p:sp>
        <p:nvSpPr>
          <p:cNvPr id="4" name="Footer Placeholder 3">
            <a:extLst>
              <a:ext uri="{FF2B5EF4-FFF2-40B4-BE49-F238E27FC236}">
                <a16:creationId xmlns:a16="http://schemas.microsoft.com/office/drawing/2014/main" id="{D89B19C8-9707-46C1-8803-C9351655EB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4A6AE5-9775-4495-8CFB-9349BABE4223}"/>
              </a:ext>
            </a:extLst>
          </p:cNvPr>
          <p:cNvSpPr>
            <a:spLocks noGrp="1"/>
          </p:cNvSpPr>
          <p:nvPr>
            <p:ph type="sldNum" sz="quarter" idx="12"/>
          </p:nvPr>
        </p:nvSpPr>
        <p:spPr/>
        <p:txBody>
          <a:bodyPr/>
          <a:lstStyle/>
          <a:p>
            <a:fld id="{68DD4956-7F56-44A3-AF76-376EC7DAD99C}" type="slidenum">
              <a:rPr lang="en-US" smtClean="0"/>
              <a:t>‹#›</a:t>
            </a:fld>
            <a:endParaRPr lang="en-US"/>
          </a:p>
        </p:txBody>
      </p:sp>
    </p:spTree>
    <p:extLst>
      <p:ext uri="{BB962C8B-B14F-4D97-AF65-F5344CB8AC3E}">
        <p14:creationId xmlns:p14="http://schemas.microsoft.com/office/powerpoint/2010/main" val="103599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9F7FC4-845E-462A-A86E-2C84BEDD4215}"/>
              </a:ext>
            </a:extLst>
          </p:cNvPr>
          <p:cNvSpPr>
            <a:spLocks noGrp="1"/>
          </p:cNvSpPr>
          <p:nvPr>
            <p:ph type="dt" sz="half" idx="10"/>
          </p:nvPr>
        </p:nvSpPr>
        <p:spPr/>
        <p:txBody>
          <a:bodyPr/>
          <a:lstStyle/>
          <a:p>
            <a:fld id="{9899CD29-DAD4-43C8-82A5-6C20D9EEED24}" type="datetimeFigureOut">
              <a:rPr lang="en-US" smtClean="0"/>
              <a:t>11/9/2018</a:t>
            </a:fld>
            <a:endParaRPr lang="en-US"/>
          </a:p>
        </p:txBody>
      </p:sp>
      <p:sp>
        <p:nvSpPr>
          <p:cNvPr id="3" name="Footer Placeholder 2">
            <a:extLst>
              <a:ext uri="{FF2B5EF4-FFF2-40B4-BE49-F238E27FC236}">
                <a16:creationId xmlns:a16="http://schemas.microsoft.com/office/drawing/2014/main" id="{5D58371C-3583-4C57-B982-DFE2C07F81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578FB6-D49E-4E61-90B4-98E49E91DD2F}"/>
              </a:ext>
            </a:extLst>
          </p:cNvPr>
          <p:cNvSpPr>
            <a:spLocks noGrp="1"/>
          </p:cNvSpPr>
          <p:nvPr>
            <p:ph type="sldNum" sz="quarter" idx="12"/>
          </p:nvPr>
        </p:nvSpPr>
        <p:spPr/>
        <p:txBody>
          <a:bodyPr/>
          <a:lstStyle/>
          <a:p>
            <a:fld id="{68DD4956-7F56-44A3-AF76-376EC7DAD99C}" type="slidenum">
              <a:rPr lang="en-US" smtClean="0"/>
              <a:t>‹#›</a:t>
            </a:fld>
            <a:endParaRPr lang="en-US"/>
          </a:p>
        </p:txBody>
      </p:sp>
    </p:spTree>
    <p:extLst>
      <p:ext uri="{BB962C8B-B14F-4D97-AF65-F5344CB8AC3E}">
        <p14:creationId xmlns:p14="http://schemas.microsoft.com/office/powerpoint/2010/main" val="188697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18F2-57E7-4198-A940-43BF2316DB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A719B9-4E88-4A6D-B61B-662A125D09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FDBAE0-F1B3-46C7-A9E7-310AA2326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6EE79-1793-4E34-AB39-94C53BD12086}"/>
              </a:ext>
            </a:extLst>
          </p:cNvPr>
          <p:cNvSpPr>
            <a:spLocks noGrp="1"/>
          </p:cNvSpPr>
          <p:nvPr>
            <p:ph type="dt" sz="half" idx="10"/>
          </p:nvPr>
        </p:nvSpPr>
        <p:spPr/>
        <p:txBody>
          <a:bodyPr/>
          <a:lstStyle/>
          <a:p>
            <a:fld id="{9899CD29-DAD4-43C8-82A5-6C20D9EEED24}" type="datetimeFigureOut">
              <a:rPr lang="en-US" smtClean="0"/>
              <a:t>11/9/2018</a:t>
            </a:fld>
            <a:endParaRPr lang="en-US"/>
          </a:p>
        </p:txBody>
      </p:sp>
      <p:sp>
        <p:nvSpPr>
          <p:cNvPr id="6" name="Footer Placeholder 5">
            <a:extLst>
              <a:ext uri="{FF2B5EF4-FFF2-40B4-BE49-F238E27FC236}">
                <a16:creationId xmlns:a16="http://schemas.microsoft.com/office/drawing/2014/main" id="{AA8FEDAC-CE2C-418A-82A4-792DE045F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66EAB-57F4-418D-AEAE-925FEA2A889A}"/>
              </a:ext>
            </a:extLst>
          </p:cNvPr>
          <p:cNvSpPr>
            <a:spLocks noGrp="1"/>
          </p:cNvSpPr>
          <p:nvPr>
            <p:ph type="sldNum" sz="quarter" idx="12"/>
          </p:nvPr>
        </p:nvSpPr>
        <p:spPr/>
        <p:txBody>
          <a:bodyPr/>
          <a:lstStyle/>
          <a:p>
            <a:fld id="{68DD4956-7F56-44A3-AF76-376EC7DAD99C}" type="slidenum">
              <a:rPr lang="en-US" smtClean="0"/>
              <a:t>‹#›</a:t>
            </a:fld>
            <a:endParaRPr lang="en-US"/>
          </a:p>
        </p:txBody>
      </p:sp>
    </p:spTree>
    <p:extLst>
      <p:ext uri="{BB962C8B-B14F-4D97-AF65-F5344CB8AC3E}">
        <p14:creationId xmlns:p14="http://schemas.microsoft.com/office/powerpoint/2010/main" val="165452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3594-363F-4647-99C9-6EE8664CB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B568A0-DDD0-4F1C-B7E2-035F9474F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F11605-0311-4219-A85A-78518182CF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2ECB3F-54BE-40B6-A28F-A959DFC47678}"/>
              </a:ext>
            </a:extLst>
          </p:cNvPr>
          <p:cNvSpPr>
            <a:spLocks noGrp="1"/>
          </p:cNvSpPr>
          <p:nvPr>
            <p:ph type="dt" sz="half" idx="10"/>
          </p:nvPr>
        </p:nvSpPr>
        <p:spPr/>
        <p:txBody>
          <a:bodyPr/>
          <a:lstStyle/>
          <a:p>
            <a:fld id="{9899CD29-DAD4-43C8-82A5-6C20D9EEED24}" type="datetimeFigureOut">
              <a:rPr lang="en-US" smtClean="0"/>
              <a:t>11/9/2018</a:t>
            </a:fld>
            <a:endParaRPr lang="en-US"/>
          </a:p>
        </p:txBody>
      </p:sp>
      <p:sp>
        <p:nvSpPr>
          <p:cNvPr id="6" name="Footer Placeholder 5">
            <a:extLst>
              <a:ext uri="{FF2B5EF4-FFF2-40B4-BE49-F238E27FC236}">
                <a16:creationId xmlns:a16="http://schemas.microsoft.com/office/drawing/2014/main" id="{971D0687-6A3B-4FAC-9589-FCC798F6D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4936F-7E1F-4B8B-9766-8935A1845F72}"/>
              </a:ext>
            </a:extLst>
          </p:cNvPr>
          <p:cNvSpPr>
            <a:spLocks noGrp="1"/>
          </p:cNvSpPr>
          <p:nvPr>
            <p:ph type="sldNum" sz="quarter" idx="12"/>
          </p:nvPr>
        </p:nvSpPr>
        <p:spPr/>
        <p:txBody>
          <a:bodyPr/>
          <a:lstStyle/>
          <a:p>
            <a:fld id="{68DD4956-7F56-44A3-AF76-376EC7DAD99C}" type="slidenum">
              <a:rPr lang="en-US" smtClean="0"/>
              <a:t>‹#›</a:t>
            </a:fld>
            <a:endParaRPr lang="en-US"/>
          </a:p>
        </p:txBody>
      </p:sp>
    </p:spTree>
    <p:extLst>
      <p:ext uri="{BB962C8B-B14F-4D97-AF65-F5344CB8AC3E}">
        <p14:creationId xmlns:p14="http://schemas.microsoft.com/office/powerpoint/2010/main" val="3298606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BC6528-9656-4360-84F5-2CEA81D470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A33F2C-1A22-4994-91B2-653485BCFD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DDF7A-F50E-44D2-8D90-DFBFAA1393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9CD29-DAD4-43C8-82A5-6C20D9EEED24}" type="datetimeFigureOut">
              <a:rPr lang="en-US" smtClean="0"/>
              <a:t>11/9/2018</a:t>
            </a:fld>
            <a:endParaRPr lang="en-US"/>
          </a:p>
        </p:txBody>
      </p:sp>
      <p:sp>
        <p:nvSpPr>
          <p:cNvPr id="5" name="Footer Placeholder 4">
            <a:extLst>
              <a:ext uri="{FF2B5EF4-FFF2-40B4-BE49-F238E27FC236}">
                <a16:creationId xmlns:a16="http://schemas.microsoft.com/office/drawing/2014/main" id="{818D742B-7CDA-4B84-B1E6-0EE9A9C8F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2CFAE2-F326-4893-A38D-F304C8A852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D4956-7F56-44A3-AF76-376EC7DAD99C}" type="slidenum">
              <a:rPr lang="en-US" smtClean="0"/>
              <a:t>‹#›</a:t>
            </a:fld>
            <a:endParaRPr lang="en-US"/>
          </a:p>
        </p:txBody>
      </p:sp>
    </p:spTree>
    <p:extLst>
      <p:ext uri="{BB962C8B-B14F-4D97-AF65-F5344CB8AC3E}">
        <p14:creationId xmlns:p14="http://schemas.microsoft.com/office/powerpoint/2010/main" val="2664878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F4E7-708D-4F38-AA02-7E73A3F84860}"/>
              </a:ext>
            </a:extLst>
          </p:cNvPr>
          <p:cNvSpPr>
            <a:spLocks noGrp="1"/>
          </p:cNvSpPr>
          <p:nvPr>
            <p:ph type="ctrTitle"/>
          </p:nvPr>
        </p:nvSpPr>
        <p:spPr>
          <a:xfrm>
            <a:off x="0" y="0"/>
            <a:ext cx="12192000" cy="6858000"/>
          </a:xfrm>
        </p:spPr>
        <p:txBody>
          <a:bodyPr>
            <a:normAutofit/>
          </a:bodyPr>
          <a:lstStyle/>
          <a:p>
            <a:r>
              <a:rPr lang="en-US" sz="8000" b="1" dirty="0"/>
              <a:t>Modi is to blame for India’s failure on Pakistan policy</a:t>
            </a:r>
          </a:p>
        </p:txBody>
      </p:sp>
      <p:sp>
        <p:nvSpPr>
          <p:cNvPr id="3" name="Subtitle 2">
            <a:extLst>
              <a:ext uri="{FF2B5EF4-FFF2-40B4-BE49-F238E27FC236}">
                <a16:creationId xmlns:a16="http://schemas.microsoft.com/office/drawing/2014/main" id="{248702E2-11D4-42BD-A13E-EAC478C80871}"/>
              </a:ext>
            </a:extLst>
          </p:cNvPr>
          <p:cNvSpPr>
            <a:spLocks noGrp="1"/>
          </p:cNvSpPr>
          <p:nvPr>
            <p:ph type="subTitle" idx="1"/>
          </p:nvPr>
        </p:nvSpPr>
        <p:spPr>
          <a:xfrm>
            <a:off x="0" y="-1"/>
            <a:ext cx="12192000" cy="4614863"/>
          </a:xfrm>
        </p:spPr>
        <p:txBody>
          <a:bodyPr/>
          <a:lstStyle/>
          <a:p>
            <a:endParaRPr lang="en-US" dirty="0"/>
          </a:p>
        </p:txBody>
      </p:sp>
      <p:pic>
        <p:nvPicPr>
          <p:cNvPr id="5" name="Picture 4">
            <a:extLst>
              <a:ext uri="{FF2B5EF4-FFF2-40B4-BE49-F238E27FC236}">
                <a16:creationId xmlns:a16="http://schemas.microsoft.com/office/drawing/2014/main" id="{416390B4-E5E4-4381-9339-4E316AA50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614862"/>
          </a:xfrm>
          <a:prstGeom prst="rect">
            <a:avLst/>
          </a:prstGeom>
        </p:spPr>
      </p:pic>
    </p:spTree>
    <p:extLst>
      <p:ext uri="{BB962C8B-B14F-4D97-AF65-F5344CB8AC3E}">
        <p14:creationId xmlns:p14="http://schemas.microsoft.com/office/powerpoint/2010/main" val="1074544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6342-5531-4721-9509-87AB30424DC7}"/>
              </a:ext>
            </a:extLst>
          </p:cNvPr>
          <p:cNvSpPr>
            <a:spLocks noGrp="1"/>
          </p:cNvSpPr>
          <p:nvPr>
            <p:ph type="ctrTitle"/>
          </p:nvPr>
        </p:nvSpPr>
        <p:spPr>
          <a:xfrm>
            <a:off x="0" y="0"/>
            <a:ext cx="12192000" cy="6857999"/>
          </a:xfrm>
        </p:spPr>
        <p:txBody>
          <a:bodyPr>
            <a:normAutofit fontScale="90000"/>
          </a:bodyPr>
          <a:lstStyle/>
          <a:p>
            <a:r>
              <a:rPr lang="en-US" b="1" dirty="0">
                <a:latin typeface="Times New Roman" panose="02020603050405020304" pitchFamily="18" charset="0"/>
                <a:cs typeface="Times New Roman" panose="02020603050405020304" pitchFamily="18" charset="0"/>
              </a:rPr>
              <a:t>After becoming prime minister, Modi met with Nawaz Sharif in May 2014. However, the foreign secretary-level talks scheduled for August 2014 was called off after Pakistan High Commissioner to India Abdul </a:t>
            </a:r>
            <a:r>
              <a:rPr lang="en-US" b="1" dirty="0" err="1">
                <a:latin typeface="Times New Roman" panose="02020603050405020304" pitchFamily="18" charset="0"/>
                <a:cs typeface="Times New Roman" panose="02020603050405020304" pitchFamily="18" charset="0"/>
              </a:rPr>
              <a:t>Basit</a:t>
            </a:r>
            <a:r>
              <a:rPr lang="en-US" b="1" dirty="0">
                <a:latin typeface="Times New Roman" panose="02020603050405020304" pitchFamily="18" charset="0"/>
                <a:cs typeface="Times New Roman" panose="02020603050405020304" pitchFamily="18" charset="0"/>
              </a:rPr>
              <a:t> met with separatist Hurriyat leaders whom India does not regard as stakeholders in the Kashmir dispute. </a:t>
            </a:r>
          </a:p>
        </p:txBody>
      </p:sp>
      <p:sp>
        <p:nvSpPr>
          <p:cNvPr id="3" name="Subtitle 2">
            <a:extLst>
              <a:ext uri="{FF2B5EF4-FFF2-40B4-BE49-F238E27FC236}">
                <a16:creationId xmlns:a16="http://schemas.microsoft.com/office/drawing/2014/main" id="{F164BF7A-ACB0-411D-B4C0-73F5C15B364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679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E3F2-2954-4AB8-BFEA-08810EF35F0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CD8D8C1-6FA6-4FB1-BA44-7109ED1EB29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3D29D95-0828-415C-9E96-F6E11452D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44" y="-114300"/>
            <a:ext cx="12434887" cy="6972300"/>
          </a:xfrm>
          <a:prstGeom prst="rect">
            <a:avLst/>
          </a:prstGeom>
        </p:spPr>
      </p:pic>
    </p:spTree>
    <p:extLst>
      <p:ext uri="{BB962C8B-B14F-4D97-AF65-F5344CB8AC3E}">
        <p14:creationId xmlns:p14="http://schemas.microsoft.com/office/powerpoint/2010/main" val="130474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DEB8-5074-4F0A-B31C-07B54AAEC4A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FC5A3A6-2787-40B6-B8A4-D0DB94C05C4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A9A2688-B9DC-49D9-B3F0-C825B6F6D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804110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A9C0-8020-467E-8A59-7C94E3CE281A}"/>
              </a:ext>
            </a:extLst>
          </p:cNvPr>
          <p:cNvSpPr>
            <a:spLocks noGrp="1"/>
          </p:cNvSpPr>
          <p:nvPr>
            <p:ph type="ctrTitle"/>
          </p:nvPr>
        </p:nvSpPr>
        <p:spPr>
          <a:xfrm>
            <a:off x="0" y="0"/>
            <a:ext cx="12192000" cy="6857999"/>
          </a:xfrm>
        </p:spPr>
        <p:txBody>
          <a:bodyPr>
            <a:normAutofit/>
          </a:bodyPr>
          <a:lstStyle/>
          <a:p>
            <a:r>
              <a:rPr lang="en-US" sz="6600" b="1" dirty="0">
                <a:latin typeface="Times New Roman" panose="02020603050405020304" pitchFamily="18" charset="0"/>
                <a:cs typeface="Times New Roman" panose="02020603050405020304" pitchFamily="18" charset="0"/>
              </a:rPr>
              <a:t>Prime Minister Narendra Modi must revise his Pakistan policy linked to Kashmir. Together with his advisors, he needs to restore optimal relations with Pakistan besides reviving the peace process in the Kashmir Valley.</a:t>
            </a:r>
          </a:p>
        </p:txBody>
      </p:sp>
      <p:sp>
        <p:nvSpPr>
          <p:cNvPr id="3" name="Subtitle 2">
            <a:extLst>
              <a:ext uri="{FF2B5EF4-FFF2-40B4-BE49-F238E27FC236}">
                <a16:creationId xmlns:a16="http://schemas.microsoft.com/office/drawing/2014/main" id="{B0C83C86-CCB7-4C3D-9D5D-A4F2F53F47D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1100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CFAE9-5DF0-4062-B2D9-80FD43150783}"/>
              </a:ext>
            </a:extLst>
          </p:cNvPr>
          <p:cNvSpPr>
            <a:spLocks noGrp="1"/>
          </p:cNvSpPr>
          <p:nvPr>
            <p:ph type="ctrTitle"/>
          </p:nvPr>
        </p:nvSpPr>
        <p:spPr>
          <a:xfrm>
            <a:off x="0" y="0"/>
            <a:ext cx="12192000" cy="1157288"/>
          </a:xfrm>
        </p:spPr>
        <p:txBody>
          <a:bodyPr>
            <a:normAutofit fontScale="90000"/>
          </a:bodyPr>
          <a:lstStyle/>
          <a:p>
            <a:r>
              <a:rPr lang="en-US" sz="4800" b="1" dirty="0"/>
              <a:t>Related Terms</a:t>
            </a:r>
            <a:br>
              <a:rPr lang="en-US" sz="4800" b="1" dirty="0"/>
            </a:br>
            <a:endParaRPr lang="en-US" sz="4800" b="1" dirty="0"/>
          </a:p>
        </p:txBody>
      </p:sp>
      <p:sp>
        <p:nvSpPr>
          <p:cNvPr id="3" name="Subtitle 2">
            <a:extLst>
              <a:ext uri="{FF2B5EF4-FFF2-40B4-BE49-F238E27FC236}">
                <a16:creationId xmlns:a16="http://schemas.microsoft.com/office/drawing/2014/main" id="{132815CF-5F9C-4D8E-BBB9-C2FAEB2711BA}"/>
              </a:ext>
            </a:extLst>
          </p:cNvPr>
          <p:cNvSpPr>
            <a:spLocks noGrp="1"/>
          </p:cNvSpPr>
          <p:nvPr>
            <p:ph type="subTitle" idx="1"/>
          </p:nvPr>
        </p:nvSpPr>
        <p:spPr>
          <a:xfrm>
            <a:off x="-1" y="2514720"/>
            <a:ext cx="12191999" cy="4343279"/>
          </a:xfrm>
        </p:spPr>
        <p:txBody>
          <a:bodyPr>
            <a:normAutofit/>
          </a:bodyPr>
          <a:lstStyle/>
          <a:p>
            <a:r>
              <a:rPr lang="en-US" sz="3200" b="1" dirty="0"/>
              <a:t>call the shots: to be in charge, to be the boss: </a:t>
            </a:r>
            <a:r>
              <a:rPr lang="ar-IQ" sz="3200" b="1" dirty="0"/>
              <a:t>يدير الدفة / تكون السلطة بيده / يتخذ القرارات</a:t>
            </a:r>
            <a:endParaRPr lang="en-US" sz="3200" b="1" dirty="0"/>
          </a:p>
          <a:p>
            <a:endParaRPr lang="en-US" sz="3200" b="1" dirty="0"/>
          </a:p>
          <a:p>
            <a:r>
              <a:rPr lang="en-US" sz="3200" b="1" dirty="0"/>
              <a:t>lasting peace</a:t>
            </a:r>
            <a:r>
              <a:rPr lang="ar-IQ" sz="3200" b="1" dirty="0"/>
              <a:t>سلام دائم:</a:t>
            </a:r>
          </a:p>
          <a:p>
            <a:endParaRPr lang="en-US" sz="3200" b="1" dirty="0"/>
          </a:p>
        </p:txBody>
      </p:sp>
      <p:sp>
        <p:nvSpPr>
          <p:cNvPr id="4" name="Rectangle 3">
            <a:extLst>
              <a:ext uri="{FF2B5EF4-FFF2-40B4-BE49-F238E27FC236}">
                <a16:creationId xmlns:a16="http://schemas.microsoft.com/office/drawing/2014/main" id="{CC0F34B4-1DD2-4FC4-AA2F-CC9FF7C24471}"/>
              </a:ext>
            </a:extLst>
          </p:cNvPr>
          <p:cNvSpPr/>
          <p:nvPr/>
        </p:nvSpPr>
        <p:spPr>
          <a:xfrm>
            <a:off x="542925" y="630853"/>
            <a:ext cx="11429999" cy="461665"/>
          </a:xfrm>
          <a:prstGeom prst="rect">
            <a:avLst/>
          </a:prstGeom>
        </p:spPr>
        <p:txBody>
          <a:bodyPr wrap="square">
            <a:spAutoFit/>
          </a:bodyPr>
          <a:lstStyle/>
          <a:p>
            <a:r>
              <a:rPr lang="en-US" sz="2400" b="1" dirty="0"/>
              <a:t>(APHC) All Parties Hurriyat Conference: </a:t>
            </a:r>
            <a:r>
              <a:rPr lang="ar-IQ" sz="2400" b="1" dirty="0"/>
              <a:t>مؤتمر جميع احزاب الحرية (اول بارتي حريات كونغرس</a:t>
            </a:r>
            <a:r>
              <a:rPr lang="ar-IQ" dirty="0"/>
              <a:t>)</a:t>
            </a:r>
            <a:endParaRPr lang="en-US" dirty="0"/>
          </a:p>
        </p:txBody>
      </p:sp>
      <p:sp>
        <p:nvSpPr>
          <p:cNvPr id="5" name="Rectangle 4">
            <a:extLst>
              <a:ext uri="{FF2B5EF4-FFF2-40B4-BE49-F238E27FC236}">
                <a16:creationId xmlns:a16="http://schemas.microsoft.com/office/drawing/2014/main" id="{0A4E7B2A-F82C-4E6F-9439-7AB92F32EC3B}"/>
              </a:ext>
            </a:extLst>
          </p:cNvPr>
          <p:cNvSpPr/>
          <p:nvPr/>
        </p:nvSpPr>
        <p:spPr>
          <a:xfrm>
            <a:off x="0" y="1157288"/>
            <a:ext cx="8316319" cy="800219"/>
          </a:xfrm>
          <a:prstGeom prst="rect">
            <a:avLst/>
          </a:prstGeom>
        </p:spPr>
        <p:txBody>
          <a:bodyPr wrap="square">
            <a:spAutoFit/>
          </a:bodyPr>
          <a:lstStyle/>
          <a:p>
            <a:r>
              <a:rPr lang="ar-IQ" dirty="0"/>
              <a:t>(</a:t>
            </a:r>
            <a:r>
              <a:rPr lang="ar-IQ" sz="2800" b="1" dirty="0"/>
              <a:t>منظمة تضم تحت مظلتها العديد من الجماعات الانفصالية</a:t>
            </a:r>
            <a:r>
              <a:rPr lang="ar-IQ" dirty="0"/>
              <a:t>)</a:t>
            </a:r>
            <a:endParaRPr lang="en-US" dirty="0"/>
          </a:p>
          <a:p>
            <a:endParaRPr lang="en-US" dirty="0"/>
          </a:p>
        </p:txBody>
      </p:sp>
      <p:sp>
        <p:nvSpPr>
          <p:cNvPr id="6" name="Rectangle 5">
            <a:extLst>
              <a:ext uri="{FF2B5EF4-FFF2-40B4-BE49-F238E27FC236}">
                <a16:creationId xmlns:a16="http://schemas.microsoft.com/office/drawing/2014/main" id="{2D05887C-80C4-4E51-A96D-2DCD78E5EA47}"/>
              </a:ext>
            </a:extLst>
          </p:cNvPr>
          <p:cNvSpPr/>
          <p:nvPr/>
        </p:nvSpPr>
        <p:spPr>
          <a:xfrm>
            <a:off x="1" y="1569482"/>
            <a:ext cx="8043360" cy="523220"/>
          </a:xfrm>
          <a:prstGeom prst="rect">
            <a:avLst/>
          </a:prstGeom>
        </p:spPr>
        <p:txBody>
          <a:bodyPr wrap="square">
            <a:spAutoFit/>
          </a:bodyPr>
          <a:lstStyle/>
          <a:p>
            <a:r>
              <a:rPr lang="en-US" sz="2800" b="1" dirty="0"/>
              <a:t>exchanging artillery fire</a:t>
            </a:r>
            <a:r>
              <a:rPr lang="ar-IQ" sz="2800" b="1" dirty="0"/>
              <a:t>تبادل نيران المدفعية:</a:t>
            </a:r>
            <a:endParaRPr lang="en-US" sz="2800" b="1" dirty="0"/>
          </a:p>
        </p:txBody>
      </p:sp>
    </p:spTree>
    <p:extLst>
      <p:ext uri="{BB962C8B-B14F-4D97-AF65-F5344CB8AC3E}">
        <p14:creationId xmlns:p14="http://schemas.microsoft.com/office/powerpoint/2010/main" val="1689362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A2C7-41C4-4695-9007-172BCCF18A8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D6D6BA6-63CF-4E77-8D85-6518A3FEBEB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64A612F-F3F3-4A44-81A0-5D07EB3CB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82" y="-200026"/>
            <a:ext cx="12730163" cy="7058026"/>
          </a:xfrm>
          <a:prstGeom prst="rect">
            <a:avLst/>
          </a:prstGeom>
        </p:spPr>
      </p:pic>
    </p:spTree>
    <p:extLst>
      <p:ext uri="{BB962C8B-B14F-4D97-AF65-F5344CB8AC3E}">
        <p14:creationId xmlns:p14="http://schemas.microsoft.com/office/powerpoint/2010/main" val="3615315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17F8-590E-4BAB-B4EF-AA983380DC36}"/>
              </a:ext>
            </a:extLst>
          </p:cNvPr>
          <p:cNvSpPr>
            <a:spLocks noGrp="1"/>
          </p:cNvSpPr>
          <p:nvPr>
            <p:ph type="ctrTitle"/>
          </p:nvPr>
        </p:nvSpPr>
        <p:spPr>
          <a:xfrm>
            <a:off x="1524000" y="3128962"/>
            <a:ext cx="9144000" cy="3729037"/>
          </a:xfrm>
        </p:spPr>
        <p:txBody>
          <a:bodyPr>
            <a:noAutofit/>
          </a:bodyPr>
          <a:lstStyle/>
          <a:p>
            <a:r>
              <a:rPr lang="en-US" sz="4800" b="1" dirty="0"/>
              <a:t>A striking feature of the Indian government headed by Prime Minister Narendra Modi, which assumed office in New Delhi in May 2014, was its abandonment of the flexible Pakistan policy pursued by previous Prime Ministers Atal </a:t>
            </a:r>
            <a:r>
              <a:rPr lang="en-US" sz="4800" b="1" dirty="0" err="1"/>
              <a:t>Behari</a:t>
            </a:r>
            <a:r>
              <a:rPr lang="en-US" sz="4800" b="1" dirty="0"/>
              <a:t> Vajpayee (1998-2004) and his successor Manmohan Singh (2004-2014). </a:t>
            </a:r>
          </a:p>
        </p:txBody>
      </p:sp>
      <p:sp>
        <p:nvSpPr>
          <p:cNvPr id="3" name="Subtitle 2">
            <a:extLst>
              <a:ext uri="{FF2B5EF4-FFF2-40B4-BE49-F238E27FC236}">
                <a16:creationId xmlns:a16="http://schemas.microsoft.com/office/drawing/2014/main" id="{B854DDC2-EF14-4FD7-B5DE-5D9E864E192F}"/>
              </a:ext>
            </a:extLst>
          </p:cNvPr>
          <p:cNvSpPr>
            <a:spLocks noGrp="1"/>
          </p:cNvSpPr>
          <p:nvPr>
            <p:ph type="subTitle" idx="1"/>
          </p:nvPr>
        </p:nvSpPr>
        <p:spPr>
          <a:xfrm>
            <a:off x="0" y="-1"/>
            <a:ext cx="12192000" cy="6857999"/>
          </a:xfrm>
        </p:spPr>
        <p:txBody>
          <a:bodyPr/>
          <a:lstStyle/>
          <a:p>
            <a:endParaRPr lang="en-US" dirty="0"/>
          </a:p>
        </p:txBody>
      </p:sp>
    </p:spTree>
    <p:extLst>
      <p:ext uri="{BB962C8B-B14F-4D97-AF65-F5344CB8AC3E}">
        <p14:creationId xmlns:p14="http://schemas.microsoft.com/office/powerpoint/2010/main" val="137288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D610F-EC79-464F-8D9C-1ADC8ED6F97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9865776-7E34-4D4E-9B08-4F434E76A1A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C6388B3-45E0-4F13-8A6D-CA8AA5F3E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904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084E7-4262-427C-874C-B3E6D5251D6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A75B7B0-8A9C-4562-ACA6-CAA712CBB50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4B1513E-40B7-44F9-AA00-0E040DD68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221226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1378-0DCB-4DF9-A07A-76695A08CE05}"/>
              </a:ext>
            </a:extLst>
          </p:cNvPr>
          <p:cNvSpPr>
            <a:spLocks noGrp="1"/>
          </p:cNvSpPr>
          <p:nvPr>
            <p:ph type="ctrTitle"/>
          </p:nvPr>
        </p:nvSpPr>
        <p:spPr>
          <a:xfrm>
            <a:off x="0" y="0"/>
            <a:ext cx="12192000" cy="6858000"/>
          </a:xfrm>
        </p:spPr>
        <p:txBody>
          <a:bodyPr>
            <a:normAutofit/>
          </a:bodyPr>
          <a:lstStyle/>
          <a:p>
            <a:r>
              <a:rPr lang="en-US" b="1" dirty="0"/>
              <a:t>Kashmir has been at the heart of the dispute between India and Pakistan over decades and Vajpayee attempted to resolve the issue by initiating dialogue with Pakistan Prime Minister Nawaz Sharif and later with President Parvez Musharraf.</a:t>
            </a:r>
          </a:p>
        </p:txBody>
      </p:sp>
      <p:sp>
        <p:nvSpPr>
          <p:cNvPr id="3" name="Subtitle 2">
            <a:extLst>
              <a:ext uri="{FF2B5EF4-FFF2-40B4-BE49-F238E27FC236}">
                <a16:creationId xmlns:a16="http://schemas.microsoft.com/office/drawing/2014/main" id="{35F88A33-44F8-4E8B-8AF1-E5E356883D8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3996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F774-18EF-441C-B07D-A08C6A6EC7F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6B9ED65-DE61-467F-A37B-1F94F31780C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ED9247D-3DBD-4870-BBD2-E8ECED757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224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30C5-D898-447D-B5CC-B55C2D2EDA0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90C85D-5B33-4A05-B4D6-F90B8259C2D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2AB1A20-D3EE-4555-A0EF-E7731372E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8234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885E3-E12E-4E53-981A-92D7DC897C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0CB26A8-B678-449D-A999-F0D2D1DC61C2}"/>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3B71EB64-E4BE-4961-806A-793361586CF6}"/>
              </a:ext>
            </a:extLst>
          </p:cNvPr>
          <p:cNvSpPr/>
          <p:nvPr/>
        </p:nvSpPr>
        <p:spPr>
          <a:xfrm>
            <a:off x="1" y="0"/>
            <a:ext cx="12192000" cy="6001643"/>
          </a:xfrm>
          <a:prstGeom prst="rect">
            <a:avLst/>
          </a:prstGeom>
        </p:spPr>
        <p:txBody>
          <a:bodyPr wrap="square">
            <a:spAutoFit/>
          </a:bodyPr>
          <a:lstStyle/>
          <a:p>
            <a:r>
              <a:rPr lang="en-US" sz="4800" b="1" dirty="0">
                <a:latin typeface="Times New Roman" panose="02020603050405020304" pitchFamily="18" charset="0"/>
                <a:cs typeface="Times New Roman" panose="02020603050405020304" pitchFamily="18" charset="0"/>
              </a:rPr>
              <a:t>Unlike Vajpayee, Modi was rigid and hawkish. According to him, Pakistan is illegally occupying parts of India in Jammu and Kashmir and they should vacate those areas for better relations to prevail between the two countries. For him, Kashmir is an integral and inseparable part of India, not subject to bilateral discussions. </a:t>
            </a:r>
          </a:p>
        </p:txBody>
      </p:sp>
    </p:spTree>
    <p:extLst>
      <p:ext uri="{BB962C8B-B14F-4D97-AF65-F5344CB8AC3E}">
        <p14:creationId xmlns:p14="http://schemas.microsoft.com/office/powerpoint/2010/main" val="1602398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A937-EE48-4C5E-B70E-12FB2D86DC8E}"/>
              </a:ext>
            </a:extLst>
          </p:cNvPr>
          <p:cNvSpPr>
            <a:spLocks noGrp="1"/>
          </p:cNvSpPr>
          <p:nvPr>
            <p:ph type="ctrTitle"/>
          </p:nvPr>
        </p:nvSpPr>
        <p:spPr>
          <a:xfrm>
            <a:off x="0" y="0"/>
            <a:ext cx="12191999" cy="6858000"/>
          </a:xfrm>
        </p:spPr>
        <p:txBody>
          <a:bodyPr>
            <a:noAutofit/>
          </a:bodyPr>
          <a:lstStyle/>
          <a:p>
            <a:r>
              <a:rPr lang="en-US" sz="8000" b="1" dirty="0"/>
              <a:t>Pakistan, on the other hand, views Kashmir as a disputed territory and insists that its future should dominate bilateral talks.</a:t>
            </a:r>
          </a:p>
        </p:txBody>
      </p:sp>
      <p:sp>
        <p:nvSpPr>
          <p:cNvPr id="3" name="Subtitle 2">
            <a:extLst>
              <a:ext uri="{FF2B5EF4-FFF2-40B4-BE49-F238E27FC236}">
                <a16:creationId xmlns:a16="http://schemas.microsoft.com/office/drawing/2014/main" id="{C40F687B-1E73-4E8F-AA25-1DCB37F8A98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25439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334</Words>
  <Application>Microsoft Office PowerPoint</Application>
  <PresentationFormat>Widescreen</PresentationFormat>
  <Paragraphs>14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Modi is to blame for India’s failure on Pakistan policy</vt:lpstr>
      <vt:lpstr>A striking feature of the Indian government headed by Prime Minister Narendra Modi, which assumed office in New Delhi in May 2014, was its abandonment of the flexible Pakistan policy pursued by previous Prime Ministers Atal Behari Vajpayee (1998-2004) and his successor Manmohan Singh (2004-2014). </vt:lpstr>
      <vt:lpstr>PowerPoint Presentation</vt:lpstr>
      <vt:lpstr>PowerPoint Presentation</vt:lpstr>
      <vt:lpstr>Kashmir has been at the heart of the dispute between India and Pakistan over decades and Vajpayee attempted to resolve the issue by initiating dialogue with Pakistan Prime Minister Nawaz Sharif and later with President Parvez Musharraf.</vt:lpstr>
      <vt:lpstr>PowerPoint Presentation</vt:lpstr>
      <vt:lpstr>PowerPoint Presentation</vt:lpstr>
      <vt:lpstr>PowerPoint Presentation</vt:lpstr>
      <vt:lpstr>Pakistan, on the other hand, views Kashmir as a disputed territory and insists that its future should dominate bilateral talks.</vt:lpstr>
      <vt:lpstr>After becoming prime minister, Modi met with Nawaz Sharif in May 2014. However, the foreign secretary-level talks scheduled for August 2014 was called off after Pakistan High Commissioner to India Abdul Basit met with separatist Hurriyat leaders whom India does not regard as stakeholders in the Kashmir dispute. </vt:lpstr>
      <vt:lpstr>PowerPoint Presentation</vt:lpstr>
      <vt:lpstr>PowerPoint Presentation</vt:lpstr>
      <vt:lpstr>Prime Minister Narendra Modi must revise his Pakistan policy linked to Kashmir. Together with his advisors, he needs to restore optimal relations with Pakistan besides reviving the peace process in the Kashmir Valley.</vt:lpstr>
      <vt:lpstr>Related Terms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 is to blame for India’s failure on Pakistan policy</dc:title>
  <dc:creator>Noona</dc:creator>
  <cp:lastModifiedBy>Noona</cp:lastModifiedBy>
  <cp:revision>25</cp:revision>
  <dcterms:created xsi:type="dcterms:W3CDTF">2018-11-09T12:35:03Z</dcterms:created>
  <dcterms:modified xsi:type="dcterms:W3CDTF">2018-11-09T14:55:20Z</dcterms:modified>
</cp:coreProperties>
</file>