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75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smtClean="0"/>
              <a:t>11/15/2018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smtClean="0"/>
              <a:t>11/15/2018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smtClean="0"/>
              <a:t>11/15/2018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smtClean="0"/>
              <a:t>11/15/2018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smtClean="0"/>
              <a:t>11/15/2018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smtClean="0"/>
              <a:t>11/15/2018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Item</a:t>
            </a:r>
            <a:endParaRPr lang="en-ZA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ZA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smtClean="0"/>
              <a:t>11/15/2018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Edit bullet description</a:t>
            </a:r>
            <a:endParaRPr lang="en-Z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smtClean="0"/>
              <a:pPr/>
              <a:t>11/15/2018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4955" y="770708"/>
            <a:ext cx="9373708" cy="486809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Semantics</a:t>
            </a: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dirty="0" smtClean="0">
                <a:solidFill>
                  <a:schemeClr val="tx1"/>
                </a:solidFill>
              </a:rPr>
              <a:t>Paradigmatic relations of exclusion and opposition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Represented by: Shahad Osama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Complementaries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Constitute </a:t>
            </a:r>
            <a:r>
              <a:rPr lang="en-US" b="1" dirty="0" smtClean="0">
                <a:solidFill>
                  <a:schemeClr val="tx2"/>
                </a:solidFill>
              </a:rPr>
              <a:t>a very basic form </a:t>
            </a:r>
            <a:r>
              <a:rPr lang="en-US" dirty="0" smtClean="0"/>
              <a:t>of oppositeness (dead: alive/ obey: disobey)</a:t>
            </a:r>
          </a:p>
          <a:p>
            <a:r>
              <a:rPr lang="en-US" dirty="0" smtClean="0"/>
              <a:t>Have </a:t>
            </a:r>
            <a:r>
              <a:rPr lang="en-US" b="1" dirty="0" smtClean="0"/>
              <a:t>no </a:t>
            </a:r>
            <a:r>
              <a:rPr lang="en-US" dirty="0" smtClean="0"/>
              <a:t>possibility of ‘</a:t>
            </a:r>
            <a:r>
              <a:rPr lang="en-US" b="1" dirty="0" smtClean="0">
                <a:solidFill>
                  <a:schemeClr val="tx2"/>
                </a:solidFill>
              </a:rPr>
              <a:t>setting on the fence’</a:t>
            </a:r>
          </a:p>
          <a:p>
            <a:r>
              <a:rPr lang="en-US" dirty="0" smtClean="0"/>
              <a:t>Rarely, have a possibility of </a:t>
            </a:r>
            <a:r>
              <a:rPr lang="en-US" b="1" dirty="0" smtClean="0">
                <a:solidFill>
                  <a:schemeClr val="tx2"/>
                </a:solidFill>
              </a:rPr>
              <a:t>exceptional states</a:t>
            </a:r>
            <a:r>
              <a:rPr lang="en-US" dirty="0" smtClean="0"/>
              <a:t>(abnormalities/ irregularities) fallen between a pair: Dead: Zombie: alive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168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Antonymy: is classified into </a:t>
            </a:r>
            <a:r>
              <a:rPr lang="ar-IQ" dirty="0" smtClean="0"/>
              <a:t>3</a:t>
            </a:r>
            <a:r>
              <a:rPr lang="en-US" dirty="0" smtClean="0"/>
              <a:t> 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2.2.1: Polar antonyms</a:t>
            </a:r>
          </a:p>
          <a:p>
            <a:pPr marL="0" indent="0">
              <a:buNone/>
            </a:pPr>
            <a:r>
              <a:rPr lang="en-US" b="1" dirty="0" smtClean="0"/>
              <a:t>2.2.2: Equipollent antonyms</a:t>
            </a:r>
          </a:p>
          <a:p>
            <a:pPr marL="0" indent="0">
              <a:buNone/>
            </a:pPr>
            <a:r>
              <a:rPr lang="en-US" b="1" dirty="0" smtClean="0"/>
              <a:t>2.2.3 Overlapping antonyms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256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2.2.1 Polar 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2299063"/>
            <a:ext cx="10332720" cy="44152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2.2.1 Polar antonyms </a:t>
            </a:r>
            <a:r>
              <a:rPr lang="en-US" dirty="0"/>
              <a:t>: Long: short/ fast: slow/ deep: shallow …etc.</a:t>
            </a:r>
          </a:p>
          <a:p>
            <a:r>
              <a:rPr lang="en-US" dirty="0"/>
              <a:t>The </a:t>
            </a:r>
            <a:r>
              <a:rPr lang="en-US" dirty="0" smtClean="0"/>
              <a:t>features </a:t>
            </a:r>
            <a:r>
              <a:rPr lang="en-US" dirty="0"/>
              <a:t>of this </a:t>
            </a:r>
            <a:r>
              <a:rPr lang="en-US" dirty="0" smtClean="0"/>
              <a:t>group are </a:t>
            </a:r>
            <a:r>
              <a:rPr lang="en-US" dirty="0"/>
              <a:t>as follows:</a:t>
            </a:r>
          </a:p>
          <a:p>
            <a:r>
              <a:rPr lang="en-US" b="1" dirty="0">
                <a:solidFill>
                  <a:srgbClr val="00B0F0"/>
                </a:solidFill>
              </a:rPr>
              <a:t>A. Both terms are fully gradable unlike complementariness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                                        Very long: very short </a:t>
            </a:r>
          </a:p>
          <a:p>
            <a:r>
              <a:rPr lang="en-US" b="1" dirty="0">
                <a:solidFill>
                  <a:srgbClr val="00B0F0"/>
                </a:solidFill>
              </a:rPr>
              <a:t>They occur in the comparative and superlative degree</a:t>
            </a:r>
          </a:p>
          <a:p>
            <a:r>
              <a:rPr lang="en-US" b="1" dirty="0">
                <a:solidFill>
                  <a:srgbClr val="00B0F0"/>
                </a:solidFill>
              </a:rPr>
              <a:t> Longer, longest: shorter, shortest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00B0F0"/>
                </a:solidFill>
              </a:rPr>
              <a:t>They indicate degrees of some objects and unidimensional  physical property</a:t>
            </a:r>
          </a:p>
          <a:p>
            <a:r>
              <a:rPr lang="en-US" b="1" dirty="0">
                <a:solidFill>
                  <a:srgbClr val="00B0F0"/>
                </a:solidFill>
              </a:rPr>
              <a:t>They are incompatibilities, but not complementaries 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00B0F0"/>
                </a:solidFill>
              </a:rPr>
              <a:t>Comparative forms stand in a converse relationship: (John is longer than Marry) entails that (Marry is shorter than John)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2.2.1 Polar 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comparative forms of both terms are impartial (have no specific average) : (John is longer than Marry) does not denote that Marry is short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Impartial questions can be used: How….. </a:t>
            </a:r>
            <a:r>
              <a:rPr lang="en-US" b="1" dirty="0">
                <a:solidFill>
                  <a:schemeClr val="tx2"/>
                </a:solidFill>
              </a:rPr>
              <a:t>Is he/she/it ?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How long </a:t>
            </a:r>
            <a:r>
              <a:rPr lang="en-US" b="1" dirty="0">
                <a:solidFill>
                  <a:schemeClr val="tx2"/>
                </a:solidFill>
              </a:rPr>
              <a:t>is he</a:t>
            </a:r>
            <a:r>
              <a:rPr lang="en-US" b="1" dirty="0" smtClean="0">
                <a:solidFill>
                  <a:schemeClr val="tx2"/>
                </a:solidFill>
              </a:rPr>
              <a:t>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32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2.2.2 Equipollent antonyms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4" y="2266298"/>
            <a:ext cx="10397005" cy="432553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2.2.2 Equipollent antonyms </a:t>
            </a:r>
            <a:r>
              <a:rPr lang="en-US" dirty="0" smtClean="0"/>
              <a:t>: (hot: cold) ( bitter: sweet) …etc.</a:t>
            </a:r>
          </a:p>
          <a:p>
            <a:r>
              <a:rPr lang="en-US" dirty="0" smtClean="0"/>
              <a:t> Do not imply impartiality </a:t>
            </a:r>
          </a:p>
          <a:p>
            <a:r>
              <a:rPr lang="en-US" dirty="0" smtClean="0"/>
              <a:t> have a specific average</a:t>
            </a:r>
          </a:p>
          <a:p>
            <a:r>
              <a:rPr lang="en-US" dirty="0" smtClean="0"/>
              <a:t>Unlike the polar antonyms: </a:t>
            </a:r>
          </a:p>
          <a:p>
            <a:r>
              <a:rPr lang="en-US" dirty="0" smtClean="0"/>
              <a:t>Polar antonyms: e.g. John is longer than Marry, but he is shorter than Tome</a:t>
            </a:r>
          </a:p>
          <a:p>
            <a:pPr marL="0" indent="0">
              <a:buNone/>
            </a:pPr>
            <a:r>
              <a:rPr lang="ar-IQ" dirty="0" smtClean="0"/>
              <a:t>  </a:t>
            </a:r>
            <a:r>
              <a:rPr lang="en-US" dirty="0" smtClean="0"/>
              <a:t> </a:t>
            </a:r>
          </a:p>
          <a:p>
            <a:r>
              <a:rPr lang="en-US" dirty="0" smtClean="0"/>
              <a:t>Equipollent antonyms: This coffee is hot, but its colder than that one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14</a:t>
            </a:fld>
            <a:endParaRPr lang="en-ZA"/>
          </a:p>
        </p:txBody>
      </p:sp>
      <p:sp>
        <p:nvSpPr>
          <p:cNvPr id="5" name="AutoShape 2" descr="Image result for â«Ø¹ÙØ§ÙØ© Ø§ÙØµØ­ ÙØ§ÙØ®Ø·Ø£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522823" y="3692420"/>
            <a:ext cx="1090974" cy="57913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54217" y="4598126"/>
            <a:ext cx="1154631" cy="6139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05394"/>
            <a:ext cx="8761413" cy="927463"/>
          </a:xfrm>
        </p:spPr>
        <p:txBody>
          <a:bodyPr/>
          <a:lstStyle/>
          <a:p>
            <a:r>
              <a:rPr lang="en-US" b="1" dirty="0"/>
              <a:t>2.2.3 Overlapping antonyms: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2.2.3 Overlapping antonyms: </a:t>
            </a:r>
          </a:p>
          <a:p>
            <a:r>
              <a:rPr lang="en-US" dirty="0" smtClean="0"/>
              <a:t>One member of the pair yields an impartial comparative and the other one a committed comparative.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b="1" dirty="0" smtClean="0"/>
              <a:t>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 can’t say </a:t>
            </a:r>
            <a:r>
              <a:rPr lang="en-US" dirty="0" smtClean="0"/>
              <a:t>(John is an excellent tennis player, but he is worse than             Tom)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because if someone is excellent, he can’t be called (worse)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dirty="0" smtClean="0"/>
              <a:t>We can say ( John is a pretty useless tennis player, but he’s better than Tome. </a:t>
            </a:r>
          </a:p>
          <a:p>
            <a:r>
              <a:rPr lang="en-US" dirty="0" smtClean="0"/>
              <a:t>E.g. (John is polite, but he is ruder than Tom) is </a:t>
            </a:r>
            <a:r>
              <a:rPr lang="en-US" b="1" dirty="0" smtClean="0"/>
              <a:t>wrong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 (Marry is rude, but she is more polite than her friend) is </a:t>
            </a:r>
            <a:r>
              <a:rPr lang="en-US" b="1" dirty="0" smtClean="0"/>
              <a:t>right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15</a:t>
            </a:fld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8791302" y="5329646"/>
            <a:ext cx="829717" cy="4833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84420" y="4963886"/>
            <a:ext cx="697432" cy="4833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Reversives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Reversives belong to a broader category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directional opposites, </a:t>
            </a:r>
            <a:r>
              <a:rPr lang="en-US" dirty="0" smtClean="0">
                <a:solidFill>
                  <a:schemeClr val="tx1"/>
                </a:solidFill>
              </a:rPr>
              <a:t>which include a straightforward directions.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example: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up: down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forwards: backwards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into: out of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north: south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Reversives could denote </a:t>
            </a:r>
            <a:r>
              <a:rPr lang="en-US" b="1" dirty="0" smtClean="0">
                <a:solidFill>
                  <a:schemeClr val="tx1"/>
                </a:solidFill>
              </a:rPr>
              <a:t>a change </a:t>
            </a:r>
            <a:r>
              <a:rPr lang="en-US" dirty="0" smtClean="0">
                <a:solidFill>
                  <a:schemeClr val="tx1"/>
                </a:solidFill>
              </a:rPr>
              <a:t>in opposite directions between two states: tie: untie, dress: undress….etc..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7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Converses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603499"/>
            <a:ext cx="8778240" cy="408468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Converses often considered to be a </a:t>
            </a:r>
            <a:r>
              <a:rPr lang="en-US" b="1" dirty="0" smtClean="0"/>
              <a:t>subtype </a:t>
            </a:r>
            <a:r>
              <a:rPr lang="en-US" dirty="0" smtClean="0"/>
              <a:t>of directional opposites, sometimes they are considered to be a </a:t>
            </a:r>
            <a:r>
              <a:rPr lang="en-US" b="1" dirty="0" smtClean="0"/>
              <a:t>type of synonym</a:t>
            </a:r>
          </a:p>
          <a:p>
            <a:r>
              <a:rPr lang="en-US" dirty="0" smtClean="0"/>
              <a:t>E.g. (above: below)</a:t>
            </a:r>
          </a:p>
          <a:p>
            <a:pPr marL="0" indent="0">
              <a:buNone/>
            </a:pPr>
            <a:r>
              <a:rPr lang="en-US" b="1" dirty="0"/>
              <a:t>Converses may be described 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two-place</a:t>
            </a:r>
            <a:r>
              <a:rPr lang="en-US" b="1" dirty="0"/>
              <a:t> (A is above B/ B is below A)</a:t>
            </a:r>
          </a:p>
          <a:p>
            <a:pPr marL="0" indent="0">
              <a:buNone/>
            </a:pPr>
            <a:r>
              <a:rPr lang="en-US" b="1" dirty="0"/>
              <a:t>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three-place</a:t>
            </a:r>
            <a:r>
              <a:rPr lang="en-US" b="1" dirty="0"/>
              <a:t> (A is above B and C/ C is below B and A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 smtClean="0"/>
              <a:t>Converses could refer to a relationship from opposite points of view.</a:t>
            </a:r>
          </a:p>
          <a:p>
            <a:pPr>
              <a:buFontTx/>
              <a:buChar char="-"/>
            </a:pPr>
            <a:r>
              <a:rPr lang="en-US" b="1" dirty="0" smtClean="0"/>
              <a:t>E.g. ( Parent: child ) </a:t>
            </a:r>
          </a:p>
          <a:p>
            <a:pPr>
              <a:buFontTx/>
              <a:buChar char="-"/>
            </a:pPr>
            <a:r>
              <a:rPr lang="en-US" b="1" dirty="0" smtClean="0"/>
              <a:t>Bill is Tom’s parent/ Tome is Bill’s child 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17</a:t>
            </a:fld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10015082" y="2769326"/>
            <a:ext cx="1175657" cy="3043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</a:p>
          <a:p>
            <a:pPr lvl="0" algn="ctr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B</a:t>
            </a:r>
          </a:p>
          <a:p>
            <a:pPr lvl="0" algn="ctr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C</a:t>
            </a:r>
          </a:p>
        </p:txBody>
      </p:sp>
    </p:spTree>
    <p:extLst>
      <p:ext uri="{BB962C8B-B14F-4D97-AF65-F5344CB8AC3E}">
        <p14:creationId xmlns:p14="http://schemas.microsoft.com/office/powerpoint/2010/main" val="20577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Markedness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128" y="2407557"/>
            <a:ext cx="8761412" cy="40977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This notion is often applied to pairs of opposites:</a:t>
            </a:r>
          </a:p>
          <a:p>
            <a:r>
              <a:rPr lang="en-US" dirty="0" smtClean="0"/>
              <a:t>One term is designated as the</a:t>
            </a:r>
            <a:r>
              <a:rPr lang="en-US" b="1" dirty="0" smtClean="0"/>
              <a:t> marked </a:t>
            </a:r>
            <a:r>
              <a:rPr lang="en-US" dirty="0" smtClean="0"/>
              <a:t>term and the other as </a:t>
            </a:r>
            <a:r>
              <a:rPr lang="en-US" b="1" dirty="0" smtClean="0"/>
              <a:t>unmarked </a:t>
            </a:r>
            <a:r>
              <a:rPr lang="en-US" dirty="0" smtClean="0"/>
              <a:t>term of the opposition </a:t>
            </a:r>
          </a:p>
          <a:p>
            <a:r>
              <a:rPr lang="en-US" dirty="0" smtClean="0"/>
              <a:t>Lyons (1977) distinguished </a:t>
            </a:r>
            <a:r>
              <a:rPr lang="en-US" b="1" i="1" dirty="0" smtClean="0"/>
              <a:t>three</a:t>
            </a:r>
            <a:r>
              <a:rPr lang="en-US" dirty="0" smtClean="0"/>
              <a:t> major conceptions of Markedness: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A. Morphological Markedness</a:t>
            </a:r>
            <a:r>
              <a:rPr lang="en-US" dirty="0" smtClean="0"/>
              <a:t>: happy: unhappy, kind: unkind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B. Distributional Markedness: </a:t>
            </a:r>
            <a:r>
              <a:rPr lang="en-US" dirty="0" smtClean="0"/>
              <a:t>( one member of a pair has a common usage (unmarked) , unlike the other member ( marked)</a:t>
            </a:r>
            <a:endParaRPr lang="en-US" b="1" dirty="0" smtClean="0"/>
          </a:p>
          <a:p>
            <a:r>
              <a:rPr lang="en-US" dirty="0" smtClean="0"/>
              <a:t>E.g. long (unmarked): short (marked ) </a:t>
            </a:r>
          </a:p>
          <a:p>
            <a:r>
              <a:rPr lang="en-US" dirty="0" smtClean="0"/>
              <a:t>E.g. this one is ten meters long/ what is its </a:t>
            </a:r>
            <a:r>
              <a:rPr lang="en-US" dirty="0"/>
              <a:t>l</a:t>
            </a:r>
            <a:r>
              <a:rPr lang="en-US" dirty="0" smtClean="0"/>
              <a:t>ength?/ How long is it 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C. Semantic markedness: </a:t>
            </a:r>
            <a:r>
              <a:rPr lang="en-US" dirty="0" smtClean="0"/>
              <a:t>The meaning of the term is what is</a:t>
            </a:r>
            <a:r>
              <a:rPr lang="en-US" b="1" dirty="0" smtClean="0"/>
              <a:t> common </a:t>
            </a:r>
            <a:r>
              <a:rPr lang="en-US" dirty="0" smtClean="0"/>
              <a:t>to the two terms of the composition. E.g. lion (unmarked): lioness (marked)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95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2.6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It’s a notion of opposition, whereby terms are designed as </a:t>
            </a:r>
            <a:r>
              <a:rPr lang="en-US" b="1" dirty="0" smtClean="0"/>
              <a:t>positive </a:t>
            </a:r>
            <a:r>
              <a:rPr lang="en-US" dirty="0" smtClean="0"/>
              <a:t>and </a:t>
            </a:r>
            <a:r>
              <a:rPr lang="en-US" b="1" dirty="0" smtClean="0"/>
              <a:t>negative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main ways of usage are as follows: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A. Morphological polarity: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rue: untrue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B. Logical polarity: </a:t>
            </a:r>
            <a:r>
              <a:rPr lang="en-US" dirty="0" smtClean="0"/>
              <a:t>John is </a:t>
            </a:r>
            <a:r>
              <a:rPr lang="en-US" b="1" dirty="0" smtClean="0"/>
              <a:t>not</a:t>
            </a:r>
            <a:r>
              <a:rPr lang="en-US" dirty="0" smtClean="0"/>
              <a:t> (</a:t>
            </a:r>
            <a:r>
              <a:rPr lang="en-US" b="1" dirty="0" smtClean="0"/>
              <a:t>not)</a:t>
            </a:r>
            <a:r>
              <a:rPr lang="en-US" dirty="0" smtClean="0"/>
              <a:t> fat / indicates that John is fat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C. Privative polarity: </a:t>
            </a:r>
            <a:r>
              <a:rPr lang="en-US" dirty="0" smtClean="0"/>
              <a:t>alive: dead, married: single </a:t>
            </a:r>
          </a:p>
          <a:p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. Evaluative polarity: </a:t>
            </a:r>
            <a:r>
              <a:rPr lang="en-US" dirty="0" smtClean="0">
                <a:solidFill>
                  <a:schemeClr val="tx1"/>
                </a:solidFill>
              </a:rPr>
              <a:t>kind: cruel, safe: danger 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6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of the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042679" cy="4097746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1. Incompatibility and co- taxonymy</a:t>
            </a:r>
          </a:p>
          <a:p>
            <a:r>
              <a:rPr lang="en-US" dirty="0" smtClean="0"/>
              <a:t>1.1 Incompatibility</a:t>
            </a:r>
          </a:p>
          <a:p>
            <a:r>
              <a:rPr lang="en-US" dirty="0" smtClean="0"/>
              <a:t>1.2 Co- taxonymy</a:t>
            </a:r>
          </a:p>
          <a:p>
            <a:r>
              <a:rPr lang="en-US" dirty="0" smtClean="0"/>
              <a:t>1.3 Co- meronymy </a:t>
            </a:r>
          </a:p>
          <a:p>
            <a:r>
              <a:rPr lang="en-US" sz="2800" b="1" dirty="0" smtClean="0"/>
              <a:t>2. Opposition</a:t>
            </a:r>
          </a:p>
          <a:p>
            <a:r>
              <a:rPr lang="en-US" sz="1900" dirty="0">
                <a:solidFill>
                  <a:schemeClr val="tx1"/>
                </a:solidFill>
              </a:rPr>
              <a:t>2.1 </a:t>
            </a:r>
            <a:r>
              <a:rPr lang="en-US" sz="1900" dirty="0" smtClean="0">
                <a:solidFill>
                  <a:schemeClr val="tx1"/>
                </a:solidFill>
              </a:rPr>
              <a:t>Complementaries</a:t>
            </a:r>
          </a:p>
          <a:p>
            <a:r>
              <a:rPr lang="en-US" dirty="0"/>
              <a:t>2.2 Antonymy:</a:t>
            </a:r>
            <a:r>
              <a:rPr lang="en-US" dirty="0" smtClean="0"/>
              <a:t> </a:t>
            </a:r>
          </a:p>
          <a:p>
            <a:r>
              <a:rPr lang="en-US" dirty="0"/>
              <a:t>2.3 </a:t>
            </a:r>
            <a:r>
              <a:rPr lang="en-US" dirty="0" smtClean="0"/>
              <a:t>Reversives</a:t>
            </a:r>
          </a:p>
          <a:p>
            <a:r>
              <a:rPr lang="en-US" dirty="0" smtClean="0"/>
              <a:t> </a:t>
            </a:r>
            <a:r>
              <a:rPr lang="en-US" dirty="0"/>
              <a:t>2.4 Converses</a:t>
            </a:r>
            <a:endParaRPr lang="en-US" dirty="0" smtClean="0"/>
          </a:p>
          <a:p>
            <a:r>
              <a:rPr lang="en-US" dirty="0"/>
              <a:t>2.5 </a:t>
            </a:r>
            <a:r>
              <a:rPr lang="en-US" dirty="0" smtClean="0"/>
              <a:t>Markedness</a:t>
            </a:r>
          </a:p>
          <a:p>
            <a:r>
              <a:rPr lang="en-US" dirty="0"/>
              <a:t>2.6 </a:t>
            </a:r>
            <a:r>
              <a:rPr lang="en-US" dirty="0" smtClean="0"/>
              <a:t>Polarity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28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Cruse, A.(2000</a:t>
            </a:r>
            <a:r>
              <a:rPr lang="en-US" dirty="0" smtClean="0"/>
              <a:t>).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 </a:t>
            </a:r>
            <a:r>
              <a:rPr lang="en-US" dirty="0" smtClean="0"/>
              <a:t>Meaning </a:t>
            </a:r>
            <a:r>
              <a:rPr lang="en-US" dirty="0"/>
              <a:t>in Language: An Introduction to Semantics and Pragmatics. Oxford. Oxford University Press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“</a:t>
            </a:r>
          </a:p>
          <a:p>
            <a:r>
              <a:rPr lang="en-US" dirty="0"/>
              <a:t>Crystal, D. (2003). A Dictionary of Linguistics &amp; Phonetics. Blackwell publishing Ltd.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47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80159" y="2099734"/>
            <a:ext cx="8634550" cy="1440300"/>
          </a:xfrm>
        </p:spPr>
        <p:txBody>
          <a:bodyPr/>
          <a:lstStyle/>
          <a:p>
            <a:pPr algn="ctr"/>
            <a:r>
              <a:rPr lang="en-US" dirty="0" smtClean="0"/>
              <a:t>Thank you..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203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1-Incompatibility and co- taxonymy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1-1 Incompatibility: </a:t>
            </a:r>
            <a:r>
              <a:rPr lang="en-US" dirty="0" smtClean="0"/>
              <a:t>It refers to sets of items where the choice of one item excludes the use of all the other items from that set.(Crystal: 2003) </a:t>
            </a:r>
          </a:p>
          <a:p>
            <a:pPr lvl="0">
              <a:buClr>
                <a:srgbClr val="ACD433"/>
              </a:buClr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Incompatibility: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indicates the following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en-US" dirty="0" smtClean="0"/>
          </a:p>
          <a:p>
            <a:r>
              <a:rPr lang="en-US" dirty="0" smtClean="0"/>
              <a:t>-A Superordinate(hypernym) has more than one hyponym</a:t>
            </a:r>
          </a:p>
          <a:p>
            <a:r>
              <a:rPr lang="en-US" dirty="0" smtClean="0"/>
              <a:t>-The resultant hyponyms (set of terms) related to all the others by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relation of incompatibility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-Incompatibles</a:t>
            </a:r>
            <a:r>
              <a:rPr lang="en-US" dirty="0" smtClean="0">
                <a:solidFill>
                  <a:schemeClr val="tx1"/>
                </a:solidFill>
              </a:rPr>
              <a:t>: are terms which donate classes which share no members.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18812" y="2473312"/>
            <a:ext cx="4371928" cy="2692486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4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61" y="2650222"/>
            <a:ext cx="5025276" cy="2692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6398" y="1504648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n-US" sz="2000" cap="all" dirty="0">
                <a:solidFill>
                  <a:srgbClr val="ACD433"/>
                </a:solidFill>
              </a:rPr>
              <a:t>For example: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4126" y="2677645"/>
            <a:ext cx="5068389" cy="266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889966" y="4219303"/>
            <a:ext cx="613954" cy="50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069" y="2952205"/>
            <a:ext cx="468956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1-2 Co- taxonymy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-it’s the corresponding conceptual relations.</a:t>
            </a:r>
          </a:p>
          <a:p>
            <a:pPr>
              <a:buFontTx/>
              <a:buChar char="-"/>
            </a:pPr>
            <a:r>
              <a:rPr lang="en-US" dirty="0" smtClean="0"/>
              <a:t>Its prototypical  cases that should be </a:t>
            </a:r>
            <a:r>
              <a:rPr lang="en-US" b="1" dirty="0" smtClean="0"/>
              <a:t>mutually exclusive </a:t>
            </a:r>
            <a:r>
              <a:rPr lang="en-US" dirty="0" smtClean="0"/>
              <a:t>(can not occur at the same time)</a:t>
            </a:r>
          </a:p>
          <a:p>
            <a:pPr>
              <a:buFontTx/>
              <a:buChar char="-"/>
            </a:pPr>
            <a:r>
              <a:rPr lang="en-US" dirty="0" smtClean="0"/>
              <a:t>It’s a vital mode of categorization of experience. </a:t>
            </a:r>
          </a:p>
          <a:p>
            <a:pPr>
              <a:buFontTx/>
              <a:buChar char="-"/>
            </a:pPr>
            <a:r>
              <a:rPr lang="en-US" dirty="0" smtClean="0"/>
              <a:t>E.g. For gender pay gap protest in France, Women came from all walks of life .. Doctors, teacher, solicitors, housewives, student, prostitutes.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2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1-3 Co- meronymy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2126"/>
            <a:ext cx="6460691" cy="4389120"/>
          </a:xfrm>
        </p:spPr>
        <p:txBody>
          <a:bodyPr/>
          <a:lstStyle/>
          <a:p>
            <a:r>
              <a:rPr lang="en-US" dirty="0" smtClean="0"/>
              <a:t>Meronymy: is the relationship which obtains between</a:t>
            </a:r>
            <a:r>
              <a:rPr lang="en-US" b="1" dirty="0" smtClean="0"/>
              <a:t> parts </a:t>
            </a:r>
            <a:r>
              <a:rPr lang="en-US" dirty="0" smtClean="0"/>
              <a:t>and </a:t>
            </a:r>
            <a:r>
              <a:rPr lang="en-US" b="1" dirty="0" smtClean="0"/>
              <a:t>wholes </a:t>
            </a:r>
            <a:r>
              <a:rPr lang="en-US" dirty="0" smtClean="0"/>
              <a:t>(Crystal: 2003)</a:t>
            </a:r>
          </a:p>
          <a:p>
            <a:r>
              <a:rPr lang="en-US" dirty="0" smtClean="0"/>
              <a:t>Co- meronyms: are set of meronyms </a:t>
            </a:r>
          </a:p>
          <a:p>
            <a:r>
              <a:rPr lang="en-US" dirty="0" smtClean="0"/>
              <a:t>Co- </a:t>
            </a:r>
            <a:r>
              <a:rPr lang="en-US" dirty="0" err="1" smtClean="0"/>
              <a:t>meronymys</a:t>
            </a:r>
            <a:r>
              <a:rPr lang="en-US" dirty="0" smtClean="0"/>
              <a:t>: also indicate a relation of </a:t>
            </a:r>
            <a:r>
              <a:rPr lang="en-US" b="1" dirty="0" smtClean="0"/>
              <a:t>exclusion</a:t>
            </a:r>
          </a:p>
          <a:p>
            <a:r>
              <a:rPr lang="en-US" dirty="0" smtClean="0"/>
              <a:t> E.g.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6</a:t>
            </a:fld>
            <a:endParaRPr lang="en-ZA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1" y="2312126"/>
            <a:ext cx="4275909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3" y="4186646"/>
            <a:ext cx="5617027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boundaries of parts often display a degree of Vagueness which destroys the strict logical relationship:</a:t>
            </a:r>
          </a:p>
          <a:p>
            <a:r>
              <a:rPr lang="en-US" dirty="0" smtClean="0"/>
              <a:t>E.g.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7</a:t>
            </a:fld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3678408"/>
            <a:ext cx="7450072" cy="25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761413" cy="706964"/>
          </a:xfrm>
        </p:spPr>
        <p:txBody>
          <a:bodyPr/>
          <a:lstStyle/>
          <a:p>
            <a:r>
              <a:rPr lang="en-US" dirty="0" smtClean="0"/>
              <a:t>2- Opposites: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840896" cy="34163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Consist of: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A-Binary: </a:t>
            </a:r>
            <a:r>
              <a:rPr lang="en-US" b="1" dirty="0" smtClean="0"/>
              <a:t>Two</a:t>
            </a:r>
            <a:r>
              <a:rPr lang="en-US" dirty="0" smtClean="0"/>
              <a:t> members of opposites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B-Inherentness :</a:t>
            </a:r>
            <a:r>
              <a:rPr lang="en-US" dirty="0" smtClean="0">
                <a:solidFill>
                  <a:schemeClr val="tx1"/>
                </a:solidFill>
              </a:rPr>
              <a:t>its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accidental</a:t>
            </a:r>
            <a:r>
              <a:rPr lang="en-US" dirty="0" smtClean="0"/>
              <a:t> (single-deckers: double-deckers)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(Tea: Coffee)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But its inherent binarity </a:t>
            </a:r>
            <a:r>
              <a:rPr lang="en-US" dirty="0" smtClean="0"/>
              <a:t>(Up/Down)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8</a:t>
            </a:fld>
            <a:endParaRPr lang="en-ZA"/>
          </a:p>
        </p:txBody>
      </p:sp>
      <p:pic>
        <p:nvPicPr>
          <p:cNvPr id="3076" name="Picture 4" descr="Image result for single-deckers and double de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9" y="2407024"/>
            <a:ext cx="2456970" cy="1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p: down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9" y="4410635"/>
            <a:ext cx="4546564" cy="23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244353" y="3617259"/>
            <a:ext cx="1331259" cy="2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75965" y="5199017"/>
            <a:ext cx="0" cy="27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75965" y="5472953"/>
            <a:ext cx="3899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14" descr="Image result for tea and coff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87" y="2407024"/>
            <a:ext cx="1977836" cy="1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Opposites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51760"/>
            <a:ext cx="8761412" cy="34163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C. Patency:  </a:t>
            </a:r>
            <a:r>
              <a:rPr lang="en-US" dirty="0" smtClean="0"/>
              <a:t>The pair should be patent ( Yesterday                Tomorrow) rather than latent ( Monday                   Wednesday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9</a:t>
            </a:fld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7184572" y="2599509"/>
            <a:ext cx="947884" cy="431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Today</a:t>
            </a:r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4715690" y="2984865"/>
            <a:ext cx="1097280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Tuesday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08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ing of the Year Procedures SB - v5" id="{BBA9F524-CEEF-4AF7-823C-DBB4776159E8}" vid="{9EF92A8C-FDB2-41FE-AADD-EBCA8037B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1C8E2-513F-4C9C-99C7-9AE0E7429B06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1143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Ion Boardroom</vt:lpstr>
      <vt:lpstr>  Semantics  Paradigmatic relations of exclusion and opposition   Represented by: Shahad Osama  </vt:lpstr>
      <vt:lpstr>Outlines of the presentation </vt:lpstr>
      <vt:lpstr>1-Incompatibility and co- taxonymy </vt:lpstr>
      <vt:lpstr>PowerPoint Presentation</vt:lpstr>
      <vt:lpstr>1-2 Co- taxonymy</vt:lpstr>
      <vt:lpstr>1-3 Co- meronymy </vt:lpstr>
      <vt:lpstr>PowerPoint Presentation</vt:lpstr>
      <vt:lpstr>2- Opposites:</vt:lpstr>
      <vt:lpstr>2- Opposites</vt:lpstr>
      <vt:lpstr>2.1 Complementaries </vt:lpstr>
      <vt:lpstr>2.2 Antonymy: is classified into 3 groups:</vt:lpstr>
      <vt:lpstr>2.2.1 Polar antonyms</vt:lpstr>
      <vt:lpstr>2.2.1 Polar antonyms</vt:lpstr>
      <vt:lpstr>2.2.2 Equipollent antonyms</vt:lpstr>
      <vt:lpstr>2.2.3 Overlapping antonyms:  </vt:lpstr>
      <vt:lpstr>2.3 Reversives </vt:lpstr>
      <vt:lpstr>2.4 Converses</vt:lpstr>
      <vt:lpstr>2.5 Markedness</vt:lpstr>
      <vt:lpstr>2.6 Polarity</vt:lpstr>
      <vt:lpstr>References</vt:lpstr>
      <vt:lpstr>Thank you..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2018-11-05T11:13:35Z</dcterms:created>
  <dcterms:modified xsi:type="dcterms:W3CDTF">2018-11-15T05:14:07Z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