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4"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AF71-6D47-4F9D-B730-EB2F7F11C8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4C70C9-CB69-4BD1-8425-074902CB98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AF9E7A-CA50-4F3E-8B6D-1FD53A732BBC}"/>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5" name="Footer Placeholder 4">
            <a:extLst>
              <a:ext uri="{FF2B5EF4-FFF2-40B4-BE49-F238E27FC236}">
                <a16:creationId xmlns:a16="http://schemas.microsoft.com/office/drawing/2014/main" id="{4463985C-3FF3-4F32-91D5-1F040807B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A3230-62AC-4C83-9D81-974D8002E580}"/>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49320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17005-2734-44E0-8646-3C67C86C8A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979149-FBCB-47ED-A5E6-8DAD7C373D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E7460-B4E3-4E02-987A-5601497F6DDB}"/>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5" name="Footer Placeholder 4">
            <a:extLst>
              <a:ext uri="{FF2B5EF4-FFF2-40B4-BE49-F238E27FC236}">
                <a16:creationId xmlns:a16="http://schemas.microsoft.com/office/drawing/2014/main" id="{D4B66ACB-D155-4771-BFA1-54C0419BC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B739F-6E00-42D0-80C5-5728711E05EE}"/>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751120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7C996A-8A89-42EF-A280-5D062AF3EE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479F81-E1DB-468D-BE2E-D4B2775AACC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68132-CAB5-4E2D-B26C-426572572404}"/>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5" name="Footer Placeholder 4">
            <a:extLst>
              <a:ext uri="{FF2B5EF4-FFF2-40B4-BE49-F238E27FC236}">
                <a16:creationId xmlns:a16="http://schemas.microsoft.com/office/drawing/2014/main" id="{911CC7B6-6B5B-40D1-8045-D1F9C31C5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6A1DF-5413-44B5-8B20-28667C49C94A}"/>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2225191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6194-5F01-45DE-8B16-C4536E6E7F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59A4EE-7D76-49DF-B8AE-DCCF2320EB9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0EF41-52AC-4D91-A877-735383037F0E}"/>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5" name="Footer Placeholder 4">
            <a:extLst>
              <a:ext uri="{FF2B5EF4-FFF2-40B4-BE49-F238E27FC236}">
                <a16:creationId xmlns:a16="http://schemas.microsoft.com/office/drawing/2014/main" id="{BD554028-2B7F-4B88-968E-27DA4E8E5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BD385-C0F0-4DB5-BFB1-6C6CF8C0977E}"/>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166406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02AF-9308-4FE4-B54B-4D629DCE87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E273A3-4B34-44FC-A539-C99A0FF46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656A2CE-99E3-4F57-814C-199013268D0E}"/>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5" name="Footer Placeholder 4">
            <a:extLst>
              <a:ext uri="{FF2B5EF4-FFF2-40B4-BE49-F238E27FC236}">
                <a16:creationId xmlns:a16="http://schemas.microsoft.com/office/drawing/2014/main" id="{0E13EC58-DB23-4529-B581-6C08D0F1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85FC5E-7437-4FAA-BF24-6E9C4AD36909}"/>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127151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586C-3980-4F46-ACE7-4A2495D6F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33445C-BADB-425B-8ABC-F9A67D748D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5D5284-051F-410A-AB92-CFC242299F0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2365E-5B22-452B-A892-B98E10D3F289}"/>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6" name="Footer Placeholder 5">
            <a:extLst>
              <a:ext uri="{FF2B5EF4-FFF2-40B4-BE49-F238E27FC236}">
                <a16:creationId xmlns:a16="http://schemas.microsoft.com/office/drawing/2014/main" id="{7ED82300-5146-429A-9E2B-C273FE3466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B7B0C-15F3-4BDA-9E0A-2DBF1D78667D}"/>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266738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137EE-3B49-4ED4-82F4-37625B3B89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A83714-31EB-4ADC-95C3-23D83C6BB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EAE8EF-27C6-4740-B801-2E23C625AF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E236F1-4028-487C-9C3B-F8A87ACF7E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B145B3-BE64-4A5F-A0F2-247444A30C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4A565B-9F16-4778-AB7A-4ADC3E1BCD4C}"/>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8" name="Footer Placeholder 7">
            <a:extLst>
              <a:ext uri="{FF2B5EF4-FFF2-40B4-BE49-F238E27FC236}">
                <a16:creationId xmlns:a16="http://schemas.microsoft.com/office/drawing/2014/main" id="{F117CD32-E5D2-4441-853D-26AF311AA5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0E7B7-4336-4B59-A7AE-1F8168996C38}"/>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208040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A1535-D3FF-4210-BDCB-CBBDC94FF1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D66E65-9BE8-45E4-9A4E-5931CDA8986E}"/>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4" name="Footer Placeholder 3">
            <a:extLst>
              <a:ext uri="{FF2B5EF4-FFF2-40B4-BE49-F238E27FC236}">
                <a16:creationId xmlns:a16="http://schemas.microsoft.com/office/drawing/2014/main" id="{7D453F90-948B-4E75-A651-482B832022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6B692E-45F7-4917-8A11-EBEF121FD978}"/>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148702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B9D6F-6125-4602-95B7-1AE420809B80}"/>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3" name="Footer Placeholder 2">
            <a:extLst>
              <a:ext uri="{FF2B5EF4-FFF2-40B4-BE49-F238E27FC236}">
                <a16:creationId xmlns:a16="http://schemas.microsoft.com/office/drawing/2014/main" id="{B4054FF7-62C2-49C8-9763-E4DC68D680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B833E3-D430-46AB-84DD-8E3994F691A7}"/>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27185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AA7A5-50A7-43EE-8F22-B3954CB1B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AF54A5-B5BB-48DA-AFD9-97CCEB0514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49F4A8-9CAF-46C3-A0B6-A5C769B4B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B6CE9B-E13E-43C2-96E5-3DFFC8269F5F}"/>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6" name="Footer Placeholder 5">
            <a:extLst>
              <a:ext uri="{FF2B5EF4-FFF2-40B4-BE49-F238E27FC236}">
                <a16:creationId xmlns:a16="http://schemas.microsoft.com/office/drawing/2014/main" id="{4FD8A77D-35CE-4207-AB98-B181041A82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2916A-C969-4F93-9406-51DAFF332836}"/>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162536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1F9B-54D9-4A3B-A76B-15DC193AB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2EF071-9B72-4526-8418-E66C8366D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806235-DBEB-4119-9CDF-261401B0B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EC506F-A191-4F7E-BA22-F204770D14E2}"/>
              </a:ext>
            </a:extLst>
          </p:cNvPr>
          <p:cNvSpPr>
            <a:spLocks noGrp="1"/>
          </p:cNvSpPr>
          <p:nvPr>
            <p:ph type="dt" sz="half" idx="10"/>
          </p:nvPr>
        </p:nvSpPr>
        <p:spPr/>
        <p:txBody>
          <a:bodyPr/>
          <a:lstStyle/>
          <a:p>
            <a:fld id="{9049FC94-1166-48EB-9DFA-3F0B929F1294}" type="datetimeFigureOut">
              <a:rPr lang="en-US" smtClean="0"/>
              <a:t>11/17/2018</a:t>
            </a:fld>
            <a:endParaRPr lang="en-US"/>
          </a:p>
        </p:txBody>
      </p:sp>
      <p:sp>
        <p:nvSpPr>
          <p:cNvPr id="6" name="Footer Placeholder 5">
            <a:extLst>
              <a:ext uri="{FF2B5EF4-FFF2-40B4-BE49-F238E27FC236}">
                <a16:creationId xmlns:a16="http://schemas.microsoft.com/office/drawing/2014/main" id="{FB8293A2-DE07-47B7-A5C8-61CBF2DDC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43755-94AA-45DF-9A0A-7BF33082D0F7}"/>
              </a:ext>
            </a:extLst>
          </p:cNvPr>
          <p:cNvSpPr>
            <a:spLocks noGrp="1"/>
          </p:cNvSpPr>
          <p:nvPr>
            <p:ph type="sldNum" sz="quarter" idx="12"/>
          </p:nvPr>
        </p:nvSpPr>
        <p:spPr/>
        <p:txBody>
          <a:bodyPr/>
          <a:lstStyle/>
          <a:p>
            <a:fld id="{27039513-1A66-4688-B0D9-FEA4A71534C4}" type="slidenum">
              <a:rPr lang="en-US" smtClean="0"/>
              <a:t>‹#›</a:t>
            </a:fld>
            <a:endParaRPr lang="en-US"/>
          </a:p>
        </p:txBody>
      </p:sp>
    </p:spTree>
    <p:extLst>
      <p:ext uri="{BB962C8B-B14F-4D97-AF65-F5344CB8AC3E}">
        <p14:creationId xmlns:p14="http://schemas.microsoft.com/office/powerpoint/2010/main" val="209113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EC53B7-158E-4F22-AA12-A955E8992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E31315-EEAE-4654-A5EB-0AA060284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5D248-3A4C-4EA8-8712-55C30C8F1A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49FC94-1166-48EB-9DFA-3F0B929F1294}" type="datetimeFigureOut">
              <a:rPr lang="en-US" smtClean="0"/>
              <a:t>11/17/2018</a:t>
            </a:fld>
            <a:endParaRPr lang="en-US"/>
          </a:p>
        </p:txBody>
      </p:sp>
      <p:sp>
        <p:nvSpPr>
          <p:cNvPr id="5" name="Footer Placeholder 4">
            <a:extLst>
              <a:ext uri="{FF2B5EF4-FFF2-40B4-BE49-F238E27FC236}">
                <a16:creationId xmlns:a16="http://schemas.microsoft.com/office/drawing/2014/main" id="{F4EA2755-B148-48A7-A4EA-0D43F680B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24630B-D141-41D0-8F54-A3E0BF9D0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39513-1A66-4688-B0D9-FEA4A71534C4}" type="slidenum">
              <a:rPr lang="en-US" smtClean="0"/>
              <a:t>‹#›</a:t>
            </a:fld>
            <a:endParaRPr lang="en-US"/>
          </a:p>
        </p:txBody>
      </p:sp>
    </p:spTree>
    <p:extLst>
      <p:ext uri="{BB962C8B-B14F-4D97-AF65-F5344CB8AC3E}">
        <p14:creationId xmlns:p14="http://schemas.microsoft.com/office/powerpoint/2010/main" val="2667850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4950E-C124-4068-8B4E-8F75335141E8}"/>
              </a:ext>
            </a:extLst>
          </p:cNvPr>
          <p:cNvSpPr>
            <a:spLocks noGrp="1"/>
          </p:cNvSpPr>
          <p:nvPr>
            <p:ph type="ctrTitle"/>
          </p:nvPr>
        </p:nvSpPr>
        <p:spPr>
          <a:xfrm>
            <a:off x="0" y="0"/>
            <a:ext cx="12192000" cy="3509963"/>
          </a:xfrm>
        </p:spPr>
        <p:txBody>
          <a:bodyPr>
            <a:normAutofit/>
          </a:bodyPr>
          <a:lstStyle/>
          <a:p>
            <a:r>
              <a:rPr lang="en-US" sz="8000" b="1" dirty="0"/>
              <a:t>What's Ahead for Ukraine’s Reform Movement</a:t>
            </a:r>
          </a:p>
        </p:txBody>
      </p:sp>
      <p:sp>
        <p:nvSpPr>
          <p:cNvPr id="3" name="Subtitle 2">
            <a:extLst>
              <a:ext uri="{FF2B5EF4-FFF2-40B4-BE49-F238E27FC236}">
                <a16:creationId xmlns:a16="http://schemas.microsoft.com/office/drawing/2014/main" id="{8CC69925-470E-4130-8A3C-7A6DB9FA68C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5C3DBEE-9A3E-4933-98E4-D434F3BEF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8037"/>
            <a:ext cx="12192000" cy="3509963"/>
          </a:xfrm>
          <a:prstGeom prst="rect">
            <a:avLst/>
          </a:prstGeom>
        </p:spPr>
      </p:pic>
    </p:spTree>
    <p:extLst>
      <p:ext uri="{BB962C8B-B14F-4D97-AF65-F5344CB8AC3E}">
        <p14:creationId xmlns:p14="http://schemas.microsoft.com/office/powerpoint/2010/main" val="3393134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74BA-EF99-4847-9965-0167BF01A90A}"/>
              </a:ext>
            </a:extLst>
          </p:cNvPr>
          <p:cNvSpPr>
            <a:spLocks noGrp="1"/>
          </p:cNvSpPr>
          <p:nvPr>
            <p:ph type="ctrTitle"/>
          </p:nvPr>
        </p:nvSpPr>
        <p:spPr>
          <a:xfrm>
            <a:off x="0" y="0"/>
            <a:ext cx="12192000" cy="6857999"/>
          </a:xfrm>
        </p:spPr>
        <p:txBody>
          <a:bodyPr>
            <a:noAutofit/>
          </a:bodyPr>
          <a:lstStyle/>
          <a:p>
            <a:r>
              <a:rPr lang="en-US" b="1" dirty="0">
                <a:latin typeface="Times New Roman" panose="02020603050405020304" pitchFamily="18" charset="0"/>
                <a:cs typeface="Times New Roman" panose="02020603050405020304" pitchFamily="18" charset="0"/>
              </a:rPr>
              <a:t>That same year, businessman Petro Poroshenko, one of the principal financial backers of the protests, was elected president and created a largely reformist coalition government. He is without doubt the best president that independent Ukraine has had.</a:t>
            </a:r>
          </a:p>
        </p:txBody>
      </p:sp>
      <p:sp>
        <p:nvSpPr>
          <p:cNvPr id="3" name="Subtitle 2">
            <a:extLst>
              <a:ext uri="{FF2B5EF4-FFF2-40B4-BE49-F238E27FC236}">
                <a16:creationId xmlns:a16="http://schemas.microsoft.com/office/drawing/2014/main" id="{BB5A5FAC-FE16-4129-8ABB-1AC40261F27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38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4A0B-0C65-4C86-B6C7-B5AB65E3D149}"/>
              </a:ext>
            </a:extLst>
          </p:cNvPr>
          <p:cNvSpPr>
            <a:spLocks noGrp="1"/>
          </p:cNvSpPr>
          <p:nvPr>
            <p:ph type="ctrTitle"/>
          </p:nvPr>
        </p:nvSpPr>
        <p:spPr>
          <a:xfrm>
            <a:off x="0" y="1"/>
            <a:ext cx="4414838" cy="3602038"/>
          </a:xfrm>
        </p:spPr>
        <p:txBody>
          <a:bodyPr>
            <a:normAutofit/>
          </a:bodyPr>
          <a:lstStyle/>
          <a:p>
            <a:r>
              <a:rPr lang="en-US" sz="7200" b="1" dirty="0"/>
              <a:t>Petro Poroshenko</a:t>
            </a:r>
          </a:p>
        </p:txBody>
      </p:sp>
      <p:sp>
        <p:nvSpPr>
          <p:cNvPr id="3" name="Subtitle 2">
            <a:extLst>
              <a:ext uri="{FF2B5EF4-FFF2-40B4-BE49-F238E27FC236}">
                <a16:creationId xmlns:a16="http://schemas.microsoft.com/office/drawing/2014/main" id="{3832D0E3-0F03-43DB-BAE2-D15D5E49022F}"/>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2D94D3EF-BCF7-427E-B162-2A10F326D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0538" y="0"/>
            <a:ext cx="7891462" cy="6858000"/>
          </a:xfrm>
          <a:prstGeom prst="rect">
            <a:avLst/>
          </a:prstGeom>
        </p:spPr>
      </p:pic>
    </p:spTree>
    <p:extLst>
      <p:ext uri="{BB962C8B-B14F-4D97-AF65-F5344CB8AC3E}">
        <p14:creationId xmlns:p14="http://schemas.microsoft.com/office/powerpoint/2010/main" val="300055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D11C-27D3-49C4-A9B0-D46F0DCFA82B}"/>
              </a:ext>
            </a:extLst>
          </p:cNvPr>
          <p:cNvSpPr>
            <a:spLocks noGrp="1"/>
          </p:cNvSpPr>
          <p:nvPr>
            <p:ph type="ctrTitle"/>
          </p:nvPr>
        </p:nvSpPr>
        <p:spPr>
          <a:xfrm>
            <a:off x="0" y="0"/>
            <a:ext cx="12192000" cy="6857999"/>
          </a:xfrm>
        </p:spPr>
        <p:txBody>
          <a:bodyPr>
            <a:normAutofit/>
          </a:bodyPr>
          <a:lstStyle/>
          <a:p>
            <a:r>
              <a:rPr lang="en-US" b="1" dirty="0"/>
              <a:t>The government has fixed the banking sector and—together with a burgeoning number of Chinese investors—is spending huge amounts to fix roads and railroads, modernize airports and ports, build new highways and tunnels to the West, and invest in renewable energy. </a:t>
            </a:r>
          </a:p>
        </p:txBody>
      </p:sp>
      <p:sp>
        <p:nvSpPr>
          <p:cNvPr id="3" name="Subtitle 2">
            <a:extLst>
              <a:ext uri="{FF2B5EF4-FFF2-40B4-BE49-F238E27FC236}">
                <a16:creationId xmlns:a16="http://schemas.microsoft.com/office/drawing/2014/main" id="{095E6153-0A2A-42F8-8A92-D1213BE0A12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4482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F8EE-769B-40F4-9099-9EB5B02F430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3BCE4AC-7D6A-493F-82A6-11E0279A445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C50DB6B-41EF-48C9-B57D-ED50BD586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125322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D843-55DF-40B6-A2A3-0CD761E8A9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B732D04-8365-47D0-B1E2-37E4835709ED}"/>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C59669E7-8E4D-452C-830D-0B036FAC9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890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BFA8-FCEA-40B3-AD74-1E9FF18BF5E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472B2C5-A86C-4B55-AE3A-C10F2BD28DC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E3C173A-C399-41B2-A100-77C099636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259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5274-4943-4949-B3B7-8BCB9117A7C7}"/>
              </a:ext>
            </a:extLst>
          </p:cNvPr>
          <p:cNvSpPr>
            <a:spLocks noGrp="1"/>
          </p:cNvSpPr>
          <p:nvPr>
            <p:ph type="ctrTitle"/>
          </p:nvPr>
        </p:nvSpPr>
        <p:spPr>
          <a:xfrm>
            <a:off x="0" y="0"/>
            <a:ext cx="12192000" cy="6857999"/>
          </a:xfrm>
        </p:spPr>
        <p:txBody>
          <a:bodyPr>
            <a:normAutofit/>
          </a:bodyPr>
          <a:lstStyle/>
          <a:p>
            <a:r>
              <a:rPr lang="en-US" sz="8000" b="1" dirty="0"/>
              <a:t>Ukraine’s IT sector is booming and has become one of the largest and most dynamic in the world. Of course, there is still work for Ukraine to do.</a:t>
            </a:r>
          </a:p>
        </p:txBody>
      </p:sp>
      <p:sp>
        <p:nvSpPr>
          <p:cNvPr id="3" name="Subtitle 2">
            <a:extLst>
              <a:ext uri="{FF2B5EF4-FFF2-40B4-BE49-F238E27FC236}">
                <a16:creationId xmlns:a16="http://schemas.microsoft.com/office/drawing/2014/main" id="{3B3D0F37-2513-4838-96E3-F9CF4B4126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0803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85F2-566C-4FD7-846D-4B7D772776BA}"/>
              </a:ext>
            </a:extLst>
          </p:cNvPr>
          <p:cNvSpPr>
            <a:spLocks noGrp="1"/>
          </p:cNvSpPr>
          <p:nvPr>
            <p:ph type="ctrTitle"/>
          </p:nvPr>
        </p:nvSpPr>
        <p:spPr>
          <a:xfrm>
            <a:off x="0" y="0"/>
            <a:ext cx="12192000" cy="6857999"/>
          </a:xfrm>
        </p:spPr>
        <p:txBody>
          <a:bodyPr/>
          <a:lstStyle/>
          <a:p>
            <a:endParaRPr lang="en-US" dirty="0"/>
          </a:p>
        </p:txBody>
      </p:sp>
      <p:sp>
        <p:nvSpPr>
          <p:cNvPr id="3" name="Subtitle 2">
            <a:extLst>
              <a:ext uri="{FF2B5EF4-FFF2-40B4-BE49-F238E27FC236}">
                <a16:creationId xmlns:a16="http://schemas.microsoft.com/office/drawing/2014/main" id="{3BE4FD53-28EB-47CD-8368-F463A023BF8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AF5D303-3675-4A25-A9FE-F953C15BDF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7225" cy="6857999"/>
          </a:xfrm>
          <a:prstGeom prst="rect">
            <a:avLst/>
          </a:prstGeom>
        </p:spPr>
      </p:pic>
    </p:spTree>
    <p:extLst>
      <p:ext uri="{BB962C8B-B14F-4D97-AF65-F5344CB8AC3E}">
        <p14:creationId xmlns:p14="http://schemas.microsoft.com/office/powerpoint/2010/main" val="114420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8E67-E255-4AB0-816C-649BAA0095D1}"/>
              </a:ext>
            </a:extLst>
          </p:cNvPr>
          <p:cNvSpPr>
            <a:spLocks noGrp="1"/>
          </p:cNvSpPr>
          <p:nvPr>
            <p:ph type="ctrTitle"/>
          </p:nvPr>
        </p:nvSpPr>
        <p:spPr>
          <a:xfrm>
            <a:off x="0" y="0"/>
            <a:ext cx="12192000" cy="6857999"/>
          </a:xfrm>
        </p:spPr>
        <p:txBody>
          <a:bodyPr>
            <a:noAutofit/>
          </a:bodyPr>
          <a:lstStyle/>
          <a:p>
            <a:r>
              <a:rPr lang="en-US" b="1" dirty="0">
                <a:latin typeface="Times New Roman" panose="02020603050405020304" pitchFamily="18" charset="0"/>
                <a:cs typeface="Times New Roman" panose="02020603050405020304" pitchFamily="18" charset="0"/>
              </a:rPr>
              <a:t>One problem is that ordinary Ukrainians do not yet feel many of the changes in their daily lives. They have been hit hard by the slump in the economy and the national currency after the pro-democracy revolution and subsequent conflict in 2014.</a:t>
            </a:r>
          </a:p>
        </p:txBody>
      </p:sp>
      <p:sp>
        <p:nvSpPr>
          <p:cNvPr id="3" name="Subtitle 2">
            <a:extLst>
              <a:ext uri="{FF2B5EF4-FFF2-40B4-BE49-F238E27FC236}">
                <a16:creationId xmlns:a16="http://schemas.microsoft.com/office/drawing/2014/main" id="{78749FBD-5111-43B3-8A88-B754999D3B5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10049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599A-6FCD-41F8-A788-0F2A29443BC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EC93169-6D2C-4A3A-97AF-E42768A93B9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F880AD7-8C11-4CD2-AB33-D58DA6A1A2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26434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F983-9002-4B35-B379-0EA40D2A4476}"/>
              </a:ext>
            </a:extLst>
          </p:cNvPr>
          <p:cNvSpPr>
            <a:spLocks noGrp="1"/>
          </p:cNvSpPr>
          <p:nvPr>
            <p:ph type="ctrTitle"/>
          </p:nvPr>
        </p:nvSpPr>
        <p:spPr>
          <a:xfrm>
            <a:off x="0" y="0"/>
            <a:ext cx="12192000" cy="6857999"/>
          </a:xfrm>
        </p:spPr>
        <p:txBody>
          <a:bodyPr>
            <a:noAutofit/>
          </a:bodyPr>
          <a:lstStyle/>
          <a:p>
            <a:r>
              <a:rPr lang="en-US" sz="7200" b="1" dirty="0"/>
              <a:t>Ukraine’s future as an independent and sovereign state will depend as much on winning its internal war on corruption and fixing its broken government as on keeping Russia contained in the east. </a:t>
            </a:r>
          </a:p>
        </p:txBody>
      </p:sp>
      <p:sp>
        <p:nvSpPr>
          <p:cNvPr id="3" name="Subtitle 2">
            <a:extLst>
              <a:ext uri="{FF2B5EF4-FFF2-40B4-BE49-F238E27FC236}">
                <a16:creationId xmlns:a16="http://schemas.microsoft.com/office/drawing/2014/main" id="{65863C5B-5D97-4A36-BC20-9AFFB7FF1E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253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6665-A7E2-4872-90C5-B6519721A417}"/>
              </a:ext>
            </a:extLst>
          </p:cNvPr>
          <p:cNvSpPr>
            <a:spLocks noGrp="1"/>
          </p:cNvSpPr>
          <p:nvPr>
            <p:ph type="ctrTitle"/>
          </p:nvPr>
        </p:nvSpPr>
        <p:spPr>
          <a:xfrm>
            <a:off x="0" y="-2"/>
            <a:ext cx="10668000" cy="6858001"/>
          </a:xfrm>
        </p:spPr>
        <p:txBody>
          <a:bodyPr/>
          <a:lstStyle/>
          <a:p>
            <a:r>
              <a:rPr lang="ar-IQ" dirty="0"/>
              <a:t>هريفنا أوكرانية</a:t>
            </a:r>
            <a:endParaRPr lang="en-US" dirty="0"/>
          </a:p>
        </p:txBody>
      </p:sp>
      <p:sp>
        <p:nvSpPr>
          <p:cNvPr id="3" name="Subtitle 2">
            <a:extLst>
              <a:ext uri="{FF2B5EF4-FFF2-40B4-BE49-F238E27FC236}">
                <a16:creationId xmlns:a16="http://schemas.microsoft.com/office/drawing/2014/main" id="{36F52206-A2F7-4135-883E-40D31217E9F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D94981D-279A-4045-A9EF-BC9E76145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8150" y="-1"/>
            <a:ext cx="4133850" cy="6729413"/>
          </a:xfrm>
          <a:prstGeom prst="rect">
            <a:avLst/>
          </a:prstGeom>
        </p:spPr>
      </p:pic>
      <p:sp>
        <p:nvSpPr>
          <p:cNvPr id="6" name="Rectangle 5">
            <a:extLst>
              <a:ext uri="{FF2B5EF4-FFF2-40B4-BE49-F238E27FC236}">
                <a16:creationId xmlns:a16="http://schemas.microsoft.com/office/drawing/2014/main" id="{B2F8A2EB-05A5-4F59-9BC2-5AE0D63EB0F6}"/>
              </a:ext>
            </a:extLst>
          </p:cNvPr>
          <p:cNvSpPr/>
          <p:nvPr/>
        </p:nvSpPr>
        <p:spPr>
          <a:xfrm>
            <a:off x="0" y="0"/>
            <a:ext cx="9144000" cy="4708981"/>
          </a:xfrm>
          <a:prstGeom prst="rect">
            <a:avLst/>
          </a:prstGeom>
        </p:spPr>
        <p:txBody>
          <a:bodyPr wrap="square">
            <a:spAutoFit/>
          </a:bodyPr>
          <a:lstStyle/>
          <a:p>
            <a:r>
              <a:rPr lang="en-US" sz="6000" b="1" dirty="0"/>
              <a:t>The hryvnia, sometimes </a:t>
            </a:r>
            <a:r>
              <a:rPr lang="en-US" sz="6000" b="1" dirty="0" err="1"/>
              <a:t>hryvnya</a:t>
            </a:r>
            <a:r>
              <a:rPr lang="en-US" sz="6000" b="1" dirty="0"/>
              <a:t>, has been the national currency of Ukraine since 2 September 1996</a:t>
            </a:r>
          </a:p>
        </p:txBody>
      </p:sp>
    </p:spTree>
    <p:extLst>
      <p:ext uri="{BB962C8B-B14F-4D97-AF65-F5344CB8AC3E}">
        <p14:creationId xmlns:p14="http://schemas.microsoft.com/office/powerpoint/2010/main" val="3499524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71911-B5B5-43C2-849B-7C90A33EC492}"/>
              </a:ext>
            </a:extLst>
          </p:cNvPr>
          <p:cNvSpPr>
            <a:spLocks noGrp="1"/>
          </p:cNvSpPr>
          <p:nvPr>
            <p:ph type="ctrTitle"/>
          </p:nvPr>
        </p:nvSpPr>
        <p:spPr>
          <a:xfrm>
            <a:off x="-114300" y="0"/>
            <a:ext cx="12306301" cy="6858000"/>
          </a:xfrm>
          <a:blipFill>
            <a:blip r:embed="rId2"/>
            <a:tile tx="0" ty="0" sx="100000" sy="100000" flip="none" algn="tl"/>
          </a:blipFill>
        </p:spPr>
        <p:txBody>
          <a:bodyPr>
            <a:normAutofit/>
          </a:bodyPr>
          <a:lstStyle/>
          <a:p>
            <a:r>
              <a:rPr lang="en-US" b="1" dirty="0"/>
              <a:t>The economy, which contracted by more than 20 percent in 2014–15, is finally improving. Ukraine needs to catch up with its neighbors to the west, but the important thing is that it has finally lifted itself up from the depression that followed the Russian invasion.</a:t>
            </a:r>
          </a:p>
        </p:txBody>
      </p:sp>
      <p:sp>
        <p:nvSpPr>
          <p:cNvPr id="3" name="Subtitle 2">
            <a:extLst>
              <a:ext uri="{FF2B5EF4-FFF2-40B4-BE49-F238E27FC236}">
                <a16:creationId xmlns:a16="http://schemas.microsoft.com/office/drawing/2014/main" id="{5AB5C83F-DBE0-458E-9F9B-43AA29FE2F9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907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AB2F8-4DE2-4897-BD20-F40F31C38CF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8D8FDC8-917C-4FDD-9EE4-B1F8DE73FA9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D8E59E6-D1EF-4483-9A9D-A258F46DF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36054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498A-9F87-4816-9666-E1410F814743}"/>
              </a:ext>
            </a:extLst>
          </p:cNvPr>
          <p:cNvSpPr>
            <a:spLocks noGrp="1"/>
          </p:cNvSpPr>
          <p:nvPr>
            <p:ph type="ctrTitle"/>
          </p:nvPr>
        </p:nvSpPr>
        <p:spPr>
          <a:xfrm>
            <a:off x="0" y="0"/>
            <a:ext cx="12192000" cy="6857999"/>
          </a:xfrm>
        </p:spPr>
        <p:txBody>
          <a:bodyPr>
            <a:normAutofit fontScale="90000"/>
          </a:bodyPr>
          <a:lstStyle/>
          <a:p>
            <a:r>
              <a:rPr lang="en-US" b="1" dirty="0"/>
              <a:t>The West needs to continue to support Ukraine economically, diplomatically, and militarily. This is so not only because Ukraine is the only thing standing between Europe and Putin’s Russia but because, as a rapidly Westernizing country that has made remarkable progress over the past four years, Ukraine simply deserves it.</a:t>
            </a:r>
          </a:p>
        </p:txBody>
      </p:sp>
      <p:sp>
        <p:nvSpPr>
          <p:cNvPr id="3" name="Subtitle 2">
            <a:extLst>
              <a:ext uri="{FF2B5EF4-FFF2-40B4-BE49-F238E27FC236}">
                <a16:creationId xmlns:a16="http://schemas.microsoft.com/office/drawing/2014/main" id="{4B97202A-8A52-4D9D-9FE2-F8603C36766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7267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8D8FB-A794-4142-9753-BE34FE89D7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5BF666-6661-4CE4-BDA4-F923E553047C}"/>
              </a:ext>
            </a:extLst>
          </p:cNvPr>
          <p:cNvSpPr>
            <a:spLocks noGrp="1"/>
          </p:cNvSpPr>
          <p:nvPr>
            <p:ph idx="1"/>
          </p:nvPr>
        </p:nvSpPr>
        <p:spPr>
          <a:xfrm>
            <a:off x="0" y="0"/>
            <a:ext cx="12192000" cy="6858000"/>
          </a:xfrm>
        </p:spPr>
        <p:txBody>
          <a:bodyPr>
            <a:normAutofit/>
          </a:bodyPr>
          <a:lstStyle/>
          <a:p>
            <a:r>
              <a:rPr lang="en-US" sz="8000" b="1" dirty="0"/>
              <a:t>A new elite for Afghanistan - made in Germany</a:t>
            </a:r>
          </a:p>
        </p:txBody>
      </p:sp>
      <p:pic>
        <p:nvPicPr>
          <p:cNvPr id="5" name="Picture 4">
            <a:extLst>
              <a:ext uri="{FF2B5EF4-FFF2-40B4-BE49-F238E27FC236}">
                <a16:creationId xmlns:a16="http://schemas.microsoft.com/office/drawing/2014/main" id="{0866355D-1273-4C45-952F-FD8681BF1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5812"/>
            <a:ext cx="12191999" cy="4802187"/>
          </a:xfrm>
          <a:prstGeom prst="rect">
            <a:avLst/>
          </a:prstGeom>
        </p:spPr>
      </p:pic>
    </p:spTree>
    <p:extLst>
      <p:ext uri="{BB962C8B-B14F-4D97-AF65-F5344CB8AC3E}">
        <p14:creationId xmlns:p14="http://schemas.microsoft.com/office/powerpoint/2010/main" val="808960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D891D-3649-44CD-AA9B-BEFF17FC0711}"/>
              </a:ext>
            </a:extLst>
          </p:cNvPr>
          <p:cNvSpPr>
            <a:spLocks noGrp="1"/>
          </p:cNvSpPr>
          <p:nvPr>
            <p:ph type="ctrTitle"/>
          </p:nvPr>
        </p:nvSpPr>
        <p:spPr>
          <a:xfrm>
            <a:off x="0" y="0"/>
            <a:ext cx="12192000" cy="6857999"/>
          </a:xfrm>
        </p:spPr>
        <p:txBody>
          <a:bodyPr>
            <a:noAutofit/>
          </a:bodyPr>
          <a:lstStyle/>
          <a:p>
            <a:r>
              <a:rPr lang="en-US" sz="7200" b="1" dirty="0"/>
              <a:t>Since 2008, a number of young Afghans have been coming to study at the Willy Brandt School of Public Policy at the University of Erfurt in central Germany. They learn how to govern countries effectively.</a:t>
            </a:r>
          </a:p>
        </p:txBody>
      </p:sp>
      <p:sp>
        <p:nvSpPr>
          <p:cNvPr id="3" name="Subtitle 2">
            <a:extLst>
              <a:ext uri="{FF2B5EF4-FFF2-40B4-BE49-F238E27FC236}">
                <a16:creationId xmlns:a16="http://schemas.microsoft.com/office/drawing/2014/main" id="{79620190-B5A9-4180-89ED-D4B6D6F51A0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4015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43C8-EE8F-4CD6-B7B4-560EF4F8428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BB52F30-0AD6-4AA9-9E71-86B7FAA4A3B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360432F-7743-46F5-A31C-052251779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0344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E8E50-369D-4949-8CEB-A462FB0915F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FC6222B-F499-41F2-B97C-2483FD51012F}"/>
              </a:ext>
            </a:extLst>
          </p:cNvPr>
          <p:cNvSpPr>
            <a:spLocks noGrp="1"/>
          </p:cNvSpPr>
          <p:nvPr>
            <p:ph type="subTitle" idx="1"/>
          </p:nvPr>
        </p:nvSpPr>
        <p:spPr>
          <a:xfrm>
            <a:off x="0" y="0"/>
            <a:ext cx="12192000" cy="6858000"/>
          </a:xfrm>
        </p:spPr>
        <p:txBody>
          <a:bodyPr>
            <a:normAutofit/>
          </a:bodyPr>
          <a:lstStyle/>
          <a:p>
            <a:r>
              <a:rPr lang="en-US" sz="8000" b="1" dirty="0"/>
              <a:t>The students have an ambitious goal: to build a peaceful, democratic state in Afghanistan, and to rid the country of terror and violence.</a:t>
            </a:r>
          </a:p>
        </p:txBody>
      </p:sp>
    </p:spTree>
    <p:extLst>
      <p:ext uri="{BB962C8B-B14F-4D97-AF65-F5344CB8AC3E}">
        <p14:creationId xmlns:p14="http://schemas.microsoft.com/office/powerpoint/2010/main" val="3542067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B2C2-0227-4BA9-9AC0-165E1DE80C80}"/>
              </a:ext>
            </a:extLst>
          </p:cNvPr>
          <p:cNvSpPr>
            <a:spLocks noGrp="1"/>
          </p:cNvSpPr>
          <p:nvPr>
            <p:ph type="ctrTitle"/>
          </p:nvPr>
        </p:nvSpPr>
        <p:spPr>
          <a:xfrm>
            <a:off x="0" y="0"/>
            <a:ext cx="12192000" cy="6857999"/>
          </a:xfrm>
        </p:spPr>
        <p:txBody>
          <a:bodyPr>
            <a:normAutofit/>
          </a:bodyPr>
          <a:lstStyle/>
          <a:p>
            <a:r>
              <a:rPr lang="en-US" b="1" dirty="0"/>
              <a:t>In the future, these students hope to form the Afghan elite, to find jobs in government ministries or NGOs. After a six-month preparatory program entitled "Good Governance in Afghanistan," the students are ready to begin a Masters course in public policy.</a:t>
            </a:r>
          </a:p>
        </p:txBody>
      </p:sp>
      <p:sp>
        <p:nvSpPr>
          <p:cNvPr id="3" name="Subtitle 2">
            <a:extLst>
              <a:ext uri="{FF2B5EF4-FFF2-40B4-BE49-F238E27FC236}">
                <a16:creationId xmlns:a16="http://schemas.microsoft.com/office/drawing/2014/main" id="{B5A09E77-C2E9-46D7-B036-73C0B143E9E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765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6CDFA-2B86-4F92-AE19-AF989D42C5E1}"/>
              </a:ext>
            </a:extLst>
          </p:cNvPr>
          <p:cNvSpPr>
            <a:spLocks noGrp="1"/>
          </p:cNvSpPr>
          <p:nvPr>
            <p:ph type="ctrTitle"/>
          </p:nvPr>
        </p:nvSpPr>
        <p:spPr>
          <a:xfrm>
            <a:off x="0" y="0"/>
            <a:ext cx="12192000" cy="6857999"/>
          </a:xfrm>
        </p:spPr>
        <p:txBody>
          <a:bodyPr>
            <a:normAutofit/>
          </a:bodyPr>
          <a:lstStyle/>
          <a:p>
            <a:r>
              <a:rPr lang="en-US" sz="7200" b="1" dirty="0" err="1"/>
              <a:t>Moheb</a:t>
            </a:r>
            <a:r>
              <a:rPr lang="en-US" sz="7200" b="1" dirty="0"/>
              <a:t> </a:t>
            </a:r>
            <a:r>
              <a:rPr lang="en-US" sz="7200" b="1" dirty="0" err="1"/>
              <a:t>Jarbakhail</a:t>
            </a:r>
            <a:r>
              <a:rPr lang="en-US" sz="7200" b="1" dirty="0"/>
              <a:t> is one of 27 young Afghans at the Willy Brandt School. The 25-year-old says he wants to return to Kabul at the end of his course, armed with skills he has learned. </a:t>
            </a:r>
          </a:p>
        </p:txBody>
      </p:sp>
      <p:sp>
        <p:nvSpPr>
          <p:cNvPr id="3" name="Subtitle 2">
            <a:extLst>
              <a:ext uri="{FF2B5EF4-FFF2-40B4-BE49-F238E27FC236}">
                <a16:creationId xmlns:a16="http://schemas.microsoft.com/office/drawing/2014/main" id="{4B174543-58A3-4E6D-B097-A70ACD102B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3002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23EE-F82C-4759-8F05-0E703125904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36771DF-4B10-45DA-86CC-9EE834F742A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3087748-97C8-4242-8CD5-49529EB92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5822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2EE93-79D7-4BE2-9884-106643A15599}"/>
              </a:ext>
            </a:extLst>
          </p:cNvPr>
          <p:cNvSpPr>
            <a:spLocks noGrp="1"/>
          </p:cNvSpPr>
          <p:nvPr>
            <p:ph type="ctrTitle"/>
          </p:nvPr>
        </p:nvSpPr>
        <p:spPr>
          <a:xfrm>
            <a:off x="0" y="0"/>
            <a:ext cx="12192000" cy="6857999"/>
          </a:xfrm>
        </p:spPr>
        <p:txBody>
          <a:bodyPr>
            <a:noAutofit/>
          </a:bodyPr>
          <a:lstStyle/>
          <a:p>
            <a:r>
              <a:rPr lang="en-US" sz="5400" b="1" dirty="0">
                <a:latin typeface="Times New Roman" panose="02020603050405020304" pitchFamily="18" charset="0"/>
                <a:cs typeface="Times New Roman" panose="02020603050405020304" pitchFamily="18" charset="0"/>
              </a:rPr>
              <a:t>"People like myself can make a significant difference to Afghanistan for two reasons," </a:t>
            </a:r>
            <a:r>
              <a:rPr lang="en-US" sz="5400" b="1" dirty="0" err="1">
                <a:latin typeface="Times New Roman" panose="02020603050405020304" pitchFamily="18" charset="0"/>
                <a:cs typeface="Times New Roman" panose="02020603050405020304" pitchFamily="18" charset="0"/>
              </a:rPr>
              <a:t>Moheb</a:t>
            </a:r>
            <a:r>
              <a:rPr lang="en-US" sz="5400" b="1" dirty="0">
                <a:latin typeface="Times New Roman" panose="02020603050405020304" pitchFamily="18" charset="0"/>
                <a:cs typeface="Times New Roman" panose="02020603050405020304" pitchFamily="18" charset="0"/>
              </a:rPr>
              <a:t> said. "One, we get all the academic knowledge of how to govern a society, and the second is: We are from that country, we understand the internal politics. So, I see my future in helping the Afghan public." </a:t>
            </a:r>
          </a:p>
        </p:txBody>
      </p:sp>
      <p:sp>
        <p:nvSpPr>
          <p:cNvPr id="3" name="Subtitle 2">
            <a:extLst>
              <a:ext uri="{FF2B5EF4-FFF2-40B4-BE49-F238E27FC236}">
                <a16:creationId xmlns:a16="http://schemas.microsoft.com/office/drawing/2014/main" id="{593F573D-A5F0-4EAC-94AF-67803D65D14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86916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52FA-3C2E-4323-A344-BC30AC4DC842}"/>
              </a:ext>
            </a:extLst>
          </p:cNvPr>
          <p:cNvSpPr>
            <a:spLocks noGrp="1"/>
          </p:cNvSpPr>
          <p:nvPr>
            <p:ph type="ctrTitle"/>
          </p:nvPr>
        </p:nvSpPr>
        <p:spPr>
          <a:xfrm>
            <a:off x="0" y="0"/>
            <a:ext cx="12192000" cy="6857999"/>
          </a:xfrm>
        </p:spPr>
        <p:txBody>
          <a:bodyPr>
            <a:noAutofit/>
          </a:bodyPr>
          <a:lstStyle/>
          <a:p>
            <a:r>
              <a:rPr lang="en-US" sz="7200" b="1" dirty="0" err="1"/>
              <a:t>Moheb</a:t>
            </a:r>
            <a:r>
              <a:rPr lang="en-US" sz="7200" b="1" dirty="0"/>
              <a:t> has been studying in Erfurt for almost a year. Before that, he completed a degree in economics at the University of Kabul, studied in the US and also worked for an aid organization in Afghanistan. </a:t>
            </a:r>
          </a:p>
        </p:txBody>
      </p:sp>
      <p:sp>
        <p:nvSpPr>
          <p:cNvPr id="3" name="Subtitle 2">
            <a:extLst>
              <a:ext uri="{FF2B5EF4-FFF2-40B4-BE49-F238E27FC236}">
                <a16:creationId xmlns:a16="http://schemas.microsoft.com/office/drawing/2014/main" id="{F53E392C-5E6A-4E38-BB1D-CD77762C3D9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7740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17B43-2C92-494C-93B7-61100A853C2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1796620-EA5A-4AF7-86E4-EB113C7D457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65A5353-0754-4028-8CBD-E54C40F5B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3925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4CA2-CAD0-40F7-8211-B5432112F0F4}"/>
              </a:ext>
            </a:extLst>
          </p:cNvPr>
          <p:cNvSpPr>
            <a:spLocks noGrp="1"/>
          </p:cNvSpPr>
          <p:nvPr>
            <p:ph type="ctrTitle"/>
          </p:nvPr>
        </p:nvSpPr>
        <p:spPr>
          <a:xfrm>
            <a:off x="0" y="0"/>
            <a:ext cx="12191999" cy="6857999"/>
          </a:xfrm>
        </p:spPr>
        <p:txBody>
          <a:bodyPr>
            <a:normAutofit/>
          </a:bodyPr>
          <a:lstStyle/>
          <a:p>
            <a:r>
              <a:rPr lang="en-US" sz="7200" b="1" dirty="0"/>
              <a:t>One of only five women on the course is 23-year-old Hajar </a:t>
            </a:r>
            <a:r>
              <a:rPr lang="en-US" sz="7200" b="1" dirty="0" err="1"/>
              <a:t>Mobarez</a:t>
            </a:r>
            <a:r>
              <a:rPr lang="en-US" sz="7200" b="1" dirty="0"/>
              <a:t>. She already knows what women can achieve in Afghanistan. Her mother is a member of parliament in Kabul.</a:t>
            </a:r>
          </a:p>
        </p:txBody>
      </p:sp>
      <p:sp>
        <p:nvSpPr>
          <p:cNvPr id="3" name="Subtitle 2">
            <a:extLst>
              <a:ext uri="{FF2B5EF4-FFF2-40B4-BE49-F238E27FC236}">
                <a16:creationId xmlns:a16="http://schemas.microsoft.com/office/drawing/2014/main" id="{CCE10A62-7E45-4F56-A808-50CDAEEBC61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0082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4174-4760-4BF8-B516-CDB133F681F4}"/>
              </a:ext>
            </a:extLst>
          </p:cNvPr>
          <p:cNvSpPr>
            <a:spLocks noGrp="1"/>
          </p:cNvSpPr>
          <p:nvPr>
            <p:ph type="ctrTitle"/>
          </p:nvPr>
        </p:nvSpPr>
        <p:spPr>
          <a:xfrm>
            <a:off x="1524000" y="1122363"/>
            <a:ext cx="9144000" cy="2387600"/>
          </a:xfrm>
        </p:spPr>
        <p:txBody>
          <a:bodyPr/>
          <a:lstStyle/>
          <a:p>
            <a:endParaRPr lang="en-US" dirty="0"/>
          </a:p>
        </p:txBody>
      </p:sp>
      <p:sp>
        <p:nvSpPr>
          <p:cNvPr id="3" name="Subtitle 2">
            <a:extLst>
              <a:ext uri="{FF2B5EF4-FFF2-40B4-BE49-F238E27FC236}">
                <a16:creationId xmlns:a16="http://schemas.microsoft.com/office/drawing/2014/main" id="{67254EBA-2C07-4C23-AEB4-ADA89FB61E79}"/>
              </a:ext>
            </a:extLst>
          </p:cNvPr>
          <p:cNvSpPr>
            <a:spLocks noGrp="1"/>
          </p:cNvSpPr>
          <p:nvPr>
            <p:ph type="subTitle" idx="1"/>
          </p:nvPr>
        </p:nvSpPr>
        <p:spPr>
          <a:xfrm>
            <a:off x="1524000" y="0"/>
            <a:ext cx="9144000" cy="6858000"/>
          </a:xfrm>
        </p:spPr>
        <p:txBody>
          <a:bodyPr/>
          <a:lstStyle/>
          <a:p>
            <a:endParaRPr lang="en-US" dirty="0"/>
          </a:p>
        </p:txBody>
      </p:sp>
      <p:pic>
        <p:nvPicPr>
          <p:cNvPr id="7" name="Picture 6">
            <a:extLst>
              <a:ext uri="{FF2B5EF4-FFF2-40B4-BE49-F238E27FC236}">
                <a16:creationId xmlns:a16="http://schemas.microsoft.com/office/drawing/2014/main" id="{A6522A52-FA4E-4D11-BDAD-6976E87AF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87225" cy="6857999"/>
          </a:xfrm>
          <a:prstGeom prst="rect">
            <a:avLst/>
          </a:prstGeom>
        </p:spPr>
      </p:pic>
    </p:spTree>
    <p:extLst>
      <p:ext uri="{BB962C8B-B14F-4D97-AF65-F5344CB8AC3E}">
        <p14:creationId xmlns:p14="http://schemas.microsoft.com/office/powerpoint/2010/main" val="1887660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10B4-C5D0-4327-9B9E-B06B03CECA20}"/>
              </a:ext>
            </a:extLst>
          </p:cNvPr>
          <p:cNvSpPr>
            <a:spLocks noGrp="1"/>
          </p:cNvSpPr>
          <p:nvPr>
            <p:ph type="ctrTitle"/>
          </p:nvPr>
        </p:nvSpPr>
        <p:spPr>
          <a:xfrm>
            <a:off x="0" y="0"/>
            <a:ext cx="12192000" cy="6857999"/>
          </a:xfrm>
        </p:spPr>
        <p:txBody>
          <a:bodyPr/>
          <a:lstStyle/>
          <a:p>
            <a:endParaRPr lang="en-US" dirty="0"/>
          </a:p>
        </p:txBody>
      </p:sp>
      <p:sp>
        <p:nvSpPr>
          <p:cNvPr id="3" name="Subtitle 2">
            <a:extLst>
              <a:ext uri="{FF2B5EF4-FFF2-40B4-BE49-F238E27FC236}">
                <a16:creationId xmlns:a16="http://schemas.microsoft.com/office/drawing/2014/main" id="{81A6A0E0-8002-48B9-BAA5-DF0E2642420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D6FC718-DA52-4A2F-BACF-9754020E99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spTree>
    <p:extLst>
      <p:ext uri="{BB962C8B-B14F-4D97-AF65-F5344CB8AC3E}">
        <p14:creationId xmlns:p14="http://schemas.microsoft.com/office/powerpoint/2010/main" val="186512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2E17-BF1D-472E-BA3C-A04763D6BBC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6663010-FB8E-4C79-AE21-1E02EEFF2C06}"/>
              </a:ext>
            </a:extLst>
          </p:cNvPr>
          <p:cNvSpPr>
            <a:spLocks noGrp="1"/>
          </p:cNvSpPr>
          <p:nvPr>
            <p:ph type="subTitle" idx="1"/>
          </p:nvPr>
        </p:nvSpPr>
        <p:spPr>
          <a:xfrm>
            <a:off x="0" y="0"/>
            <a:ext cx="12192000" cy="6858000"/>
          </a:xfrm>
        </p:spPr>
        <p:txBody>
          <a:bodyPr>
            <a:normAutofit/>
          </a:bodyPr>
          <a:lstStyle/>
          <a:p>
            <a:r>
              <a:rPr lang="en-US" sz="8000" b="1" dirty="0"/>
              <a:t>Over the summer holidays, Hajar helped her with the election campaign. The women drove round remote villages, distributing campaign leaflets. </a:t>
            </a:r>
          </a:p>
        </p:txBody>
      </p:sp>
    </p:spTree>
    <p:extLst>
      <p:ext uri="{BB962C8B-B14F-4D97-AF65-F5344CB8AC3E}">
        <p14:creationId xmlns:p14="http://schemas.microsoft.com/office/powerpoint/2010/main" val="3664282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3A9C-CD1B-4FE8-A33F-AE6FE0DC95B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CCB02BD-8446-4198-9DE3-D8C3041223A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4BD3181-EBE0-48B1-93BF-F8DB38645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0049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103AD-3F06-451D-96FA-4F1BD2C34122}"/>
              </a:ext>
            </a:extLst>
          </p:cNvPr>
          <p:cNvSpPr>
            <a:spLocks noGrp="1"/>
          </p:cNvSpPr>
          <p:nvPr>
            <p:ph type="ctrTitle"/>
          </p:nvPr>
        </p:nvSpPr>
        <p:spPr>
          <a:xfrm>
            <a:off x="0" y="0"/>
            <a:ext cx="12192000" cy="6857999"/>
          </a:xfrm>
        </p:spPr>
        <p:txBody>
          <a:bodyPr>
            <a:noAutofit/>
          </a:bodyPr>
          <a:lstStyle/>
          <a:p>
            <a:r>
              <a:rPr lang="en-US" sz="7200" b="1" dirty="0"/>
              <a:t>"I want to work for the government, especially in the area of economic development," Hajar said. "I also want to work for empowering women through providing more educational opportunities."</a:t>
            </a:r>
          </a:p>
        </p:txBody>
      </p:sp>
      <p:sp>
        <p:nvSpPr>
          <p:cNvPr id="3" name="Subtitle 2">
            <a:extLst>
              <a:ext uri="{FF2B5EF4-FFF2-40B4-BE49-F238E27FC236}">
                <a16:creationId xmlns:a16="http://schemas.microsoft.com/office/drawing/2014/main" id="{B4D236E8-DD0E-4281-8FAB-756B48D688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9487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E5CF-4A60-461C-AC0A-BE23E5DBDED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49A598F-E208-437D-A609-AEFBDC1C79B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01F9D2E-91F0-40A2-91FE-14C67AAFE4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85564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04F5-6F6A-4393-8DAD-796D877B3C0E}"/>
              </a:ext>
            </a:extLst>
          </p:cNvPr>
          <p:cNvSpPr>
            <a:spLocks noGrp="1"/>
          </p:cNvSpPr>
          <p:nvPr>
            <p:ph type="ctrTitle"/>
          </p:nvPr>
        </p:nvSpPr>
        <p:spPr>
          <a:xfrm>
            <a:off x="0" y="0"/>
            <a:ext cx="12192000" cy="6857999"/>
          </a:xfrm>
        </p:spPr>
        <p:txBody>
          <a:bodyPr>
            <a:normAutofit/>
          </a:bodyPr>
          <a:lstStyle/>
          <a:p>
            <a:r>
              <a:rPr lang="en-US" sz="8000" b="1" dirty="0"/>
              <a:t>If Kiev fails to emerge as a reformist success story, the EU-border state may collapse, creating a major security threat for Europe and beyond. </a:t>
            </a:r>
          </a:p>
        </p:txBody>
      </p:sp>
      <p:sp>
        <p:nvSpPr>
          <p:cNvPr id="3" name="Subtitle 2">
            <a:extLst>
              <a:ext uri="{FF2B5EF4-FFF2-40B4-BE49-F238E27FC236}">
                <a16:creationId xmlns:a16="http://schemas.microsoft.com/office/drawing/2014/main" id="{7E8C51C4-0E8B-423B-B47B-B5CF20BA4E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4570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E31A-7242-445A-AFFE-93E072930F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3A332C-9B9C-46D9-A931-AE492CBC036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726A022-F586-4B0E-A052-0DF1D878E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3652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F718-6D1E-41BB-A36D-574599F0F6F6}"/>
              </a:ext>
            </a:extLst>
          </p:cNvPr>
          <p:cNvSpPr>
            <a:spLocks noGrp="1"/>
          </p:cNvSpPr>
          <p:nvPr>
            <p:ph type="ctrTitle"/>
          </p:nvPr>
        </p:nvSpPr>
        <p:spPr>
          <a:xfrm>
            <a:off x="0" y="0"/>
            <a:ext cx="12192000" cy="6857999"/>
          </a:xfrm>
        </p:spPr>
        <p:txBody>
          <a:bodyPr>
            <a:noAutofit/>
          </a:bodyPr>
          <a:lstStyle/>
          <a:p>
            <a:r>
              <a:rPr lang="en-US" sz="8000" b="1" dirty="0">
                <a:latin typeface="Times New Roman" panose="02020603050405020304" pitchFamily="18" charset="0"/>
                <a:cs typeface="Times New Roman" panose="02020603050405020304" pitchFamily="18" charset="0"/>
              </a:rPr>
              <a:t>Not surprisingly, efforts to root out widespread corruption have been a long-standing priority since independence in 1991. </a:t>
            </a:r>
          </a:p>
        </p:txBody>
      </p:sp>
      <p:sp>
        <p:nvSpPr>
          <p:cNvPr id="3" name="Subtitle 2">
            <a:extLst>
              <a:ext uri="{FF2B5EF4-FFF2-40B4-BE49-F238E27FC236}">
                <a16:creationId xmlns:a16="http://schemas.microsoft.com/office/drawing/2014/main" id="{AF4EB89B-05D8-46D7-889B-5B9A17C87B5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7206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42FC-D18B-48E4-90B8-54A4303DBB78}"/>
              </a:ext>
            </a:extLst>
          </p:cNvPr>
          <p:cNvSpPr>
            <a:spLocks noGrp="1"/>
          </p:cNvSpPr>
          <p:nvPr>
            <p:ph type="ctrTitle"/>
          </p:nvPr>
        </p:nvSpPr>
        <p:spPr>
          <a:xfrm>
            <a:off x="0" y="0"/>
            <a:ext cx="12192000" cy="6857999"/>
          </a:xfrm>
        </p:spPr>
        <p:txBody>
          <a:bodyPr>
            <a:normAutofit/>
          </a:bodyPr>
          <a:lstStyle/>
          <a:p>
            <a:r>
              <a:rPr lang="en-US" sz="7200" b="1" dirty="0"/>
              <a:t>Progress in this area was negligible until 2014, when the Euromaidan revolution toppled then President Viktor Yanukovych and brought to power pro-Western and pro-reformist elites.</a:t>
            </a:r>
          </a:p>
        </p:txBody>
      </p:sp>
      <p:sp>
        <p:nvSpPr>
          <p:cNvPr id="3" name="Subtitle 2">
            <a:extLst>
              <a:ext uri="{FF2B5EF4-FFF2-40B4-BE49-F238E27FC236}">
                <a16:creationId xmlns:a16="http://schemas.microsoft.com/office/drawing/2014/main" id="{BCDA3D59-0D9F-4A48-9088-12A34B07AD7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49817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31F36-725A-4493-8CF0-AE8F43353029}"/>
              </a:ext>
            </a:extLst>
          </p:cNvPr>
          <p:cNvSpPr>
            <a:spLocks noGrp="1"/>
          </p:cNvSpPr>
          <p:nvPr>
            <p:ph type="ctrTitle"/>
          </p:nvPr>
        </p:nvSpPr>
        <p:spPr>
          <a:xfrm>
            <a:off x="100013" y="0"/>
            <a:ext cx="12091987" cy="6857999"/>
          </a:xfrm>
        </p:spPr>
        <p:txBody>
          <a:bodyPr/>
          <a:lstStyle/>
          <a:p>
            <a:endParaRPr lang="en-US" dirty="0"/>
          </a:p>
        </p:txBody>
      </p:sp>
      <p:sp>
        <p:nvSpPr>
          <p:cNvPr id="3" name="Subtitle 2">
            <a:extLst>
              <a:ext uri="{FF2B5EF4-FFF2-40B4-BE49-F238E27FC236}">
                <a16:creationId xmlns:a16="http://schemas.microsoft.com/office/drawing/2014/main" id="{A40663D1-D29C-4BBE-9CD2-8B4486A0ED84}"/>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5338E67A-1D6D-43FE-9BF0-20C1DDBBB2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57468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62ED3-F6C8-42D0-8F66-897ABDBC8C55}"/>
              </a:ext>
            </a:extLst>
          </p:cNvPr>
          <p:cNvSpPr>
            <a:spLocks noGrp="1"/>
          </p:cNvSpPr>
          <p:nvPr>
            <p:ph type="ctrTitle"/>
          </p:nvPr>
        </p:nvSpPr>
        <p:spPr>
          <a:xfrm>
            <a:off x="0" y="0"/>
            <a:ext cx="4772025" cy="6858000"/>
          </a:xfrm>
        </p:spPr>
        <p:txBody>
          <a:bodyPr>
            <a:normAutofit/>
          </a:bodyPr>
          <a:lstStyle/>
          <a:p>
            <a:r>
              <a:rPr lang="en-US" sz="7200" b="1" dirty="0"/>
              <a:t>Viktor Yanukovych </a:t>
            </a:r>
          </a:p>
        </p:txBody>
      </p:sp>
      <p:sp>
        <p:nvSpPr>
          <p:cNvPr id="3" name="Subtitle 2">
            <a:extLst>
              <a:ext uri="{FF2B5EF4-FFF2-40B4-BE49-F238E27FC236}">
                <a16:creationId xmlns:a16="http://schemas.microsoft.com/office/drawing/2014/main" id="{C1D3C62F-CC60-496A-B5C6-DDD159D80D30}"/>
              </a:ext>
            </a:extLst>
          </p:cNvPr>
          <p:cNvSpPr>
            <a:spLocks noGrp="1"/>
          </p:cNvSpPr>
          <p:nvPr>
            <p:ph type="subTitle" idx="1"/>
          </p:nvPr>
        </p:nvSpPr>
        <p:spPr>
          <a:xfrm>
            <a:off x="300037" y="-1284287"/>
            <a:ext cx="10668000" cy="1284287"/>
          </a:xfrm>
        </p:spPr>
        <p:txBody>
          <a:bodyPr/>
          <a:lstStyle/>
          <a:p>
            <a:endParaRPr lang="en-US" dirty="0"/>
          </a:p>
        </p:txBody>
      </p:sp>
      <p:pic>
        <p:nvPicPr>
          <p:cNvPr id="5" name="Picture 4">
            <a:extLst>
              <a:ext uri="{FF2B5EF4-FFF2-40B4-BE49-F238E27FC236}">
                <a16:creationId xmlns:a16="http://schemas.microsoft.com/office/drawing/2014/main" id="{2653595E-935B-45CB-BA86-7AC3F4884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025" y="0"/>
            <a:ext cx="7577138" cy="6938963"/>
          </a:xfrm>
          <a:prstGeom prst="rect">
            <a:avLst/>
          </a:prstGeom>
        </p:spPr>
      </p:pic>
    </p:spTree>
    <p:extLst>
      <p:ext uri="{BB962C8B-B14F-4D97-AF65-F5344CB8AC3E}">
        <p14:creationId xmlns:p14="http://schemas.microsoft.com/office/powerpoint/2010/main" val="819150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759</Words>
  <Application>Microsoft Office PowerPoint</Application>
  <PresentationFormat>Widescreen</PresentationFormat>
  <Paragraphs>25</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 New Roman</vt:lpstr>
      <vt:lpstr>Office Theme</vt:lpstr>
      <vt:lpstr>What's Ahead for Ukraine’s Reform Movement</vt:lpstr>
      <vt:lpstr>Ukraine’s future as an independent and sovereign state will depend as much on winning its internal war on corruption and fixing its broken government as on keeping Russia contained in the east. </vt:lpstr>
      <vt:lpstr>PowerPoint Presentation</vt:lpstr>
      <vt:lpstr>If Kiev fails to emerge as a reformist success story, the EU-border state may collapse, creating a major security threat for Europe and beyond. </vt:lpstr>
      <vt:lpstr>PowerPoint Presentation</vt:lpstr>
      <vt:lpstr>Not surprisingly, efforts to root out widespread corruption have been a long-standing priority since independence in 1991. </vt:lpstr>
      <vt:lpstr>Progress in this area was negligible until 2014, when the Euromaidan revolution toppled then President Viktor Yanukovych and brought to power pro-Western and pro-reformist elites.</vt:lpstr>
      <vt:lpstr>PowerPoint Presentation</vt:lpstr>
      <vt:lpstr>Viktor Yanukovych </vt:lpstr>
      <vt:lpstr>That same year, businessman Petro Poroshenko, one of the principal financial backers of the protests, was elected president and created a largely reformist coalition government. He is without doubt the best president that independent Ukraine has had.</vt:lpstr>
      <vt:lpstr>Petro Poroshenko</vt:lpstr>
      <vt:lpstr>The government has fixed the banking sector and—together with a burgeoning number of Chinese investors—is spending huge amounts to fix roads and railroads, modernize airports and ports, build new highways and tunnels to the West, and invest in renewable energy. </vt:lpstr>
      <vt:lpstr>PowerPoint Presentation</vt:lpstr>
      <vt:lpstr>PowerPoint Presentation</vt:lpstr>
      <vt:lpstr>PowerPoint Presentation</vt:lpstr>
      <vt:lpstr>Ukraine’s IT sector is booming and has become one of the largest and most dynamic in the world. Of course, there is still work for Ukraine to do.</vt:lpstr>
      <vt:lpstr>PowerPoint Presentation</vt:lpstr>
      <vt:lpstr>One problem is that ordinary Ukrainians do not yet feel many of the changes in their daily lives. They have been hit hard by the slump in the economy and the national currency after the pro-democracy revolution and subsequent conflict in 2014.</vt:lpstr>
      <vt:lpstr>PowerPoint Presentation</vt:lpstr>
      <vt:lpstr>هريفنا أوكرانية</vt:lpstr>
      <vt:lpstr>The economy, which contracted by more than 20 percent in 2014–15, is finally improving. Ukraine needs to catch up with its neighbors to the west, but the important thing is that it has finally lifted itself up from the depression that followed the Russian invasion.</vt:lpstr>
      <vt:lpstr>PowerPoint Presentation</vt:lpstr>
      <vt:lpstr>The West needs to continue to support Ukraine economically, diplomatically, and militarily. This is so not only because Ukraine is the only thing standing between Europe and Putin’s Russia but because, as a rapidly Westernizing country that has made remarkable progress over the past four years, Ukraine simply deserves it.</vt:lpstr>
      <vt:lpstr>PowerPoint Presentation</vt:lpstr>
      <vt:lpstr>Since 2008, a number of young Afghans have been coming to study at the Willy Brandt School of Public Policy at the University of Erfurt in central Germany. They learn how to govern countries effectively.</vt:lpstr>
      <vt:lpstr>PowerPoint Presentation</vt:lpstr>
      <vt:lpstr>PowerPoint Presentation</vt:lpstr>
      <vt:lpstr>In the future, these students hope to form the Afghan elite, to find jobs in government ministries or NGOs. After a six-month preparatory program entitled "Good Governance in Afghanistan," the students are ready to begin a Masters course in public policy.</vt:lpstr>
      <vt:lpstr>Moheb Jarbakhail is one of 27 young Afghans at the Willy Brandt School. The 25-year-old says he wants to return to Kabul at the end of his course, armed with skills he has learned. </vt:lpstr>
      <vt:lpstr>"People like myself can make a significant difference to Afghanistan for two reasons," Moheb said. "One, we get all the academic knowledge of how to govern a society, and the second is: We are from that country, we understand the internal politics. So, I see my future in helping the Afghan public." </vt:lpstr>
      <vt:lpstr>Moheb has been studying in Erfurt for almost a year. Before that, he completed a degree in economics at the University of Kabul, studied in the US and also worked for an aid organization in Afghanistan. </vt:lpstr>
      <vt:lpstr>PowerPoint Presentation</vt:lpstr>
      <vt:lpstr>One of only five women on the course is 23-year-old Hajar Mobarez. She already knows what women can achieve in Afghanistan. Her mother is a member of parliament in Kabul.</vt:lpstr>
      <vt:lpstr>PowerPoint Presentation</vt:lpstr>
      <vt:lpstr>PowerPoint Presentation</vt:lpstr>
      <vt:lpstr>PowerPoint Presentation</vt:lpstr>
      <vt:lpstr>PowerPoint Presentation</vt:lpstr>
      <vt:lpstr>"I want to work for the government, especially in the area of economic development," Hajar said. "I also want to work for empowering women through providing more educational opportunities."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Ahead for Ukraine’s Reform Movement</dc:title>
  <dc:creator>Noona</dc:creator>
  <cp:lastModifiedBy>Noona</cp:lastModifiedBy>
  <cp:revision>53</cp:revision>
  <dcterms:created xsi:type="dcterms:W3CDTF">2018-11-14T10:20:34Z</dcterms:created>
  <dcterms:modified xsi:type="dcterms:W3CDTF">2018-11-17T05:41:01Z</dcterms:modified>
</cp:coreProperties>
</file>