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87" r:id="rId12"/>
    <p:sldId id="267" r:id="rId13"/>
    <p:sldId id="268" r:id="rId14"/>
    <p:sldId id="269" r:id="rId15"/>
    <p:sldId id="289" r:id="rId16"/>
    <p:sldId id="290" r:id="rId17"/>
    <p:sldId id="270" r:id="rId18"/>
    <p:sldId id="271" r:id="rId19"/>
    <p:sldId id="280" r:id="rId20"/>
    <p:sldId id="283" r:id="rId21"/>
    <p:sldId id="284" r:id="rId22"/>
  </p:sldIdLst>
  <p:sldSz cx="9144000" cy="5715000" type="screen16x10"/>
  <p:notesSz cx="6858000" cy="9144000"/>
  <p:embeddedFontLst>
    <p:embeddedFont>
      <p:font typeface="Amatic SC" charset="-79"/>
      <p:regular r:id="rId24"/>
      <p:bold r:id="rId25"/>
    </p:embeddedFont>
    <p:embeddedFont>
      <p:font typeface="Merriweather" charset="0"/>
      <p:regular r:id="rId26"/>
      <p:bold r:id="rId27"/>
      <p:italic r:id="rId28"/>
      <p:boldItalic r:id="rId29"/>
    </p:embeddedFont>
    <p:embeddedFont>
      <p:font typeface="MV Boli" pitchFamily="2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2AF22C5-FB31-4C47-A6F4-73C974F344C1}">
  <a:tblStyle styleId="{42AF22C5-FB31-4C47-A6F4-73C974F344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4" d="100"/>
          <a:sy n="84" d="100"/>
        </p:scale>
        <p:origin x="-456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BD9CD-74F3-4BF9-A0B4-920FF499DCA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9C16A-BC60-4407-825D-10C5E93DF68F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b="1" dirty="0" smtClean="0">
              <a:latin typeface="Amatic SC" charset="-79"/>
              <a:cs typeface="Amatic SC" charset="-79"/>
            </a:rPr>
            <a:t>HOW TO RECOGNIZE CONVERSATIONAL IMPLICATURES:</a:t>
          </a:r>
          <a:endParaRPr lang="en-US" dirty="0"/>
        </a:p>
      </dgm:t>
    </dgm:pt>
    <dgm:pt modelId="{74D921E3-900E-4556-B782-B41D2B9F87A2}" type="parTrans" cxnId="{C2F4EE68-0DE6-4F77-A890-AF82827B25FB}">
      <dgm:prSet/>
      <dgm:spPr/>
      <dgm:t>
        <a:bodyPr/>
        <a:lstStyle/>
        <a:p>
          <a:endParaRPr lang="en-US"/>
        </a:p>
      </dgm:t>
    </dgm:pt>
    <dgm:pt modelId="{369B1111-9623-4A1A-99E8-4B53F3F7F575}" type="sibTrans" cxnId="{C2F4EE68-0DE6-4F77-A890-AF82827B25FB}">
      <dgm:prSet/>
      <dgm:spPr/>
      <dgm:t>
        <a:bodyPr/>
        <a:lstStyle/>
        <a:p>
          <a:endParaRPr lang="en-US"/>
        </a:p>
      </dgm:t>
    </dgm:pt>
    <dgm:pt modelId="{9EAEA8D7-936C-463F-82C8-BE0DD86A90B8}">
      <dgm:prSet phldrT="[Text]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dirty="0" smtClean="0"/>
            <a:t>CONTEXT-DEPENDENCY </a:t>
          </a:r>
          <a:endParaRPr lang="en-US" dirty="0"/>
        </a:p>
      </dgm:t>
    </dgm:pt>
    <dgm:pt modelId="{689D345D-C13B-4484-BB7A-CB79089BFFAC}" type="parTrans" cxnId="{C22319E4-54D4-47D2-BC9A-FDBC9A167335}">
      <dgm:prSet/>
      <dgm:spPr/>
      <dgm:t>
        <a:bodyPr/>
        <a:lstStyle/>
        <a:p>
          <a:endParaRPr lang="en-US"/>
        </a:p>
      </dgm:t>
    </dgm:pt>
    <dgm:pt modelId="{8E01409C-007D-4B69-94FA-5112D190651C}" type="sibTrans" cxnId="{C22319E4-54D4-47D2-BC9A-FDBC9A167335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5ED9209E-6072-43CC-AFED-A9447FE8A058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b="1" dirty="0" smtClean="0"/>
            <a:t>NON-DATECHABILITY</a:t>
          </a:r>
          <a:endParaRPr lang="en-US" sz="1000" b="1" dirty="0"/>
        </a:p>
      </dgm:t>
    </dgm:pt>
    <dgm:pt modelId="{D0F255D3-112D-4D71-9EBD-AB88787606C2}" type="parTrans" cxnId="{328A9E55-5948-4CF1-B916-0C7F632DAF72}">
      <dgm:prSet/>
      <dgm:spPr/>
      <dgm:t>
        <a:bodyPr/>
        <a:lstStyle/>
        <a:p>
          <a:endParaRPr lang="en-US"/>
        </a:p>
      </dgm:t>
    </dgm:pt>
    <dgm:pt modelId="{E280E6DE-58A2-4927-96B8-FA3B748D3318}" type="sibTrans" cxnId="{328A9E55-5948-4CF1-B916-0C7F632DAF72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C312B3B8-2802-49B2-999A-F23CC7AEDCE8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b="1" dirty="0" smtClean="0"/>
            <a:t>CALCULABILITY</a:t>
          </a:r>
          <a:endParaRPr lang="en-US" sz="1400" b="1" dirty="0"/>
        </a:p>
      </dgm:t>
    </dgm:pt>
    <dgm:pt modelId="{099B003C-D45B-498E-9EEB-E907FA37DB8F}" type="parTrans" cxnId="{34C824A3-CDC5-4D31-9CE9-72ED85F1B0EE}">
      <dgm:prSet/>
      <dgm:spPr/>
      <dgm:t>
        <a:bodyPr/>
        <a:lstStyle/>
        <a:p>
          <a:endParaRPr lang="en-US"/>
        </a:p>
      </dgm:t>
    </dgm:pt>
    <dgm:pt modelId="{64B49D9D-3820-4B3A-BBAA-C5C89BF4E470}" type="sibTrans" cxnId="{34C824A3-CDC5-4D31-9CE9-72ED85F1B0EE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22BC0E34-F840-46FE-810E-FE1AEAFF1115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600" b="1" dirty="0" smtClean="0"/>
            <a:t>DEFEASIBILITY/CANELLABILITY </a:t>
          </a:r>
          <a:endParaRPr lang="en-US" sz="500" b="1" dirty="0"/>
        </a:p>
      </dgm:t>
    </dgm:pt>
    <dgm:pt modelId="{413B4440-7220-48C0-8514-CE7AC877EA01}" type="parTrans" cxnId="{E355F5D2-6B0F-42F3-B554-9F71E5404044}">
      <dgm:prSet/>
      <dgm:spPr/>
      <dgm:t>
        <a:bodyPr/>
        <a:lstStyle/>
        <a:p>
          <a:endParaRPr lang="en-US"/>
        </a:p>
      </dgm:t>
    </dgm:pt>
    <dgm:pt modelId="{01A17D67-8679-4F08-9A6F-2901466B2E4F}" type="sibTrans" cxnId="{E355F5D2-6B0F-42F3-B554-9F71E5404044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FA3609F2-D336-4D5D-9D56-5D1DA56EFBB7}" type="pres">
      <dgm:prSet presAssocID="{C68BD9CD-74F3-4BF9-A0B4-920FF499DC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D9F55-C541-4818-8183-041CD1FBC5B7}" type="pres">
      <dgm:prSet presAssocID="{9099C16A-BC60-4407-825D-10C5E93DF68F}" presName="centerShape" presStyleLbl="node0" presStyleIdx="0" presStyleCnt="1" custScaleX="131107"/>
      <dgm:spPr/>
      <dgm:t>
        <a:bodyPr/>
        <a:lstStyle/>
        <a:p>
          <a:endParaRPr lang="en-US"/>
        </a:p>
      </dgm:t>
    </dgm:pt>
    <dgm:pt modelId="{10BC9E69-9E4F-4E17-90C4-F7608F301BD3}" type="pres">
      <dgm:prSet presAssocID="{9EAEA8D7-936C-463F-82C8-BE0DD86A90B8}" presName="node" presStyleLbl="node1" presStyleIdx="0" presStyleCnt="4" custScaleX="184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3E8E3-376F-4FB7-95BD-EDE703BE5B86}" type="pres">
      <dgm:prSet presAssocID="{9EAEA8D7-936C-463F-82C8-BE0DD86A90B8}" presName="dummy" presStyleCnt="0"/>
      <dgm:spPr/>
    </dgm:pt>
    <dgm:pt modelId="{83D33C31-66AB-424A-B9DC-D240ABA23651}" type="pres">
      <dgm:prSet presAssocID="{8E01409C-007D-4B69-94FA-5112D190651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994F38A-981A-45DF-93FB-385A22018EDD}" type="pres">
      <dgm:prSet presAssocID="{5ED9209E-6072-43CC-AFED-A9447FE8A058}" presName="node" presStyleLbl="node1" presStyleIdx="1" presStyleCnt="4" custScaleX="165891" custRadScaleRad="132880" custRadScaleInc="1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A3E10-D1F7-4A4B-A18A-7214CFBBFD47}" type="pres">
      <dgm:prSet presAssocID="{5ED9209E-6072-43CC-AFED-A9447FE8A058}" presName="dummy" presStyleCnt="0"/>
      <dgm:spPr/>
    </dgm:pt>
    <dgm:pt modelId="{FC5C350B-FA76-43C3-85FB-EEEB3AFB4DB8}" type="pres">
      <dgm:prSet presAssocID="{E280E6DE-58A2-4927-96B8-FA3B748D331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3CFA02B-F805-4C5C-BF31-AB83C592C6D2}" type="pres">
      <dgm:prSet presAssocID="{C312B3B8-2802-49B2-999A-F23CC7AEDCE8}" presName="node" presStyleLbl="node1" presStyleIdx="2" presStyleCnt="4" custScaleX="161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F7D5C-B658-4730-9E57-C6F61D7ED475}" type="pres">
      <dgm:prSet presAssocID="{C312B3B8-2802-49B2-999A-F23CC7AEDCE8}" presName="dummy" presStyleCnt="0"/>
      <dgm:spPr/>
    </dgm:pt>
    <dgm:pt modelId="{095415FC-BFB9-4A24-BA5B-6DABE242DF7E}" type="pres">
      <dgm:prSet presAssocID="{64B49D9D-3820-4B3A-BBAA-C5C89BF4E47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62CD6C0-CD99-417C-A472-D5755793B223}" type="pres">
      <dgm:prSet presAssocID="{22BC0E34-F840-46FE-810E-FE1AEAFF1115}" presName="node" presStyleLbl="node1" presStyleIdx="3" presStyleCnt="4" custScaleX="162078" custRadScaleRad="125457" custRadScaleInc="-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D6819-2B58-44B1-9C28-4868523F8E95}" type="pres">
      <dgm:prSet presAssocID="{22BC0E34-F840-46FE-810E-FE1AEAFF1115}" presName="dummy" presStyleCnt="0"/>
      <dgm:spPr/>
    </dgm:pt>
    <dgm:pt modelId="{C5E7C711-05E2-4387-9B84-EBA5B4DB5EE5}" type="pres">
      <dgm:prSet presAssocID="{01A17D67-8679-4F08-9A6F-2901466B2E4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A094C90-4213-4581-B978-FE7A9802A941}" type="presOf" srcId="{64B49D9D-3820-4B3A-BBAA-C5C89BF4E470}" destId="{095415FC-BFB9-4A24-BA5B-6DABE242DF7E}" srcOrd="0" destOrd="0" presId="urn:microsoft.com/office/officeart/2005/8/layout/radial6"/>
    <dgm:cxn modelId="{C2F4EE68-0DE6-4F77-A890-AF82827B25FB}" srcId="{C68BD9CD-74F3-4BF9-A0B4-920FF499DCAE}" destId="{9099C16A-BC60-4407-825D-10C5E93DF68F}" srcOrd="0" destOrd="0" parTransId="{74D921E3-900E-4556-B782-B41D2B9F87A2}" sibTransId="{369B1111-9623-4A1A-99E8-4B53F3F7F575}"/>
    <dgm:cxn modelId="{C22319E4-54D4-47D2-BC9A-FDBC9A167335}" srcId="{9099C16A-BC60-4407-825D-10C5E93DF68F}" destId="{9EAEA8D7-936C-463F-82C8-BE0DD86A90B8}" srcOrd="0" destOrd="0" parTransId="{689D345D-C13B-4484-BB7A-CB79089BFFAC}" sibTransId="{8E01409C-007D-4B69-94FA-5112D190651C}"/>
    <dgm:cxn modelId="{BD1DB5E7-6641-4326-9FDB-1420DE2257B8}" type="presOf" srcId="{5ED9209E-6072-43CC-AFED-A9447FE8A058}" destId="{7994F38A-981A-45DF-93FB-385A22018EDD}" srcOrd="0" destOrd="0" presId="urn:microsoft.com/office/officeart/2005/8/layout/radial6"/>
    <dgm:cxn modelId="{CF3A4B22-6CAB-4513-8517-F128C88B27C0}" type="presOf" srcId="{C68BD9CD-74F3-4BF9-A0B4-920FF499DCAE}" destId="{FA3609F2-D336-4D5D-9D56-5D1DA56EFBB7}" srcOrd="0" destOrd="0" presId="urn:microsoft.com/office/officeart/2005/8/layout/radial6"/>
    <dgm:cxn modelId="{34C824A3-CDC5-4D31-9CE9-72ED85F1B0EE}" srcId="{9099C16A-BC60-4407-825D-10C5E93DF68F}" destId="{C312B3B8-2802-49B2-999A-F23CC7AEDCE8}" srcOrd="2" destOrd="0" parTransId="{099B003C-D45B-498E-9EEB-E907FA37DB8F}" sibTransId="{64B49D9D-3820-4B3A-BBAA-C5C89BF4E470}"/>
    <dgm:cxn modelId="{04F726B3-1416-4CCF-AD1F-C77A6F57551D}" type="presOf" srcId="{9099C16A-BC60-4407-825D-10C5E93DF68F}" destId="{744D9F55-C541-4818-8183-041CD1FBC5B7}" srcOrd="0" destOrd="0" presId="urn:microsoft.com/office/officeart/2005/8/layout/radial6"/>
    <dgm:cxn modelId="{A7F4C501-01D1-4587-AC54-8943D9663DF7}" type="presOf" srcId="{22BC0E34-F840-46FE-810E-FE1AEAFF1115}" destId="{962CD6C0-CD99-417C-A472-D5755793B223}" srcOrd="0" destOrd="0" presId="urn:microsoft.com/office/officeart/2005/8/layout/radial6"/>
    <dgm:cxn modelId="{C438FBC2-0293-4443-A902-BB4A6C21D6D6}" type="presOf" srcId="{E280E6DE-58A2-4927-96B8-FA3B748D3318}" destId="{FC5C350B-FA76-43C3-85FB-EEEB3AFB4DB8}" srcOrd="0" destOrd="0" presId="urn:microsoft.com/office/officeart/2005/8/layout/radial6"/>
    <dgm:cxn modelId="{16EC4E68-4A7F-4E7D-B261-6518C752CFE5}" type="presOf" srcId="{01A17D67-8679-4F08-9A6F-2901466B2E4F}" destId="{C5E7C711-05E2-4387-9B84-EBA5B4DB5EE5}" srcOrd="0" destOrd="0" presId="urn:microsoft.com/office/officeart/2005/8/layout/radial6"/>
    <dgm:cxn modelId="{85524FE7-42E8-4FA2-97D0-87DEC3DF2AF6}" type="presOf" srcId="{C312B3B8-2802-49B2-999A-F23CC7AEDCE8}" destId="{93CFA02B-F805-4C5C-BF31-AB83C592C6D2}" srcOrd="0" destOrd="0" presId="urn:microsoft.com/office/officeart/2005/8/layout/radial6"/>
    <dgm:cxn modelId="{81294FA1-6F13-4BB9-B46F-768A3F118CBD}" type="presOf" srcId="{9EAEA8D7-936C-463F-82C8-BE0DD86A90B8}" destId="{10BC9E69-9E4F-4E17-90C4-F7608F301BD3}" srcOrd="0" destOrd="0" presId="urn:microsoft.com/office/officeart/2005/8/layout/radial6"/>
    <dgm:cxn modelId="{D199DBD5-9C6D-49D5-99DA-59791130EBCF}" type="presOf" srcId="{8E01409C-007D-4B69-94FA-5112D190651C}" destId="{83D33C31-66AB-424A-B9DC-D240ABA23651}" srcOrd="0" destOrd="0" presId="urn:microsoft.com/office/officeart/2005/8/layout/radial6"/>
    <dgm:cxn modelId="{328A9E55-5948-4CF1-B916-0C7F632DAF72}" srcId="{9099C16A-BC60-4407-825D-10C5E93DF68F}" destId="{5ED9209E-6072-43CC-AFED-A9447FE8A058}" srcOrd="1" destOrd="0" parTransId="{D0F255D3-112D-4D71-9EBD-AB88787606C2}" sibTransId="{E280E6DE-58A2-4927-96B8-FA3B748D3318}"/>
    <dgm:cxn modelId="{E355F5D2-6B0F-42F3-B554-9F71E5404044}" srcId="{9099C16A-BC60-4407-825D-10C5E93DF68F}" destId="{22BC0E34-F840-46FE-810E-FE1AEAFF1115}" srcOrd="3" destOrd="0" parTransId="{413B4440-7220-48C0-8514-CE7AC877EA01}" sibTransId="{01A17D67-8679-4F08-9A6F-2901466B2E4F}"/>
    <dgm:cxn modelId="{E31F2A8D-7895-42E5-A454-63BD05EAC435}" type="presParOf" srcId="{FA3609F2-D336-4D5D-9D56-5D1DA56EFBB7}" destId="{744D9F55-C541-4818-8183-041CD1FBC5B7}" srcOrd="0" destOrd="0" presId="urn:microsoft.com/office/officeart/2005/8/layout/radial6"/>
    <dgm:cxn modelId="{AC53A09B-D413-4B34-80E9-A702DF01B37A}" type="presParOf" srcId="{FA3609F2-D336-4D5D-9D56-5D1DA56EFBB7}" destId="{10BC9E69-9E4F-4E17-90C4-F7608F301BD3}" srcOrd="1" destOrd="0" presId="urn:microsoft.com/office/officeart/2005/8/layout/radial6"/>
    <dgm:cxn modelId="{4B7BE695-0897-4D56-BBCA-B0FB0024FB94}" type="presParOf" srcId="{FA3609F2-D336-4D5D-9D56-5D1DA56EFBB7}" destId="{C5F3E8E3-376F-4FB7-95BD-EDE703BE5B86}" srcOrd="2" destOrd="0" presId="urn:microsoft.com/office/officeart/2005/8/layout/radial6"/>
    <dgm:cxn modelId="{2D9153D1-AFBA-47A1-BA5D-889646AB6DDC}" type="presParOf" srcId="{FA3609F2-D336-4D5D-9D56-5D1DA56EFBB7}" destId="{83D33C31-66AB-424A-B9DC-D240ABA23651}" srcOrd="3" destOrd="0" presId="urn:microsoft.com/office/officeart/2005/8/layout/radial6"/>
    <dgm:cxn modelId="{F66FF744-6D6C-48F5-89D1-E7525E7EE066}" type="presParOf" srcId="{FA3609F2-D336-4D5D-9D56-5D1DA56EFBB7}" destId="{7994F38A-981A-45DF-93FB-385A22018EDD}" srcOrd="4" destOrd="0" presId="urn:microsoft.com/office/officeart/2005/8/layout/radial6"/>
    <dgm:cxn modelId="{24DAD388-7264-4ED0-99DA-A10CA3359031}" type="presParOf" srcId="{FA3609F2-D336-4D5D-9D56-5D1DA56EFBB7}" destId="{43CA3E10-D1F7-4A4B-A18A-7214CFBBFD47}" srcOrd="5" destOrd="0" presId="urn:microsoft.com/office/officeart/2005/8/layout/radial6"/>
    <dgm:cxn modelId="{B4A307D5-2BF0-4767-BA4C-671CBE0F99FC}" type="presParOf" srcId="{FA3609F2-D336-4D5D-9D56-5D1DA56EFBB7}" destId="{FC5C350B-FA76-43C3-85FB-EEEB3AFB4DB8}" srcOrd="6" destOrd="0" presId="urn:microsoft.com/office/officeart/2005/8/layout/radial6"/>
    <dgm:cxn modelId="{78A7A95D-06D9-4258-A584-713B7F2FFF8C}" type="presParOf" srcId="{FA3609F2-D336-4D5D-9D56-5D1DA56EFBB7}" destId="{93CFA02B-F805-4C5C-BF31-AB83C592C6D2}" srcOrd="7" destOrd="0" presId="urn:microsoft.com/office/officeart/2005/8/layout/radial6"/>
    <dgm:cxn modelId="{B73E88EE-1DE7-4860-A98B-3F03DBCDBEBD}" type="presParOf" srcId="{FA3609F2-D336-4D5D-9D56-5D1DA56EFBB7}" destId="{E89F7D5C-B658-4730-9E57-C6F61D7ED475}" srcOrd="8" destOrd="0" presId="urn:microsoft.com/office/officeart/2005/8/layout/radial6"/>
    <dgm:cxn modelId="{E4CAE8AE-D7EF-47B1-8B91-966F4691D41A}" type="presParOf" srcId="{FA3609F2-D336-4D5D-9D56-5D1DA56EFBB7}" destId="{095415FC-BFB9-4A24-BA5B-6DABE242DF7E}" srcOrd="9" destOrd="0" presId="urn:microsoft.com/office/officeart/2005/8/layout/radial6"/>
    <dgm:cxn modelId="{CE04CA1E-9609-471F-90D4-B7D0021FD2C0}" type="presParOf" srcId="{FA3609F2-D336-4D5D-9D56-5D1DA56EFBB7}" destId="{962CD6C0-CD99-417C-A472-D5755793B223}" srcOrd="10" destOrd="0" presId="urn:microsoft.com/office/officeart/2005/8/layout/radial6"/>
    <dgm:cxn modelId="{121F8B54-301A-4677-BD32-5DD0F105E6EF}" type="presParOf" srcId="{FA3609F2-D336-4D5D-9D56-5D1DA56EFBB7}" destId="{0C7D6819-2B58-44B1-9C28-4868523F8E95}" srcOrd="11" destOrd="0" presId="urn:microsoft.com/office/officeart/2005/8/layout/radial6"/>
    <dgm:cxn modelId="{5D096D22-68E4-42C5-8F5B-BB2DAED71668}" type="presParOf" srcId="{FA3609F2-D336-4D5D-9D56-5D1DA56EFBB7}" destId="{C5E7C711-05E2-4387-9B84-EBA5B4DB5EE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60AE3-C21F-447F-B408-409409FF0A1B}" type="doc">
      <dgm:prSet loTypeId="urn:microsoft.com/office/officeart/2005/8/layout/venn1" loCatId="relationship" qsTypeId="urn:microsoft.com/office/officeart/2005/8/quickstyle/3d7" qsCatId="3D" csTypeId="urn:microsoft.com/office/officeart/2005/8/colors/colorful5" csCatId="colorful" phldr="1"/>
      <dgm:spPr/>
    </dgm:pt>
    <dgm:pt modelId="{8B31FDCC-52E1-4127-9292-5180726CDF72}">
      <dgm:prSet phldrT="[Text]" custT="1"/>
      <dgm:spPr/>
      <dgm:t>
        <a:bodyPr/>
        <a:lstStyle/>
        <a:p>
          <a:r>
            <a:rPr lang="en-US" sz="1800" dirty="0" smtClean="0"/>
            <a:t>Avoid obscurity </a:t>
          </a:r>
          <a:endParaRPr lang="en-US" sz="1800" dirty="0"/>
        </a:p>
      </dgm:t>
    </dgm:pt>
    <dgm:pt modelId="{FDE9C626-06A5-40FA-8133-F880F6F177D6}" type="parTrans" cxnId="{E6F2E5C7-92C0-4747-ACEC-19788C1C6202}">
      <dgm:prSet/>
      <dgm:spPr/>
      <dgm:t>
        <a:bodyPr/>
        <a:lstStyle/>
        <a:p>
          <a:endParaRPr lang="en-US"/>
        </a:p>
      </dgm:t>
    </dgm:pt>
    <dgm:pt modelId="{36D05BB2-B580-4B5E-84EE-213CCD58D635}" type="sibTrans" cxnId="{E6F2E5C7-92C0-4747-ACEC-19788C1C6202}">
      <dgm:prSet/>
      <dgm:spPr/>
      <dgm:t>
        <a:bodyPr/>
        <a:lstStyle/>
        <a:p>
          <a:endParaRPr lang="en-US"/>
        </a:p>
      </dgm:t>
    </dgm:pt>
    <dgm:pt modelId="{A3B828ED-3622-4C8F-B8CA-6A7FF24BEDB0}">
      <dgm:prSet phldrT="[Text]" custT="1"/>
      <dgm:spPr/>
      <dgm:t>
        <a:bodyPr/>
        <a:lstStyle/>
        <a:p>
          <a:r>
            <a:rPr lang="en-US" sz="1600" b="1" dirty="0" smtClean="0"/>
            <a:t>Avoid unnecessary prolixity </a:t>
          </a:r>
          <a:endParaRPr lang="en-US" sz="1600" b="1" dirty="0"/>
        </a:p>
      </dgm:t>
    </dgm:pt>
    <dgm:pt modelId="{2CF7E140-610E-496A-9FD2-7BAFAF9ECA4A}" type="parTrans" cxnId="{5E28DA86-9052-4B3F-AC1C-4F10059A164F}">
      <dgm:prSet/>
      <dgm:spPr/>
      <dgm:t>
        <a:bodyPr/>
        <a:lstStyle/>
        <a:p>
          <a:endParaRPr lang="en-US"/>
        </a:p>
      </dgm:t>
    </dgm:pt>
    <dgm:pt modelId="{99294C15-51D8-4AC1-B02C-1EF3931BE12E}" type="sibTrans" cxnId="{5E28DA86-9052-4B3F-AC1C-4F10059A164F}">
      <dgm:prSet/>
      <dgm:spPr/>
      <dgm:t>
        <a:bodyPr/>
        <a:lstStyle/>
        <a:p>
          <a:endParaRPr lang="en-US"/>
        </a:p>
      </dgm:t>
    </dgm:pt>
    <dgm:pt modelId="{C67243CF-819A-418C-8F6B-7755C6C5C2FB}">
      <dgm:prSet phldrT="[Text]" custT="1"/>
      <dgm:spPr/>
      <dgm:t>
        <a:bodyPr/>
        <a:lstStyle/>
        <a:p>
          <a:r>
            <a:rPr lang="en-US" sz="1000" b="1" dirty="0" smtClean="0"/>
            <a:t> Avoid ambiguity</a:t>
          </a:r>
          <a:endParaRPr lang="en-US" sz="1000" b="1" dirty="0"/>
        </a:p>
      </dgm:t>
    </dgm:pt>
    <dgm:pt modelId="{3445FE8C-1035-4E2B-A131-CF68897F3E34}" type="parTrans" cxnId="{C46519B6-3E6E-4A53-BB64-8403D5AB9A44}">
      <dgm:prSet/>
      <dgm:spPr/>
      <dgm:t>
        <a:bodyPr/>
        <a:lstStyle/>
        <a:p>
          <a:endParaRPr lang="en-US"/>
        </a:p>
      </dgm:t>
    </dgm:pt>
    <dgm:pt modelId="{99C6020A-DD1F-4682-8FD2-454FBA32B0F0}" type="sibTrans" cxnId="{C46519B6-3E6E-4A53-BB64-8403D5AB9A44}">
      <dgm:prSet/>
      <dgm:spPr/>
      <dgm:t>
        <a:bodyPr/>
        <a:lstStyle/>
        <a:p>
          <a:endParaRPr lang="en-US"/>
        </a:p>
      </dgm:t>
    </dgm:pt>
    <dgm:pt modelId="{39F9C052-154B-45AF-825D-4F3A179AF588}">
      <dgm:prSet custT="1"/>
      <dgm:spPr/>
      <dgm:t>
        <a:bodyPr/>
        <a:lstStyle/>
        <a:p>
          <a:r>
            <a:rPr lang="en-US" sz="1600" b="1" dirty="0" smtClean="0"/>
            <a:t>Be orderly </a:t>
          </a:r>
          <a:endParaRPr lang="en-US" sz="1600" b="1" dirty="0"/>
        </a:p>
      </dgm:t>
    </dgm:pt>
    <dgm:pt modelId="{257C77F7-4E7E-4672-9539-0DDA5875C4BB}" type="parTrans" cxnId="{45E1AAF9-4251-4181-8E66-C397F4FF8580}">
      <dgm:prSet/>
      <dgm:spPr/>
      <dgm:t>
        <a:bodyPr/>
        <a:lstStyle/>
        <a:p>
          <a:endParaRPr lang="en-US"/>
        </a:p>
      </dgm:t>
    </dgm:pt>
    <dgm:pt modelId="{8C993A2F-3A44-40A0-94F5-674D117CE3B0}" type="sibTrans" cxnId="{45E1AAF9-4251-4181-8E66-C397F4FF8580}">
      <dgm:prSet/>
      <dgm:spPr/>
      <dgm:t>
        <a:bodyPr/>
        <a:lstStyle/>
        <a:p>
          <a:endParaRPr lang="en-US"/>
        </a:p>
      </dgm:t>
    </dgm:pt>
    <dgm:pt modelId="{63213940-2CD8-4C74-931B-00C9C9E6B64B}" type="pres">
      <dgm:prSet presAssocID="{94860AE3-C21F-447F-B408-409409FF0A1B}" presName="compositeShape" presStyleCnt="0">
        <dgm:presLayoutVars>
          <dgm:chMax val="7"/>
          <dgm:dir/>
          <dgm:resizeHandles val="exact"/>
        </dgm:presLayoutVars>
      </dgm:prSet>
      <dgm:spPr/>
    </dgm:pt>
    <dgm:pt modelId="{67458B90-FF14-4B55-B2A1-524D66497B14}" type="pres">
      <dgm:prSet presAssocID="{8B31FDCC-52E1-4127-9292-5180726CDF72}" presName="circ1" presStyleLbl="vennNode1" presStyleIdx="0" presStyleCnt="4" custScaleX="115385" custScaleY="127976" custLinFactNeighborX="2369" custLinFactNeighborY="14543"/>
      <dgm:spPr/>
      <dgm:t>
        <a:bodyPr/>
        <a:lstStyle/>
        <a:p>
          <a:endParaRPr lang="en-US"/>
        </a:p>
      </dgm:t>
    </dgm:pt>
    <dgm:pt modelId="{C4308382-F579-4E2D-97D4-D00BEF45ADB8}" type="pres">
      <dgm:prSet presAssocID="{8B31FDCC-52E1-4127-9292-5180726CDF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D8924-D329-43AE-ACDF-4AB639EC8969}" type="pres">
      <dgm:prSet presAssocID="{39F9C052-154B-45AF-825D-4F3A179AF588}" presName="circ2" presStyleLbl="vennNode1" presStyleIdx="1" presStyleCnt="4" custScaleX="113227"/>
      <dgm:spPr/>
    </dgm:pt>
    <dgm:pt modelId="{30C5EA2C-F441-4E59-A434-66046E9B3774}" type="pres">
      <dgm:prSet presAssocID="{39F9C052-154B-45AF-825D-4F3A179AF5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163F13-D51F-46A4-83E5-E93BEAE1FBFC}" type="pres">
      <dgm:prSet presAssocID="{A3B828ED-3622-4C8F-B8CA-6A7FF24BEDB0}" presName="circ3" presStyleLbl="vennNode1" presStyleIdx="2" presStyleCnt="4" custScaleX="109890" custScaleY="122253"/>
      <dgm:spPr/>
    </dgm:pt>
    <dgm:pt modelId="{7E3BCAE5-F530-48FF-AA8F-46E3D3EC53A7}" type="pres">
      <dgm:prSet presAssocID="{A3B828ED-3622-4C8F-B8CA-6A7FF24BED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86A86EB-CE95-43AB-A425-B129398F9189}" type="pres">
      <dgm:prSet presAssocID="{C67243CF-819A-418C-8F6B-7755C6C5C2FB}" presName="circ4" presStyleLbl="vennNode1" presStyleIdx="3" presStyleCnt="4" custLinFactNeighborX="-12688" custLinFactNeighborY="3228"/>
      <dgm:spPr/>
      <dgm:t>
        <a:bodyPr/>
        <a:lstStyle/>
        <a:p>
          <a:endParaRPr lang="en-US"/>
        </a:p>
      </dgm:t>
    </dgm:pt>
    <dgm:pt modelId="{D423A699-2F1E-4751-AC9C-E1C8156EF61F}" type="pres">
      <dgm:prSet presAssocID="{C67243CF-819A-418C-8F6B-7755C6C5C2F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519B6-3E6E-4A53-BB64-8403D5AB9A44}" srcId="{94860AE3-C21F-447F-B408-409409FF0A1B}" destId="{C67243CF-819A-418C-8F6B-7755C6C5C2FB}" srcOrd="3" destOrd="0" parTransId="{3445FE8C-1035-4E2B-A131-CF68897F3E34}" sibTransId="{99C6020A-DD1F-4682-8FD2-454FBA32B0F0}"/>
    <dgm:cxn modelId="{9E203074-BEAD-4605-BC54-118BF0065003}" type="presOf" srcId="{C67243CF-819A-418C-8F6B-7755C6C5C2FB}" destId="{286A86EB-CE95-43AB-A425-B129398F9189}" srcOrd="0" destOrd="0" presId="urn:microsoft.com/office/officeart/2005/8/layout/venn1"/>
    <dgm:cxn modelId="{AD0CF9A0-5722-40B2-A616-6EC3951BF224}" type="presOf" srcId="{A3B828ED-3622-4C8F-B8CA-6A7FF24BEDB0}" destId="{7E3BCAE5-F530-48FF-AA8F-46E3D3EC53A7}" srcOrd="1" destOrd="0" presId="urn:microsoft.com/office/officeart/2005/8/layout/venn1"/>
    <dgm:cxn modelId="{5E28DA86-9052-4B3F-AC1C-4F10059A164F}" srcId="{94860AE3-C21F-447F-B408-409409FF0A1B}" destId="{A3B828ED-3622-4C8F-B8CA-6A7FF24BEDB0}" srcOrd="2" destOrd="0" parTransId="{2CF7E140-610E-496A-9FD2-7BAFAF9ECA4A}" sibTransId="{99294C15-51D8-4AC1-B02C-1EF3931BE12E}"/>
    <dgm:cxn modelId="{EBA436E0-8851-4698-AD53-578323518A99}" type="presOf" srcId="{A3B828ED-3622-4C8F-B8CA-6A7FF24BEDB0}" destId="{2E163F13-D51F-46A4-83E5-E93BEAE1FBFC}" srcOrd="0" destOrd="0" presId="urn:microsoft.com/office/officeart/2005/8/layout/venn1"/>
    <dgm:cxn modelId="{8D9DA46F-5256-460A-86AA-D1BD69F0294F}" type="presOf" srcId="{39F9C052-154B-45AF-825D-4F3A179AF588}" destId="{30C5EA2C-F441-4E59-A434-66046E9B3774}" srcOrd="1" destOrd="0" presId="urn:microsoft.com/office/officeart/2005/8/layout/venn1"/>
    <dgm:cxn modelId="{65DE0E11-230E-448F-BB2E-1C0255A13FCB}" type="presOf" srcId="{C67243CF-819A-418C-8F6B-7755C6C5C2FB}" destId="{D423A699-2F1E-4751-AC9C-E1C8156EF61F}" srcOrd="1" destOrd="0" presId="urn:microsoft.com/office/officeart/2005/8/layout/venn1"/>
    <dgm:cxn modelId="{C89E11A9-10A0-45E3-9A75-D6765F2BF70C}" type="presOf" srcId="{94860AE3-C21F-447F-B408-409409FF0A1B}" destId="{63213940-2CD8-4C74-931B-00C9C9E6B64B}" srcOrd="0" destOrd="0" presId="urn:microsoft.com/office/officeart/2005/8/layout/venn1"/>
    <dgm:cxn modelId="{E6F2E5C7-92C0-4747-ACEC-19788C1C6202}" srcId="{94860AE3-C21F-447F-B408-409409FF0A1B}" destId="{8B31FDCC-52E1-4127-9292-5180726CDF72}" srcOrd="0" destOrd="0" parTransId="{FDE9C626-06A5-40FA-8133-F880F6F177D6}" sibTransId="{36D05BB2-B580-4B5E-84EE-213CCD58D635}"/>
    <dgm:cxn modelId="{365278CA-93BF-4A02-A884-87F23FF9FF21}" type="presOf" srcId="{39F9C052-154B-45AF-825D-4F3A179AF588}" destId="{3DDD8924-D329-43AE-ACDF-4AB639EC8969}" srcOrd="0" destOrd="0" presId="urn:microsoft.com/office/officeart/2005/8/layout/venn1"/>
    <dgm:cxn modelId="{9399671F-EC53-476C-89B6-87594D70AB78}" type="presOf" srcId="{8B31FDCC-52E1-4127-9292-5180726CDF72}" destId="{C4308382-F579-4E2D-97D4-D00BEF45ADB8}" srcOrd="1" destOrd="0" presId="urn:microsoft.com/office/officeart/2005/8/layout/venn1"/>
    <dgm:cxn modelId="{EDF935B6-7491-4BB6-8831-7BFDB542D934}" type="presOf" srcId="{8B31FDCC-52E1-4127-9292-5180726CDF72}" destId="{67458B90-FF14-4B55-B2A1-524D66497B14}" srcOrd="0" destOrd="0" presId="urn:microsoft.com/office/officeart/2005/8/layout/venn1"/>
    <dgm:cxn modelId="{45E1AAF9-4251-4181-8E66-C397F4FF8580}" srcId="{94860AE3-C21F-447F-B408-409409FF0A1B}" destId="{39F9C052-154B-45AF-825D-4F3A179AF588}" srcOrd="1" destOrd="0" parTransId="{257C77F7-4E7E-4672-9539-0DDA5875C4BB}" sibTransId="{8C993A2F-3A44-40A0-94F5-674D117CE3B0}"/>
    <dgm:cxn modelId="{88A4AC39-5ED8-4DB1-BF70-525DDE622EAF}" type="presParOf" srcId="{63213940-2CD8-4C74-931B-00C9C9E6B64B}" destId="{67458B90-FF14-4B55-B2A1-524D66497B14}" srcOrd="0" destOrd="0" presId="urn:microsoft.com/office/officeart/2005/8/layout/venn1"/>
    <dgm:cxn modelId="{47283C39-ACC3-4022-92F6-4C1B5C6F2903}" type="presParOf" srcId="{63213940-2CD8-4C74-931B-00C9C9E6B64B}" destId="{C4308382-F579-4E2D-97D4-D00BEF45ADB8}" srcOrd="1" destOrd="0" presId="urn:microsoft.com/office/officeart/2005/8/layout/venn1"/>
    <dgm:cxn modelId="{50324816-64C0-4D58-B569-A7CEEB87C8D0}" type="presParOf" srcId="{63213940-2CD8-4C74-931B-00C9C9E6B64B}" destId="{3DDD8924-D329-43AE-ACDF-4AB639EC8969}" srcOrd="2" destOrd="0" presId="urn:microsoft.com/office/officeart/2005/8/layout/venn1"/>
    <dgm:cxn modelId="{A516717B-55F7-4298-BA2D-FB326276A96F}" type="presParOf" srcId="{63213940-2CD8-4C74-931B-00C9C9E6B64B}" destId="{30C5EA2C-F441-4E59-A434-66046E9B3774}" srcOrd="3" destOrd="0" presId="urn:microsoft.com/office/officeart/2005/8/layout/venn1"/>
    <dgm:cxn modelId="{6B719854-9C6C-4A67-85A0-7EAF566549A5}" type="presParOf" srcId="{63213940-2CD8-4C74-931B-00C9C9E6B64B}" destId="{2E163F13-D51F-46A4-83E5-E93BEAE1FBFC}" srcOrd="4" destOrd="0" presId="urn:microsoft.com/office/officeart/2005/8/layout/venn1"/>
    <dgm:cxn modelId="{B5379CAE-2F26-4ABA-9202-5F7EB02BCBA4}" type="presParOf" srcId="{63213940-2CD8-4C74-931B-00C9C9E6B64B}" destId="{7E3BCAE5-F530-48FF-AA8F-46E3D3EC53A7}" srcOrd="5" destOrd="0" presId="urn:microsoft.com/office/officeart/2005/8/layout/venn1"/>
    <dgm:cxn modelId="{58874383-A400-45C8-8772-07ECFF6A5A0D}" type="presParOf" srcId="{63213940-2CD8-4C74-931B-00C9C9E6B64B}" destId="{286A86EB-CE95-43AB-A425-B129398F9189}" srcOrd="6" destOrd="0" presId="urn:microsoft.com/office/officeart/2005/8/layout/venn1"/>
    <dgm:cxn modelId="{9FB79AB8-8F38-4A32-962C-6DAF176ACE21}" type="presParOf" srcId="{63213940-2CD8-4C74-931B-00C9C9E6B64B}" destId="{D423A699-2F1E-4751-AC9C-E1C8156EF61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7C711-05E2-4387-9B84-EBA5B4DB5EE5}">
      <dsp:nvSpPr>
        <dsp:cNvPr id="0" name=""/>
        <dsp:cNvSpPr/>
      </dsp:nvSpPr>
      <dsp:spPr>
        <a:xfrm>
          <a:off x="2224313" y="514766"/>
          <a:ext cx="3856887" cy="3856887"/>
        </a:xfrm>
        <a:prstGeom prst="blockArc">
          <a:avLst>
            <a:gd name="adj1" fmla="val 10539807"/>
            <a:gd name="adj2" fmla="val 17092554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415FC-BFB9-4A24-BA5B-6DABE242DF7E}">
      <dsp:nvSpPr>
        <dsp:cNvPr id="0" name=""/>
        <dsp:cNvSpPr/>
      </dsp:nvSpPr>
      <dsp:spPr>
        <a:xfrm>
          <a:off x="2229623" y="639632"/>
          <a:ext cx="3856887" cy="3856887"/>
        </a:xfrm>
        <a:prstGeom prst="blockArc">
          <a:avLst>
            <a:gd name="adj1" fmla="val 4517470"/>
            <a:gd name="adj2" fmla="val 10767934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C350B-FA76-43C3-85FB-EEEB3AFB4DB8}">
      <dsp:nvSpPr>
        <dsp:cNvPr id="0" name=""/>
        <dsp:cNvSpPr/>
      </dsp:nvSpPr>
      <dsp:spPr>
        <a:xfrm>
          <a:off x="3329365" y="683363"/>
          <a:ext cx="3856887" cy="3856887"/>
        </a:xfrm>
        <a:prstGeom prst="blockArc">
          <a:avLst>
            <a:gd name="adj1" fmla="val 21436267"/>
            <a:gd name="adj2" fmla="val 6555790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33C31-66AB-424A-B9DC-D240ABA23651}">
      <dsp:nvSpPr>
        <dsp:cNvPr id="0" name=""/>
        <dsp:cNvSpPr/>
      </dsp:nvSpPr>
      <dsp:spPr>
        <a:xfrm>
          <a:off x="3331176" y="471803"/>
          <a:ext cx="3856887" cy="3856887"/>
        </a:xfrm>
        <a:prstGeom prst="blockArc">
          <a:avLst>
            <a:gd name="adj1" fmla="val 15040709"/>
            <a:gd name="adj2" fmla="val 222578"/>
            <a:gd name="adj3" fmla="val 4639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D9F55-C541-4818-8183-041CD1FBC5B7}">
      <dsp:nvSpPr>
        <dsp:cNvPr id="0" name=""/>
        <dsp:cNvSpPr/>
      </dsp:nvSpPr>
      <dsp:spPr>
        <a:xfrm>
          <a:off x="3472880" y="1618919"/>
          <a:ext cx="2326952" cy="1774849"/>
        </a:xfrm>
        <a:prstGeom prst="ellipse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matic SC" charset="-79"/>
              <a:cs typeface="Amatic SC" charset="-79"/>
            </a:rPr>
            <a:t>HOW TO RECOGNIZE CONVERSATIONAL IMPLICATURES:</a:t>
          </a:r>
          <a:endParaRPr lang="en-US" sz="2400" kern="1200" dirty="0"/>
        </a:p>
      </dsp:txBody>
      <dsp:txXfrm>
        <a:off x="3813654" y="1878840"/>
        <a:ext cx="1645404" cy="1255007"/>
      </dsp:txXfrm>
    </dsp:sp>
    <dsp:sp modelId="{10BC9E69-9E4F-4E17-90C4-F7608F301BD3}">
      <dsp:nvSpPr>
        <dsp:cNvPr id="0" name=""/>
        <dsp:cNvSpPr/>
      </dsp:nvSpPr>
      <dsp:spPr>
        <a:xfrm>
          <a:off x="3492869" y="1429"/>
          <a:ext cx="2286975" cy="1242394"/>
        </a:xfrm>
        <a:prstGeom prst="ellipse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CONTEXT-DEPENDENCY </a:t>
          </a:r>
          <a:endParaRPr lang="en-US" sz="1700" kern="1200" dirty="0"/>
        </a:p>
      </dsp:txBody>
      <dsp:txXfrm>
        <a:off x="3827789" y="183373"/>
        <a:ext cx="1617135" cy="878506"/>
      </dsp:txXfrm>
    </dsp:sp>
    <dsp:sp modelId="{7994F38A-981A-45DF-93FB-385A22018EDD}">
      <dsp:nvSpPr>
        <dsp:cNvPr id="0" name=""/>
        <dsp:cNvSpPr/>
      </dsp:nvSpPr>
      <dsp:spPr>
        <a:xfrm>
          <a:off x="6108880" y="1900926"/>
          <a:ext cx="2061021" cy="1242394"/>
        </a:xfrm>
        <a:prstGeom prst="ellipse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NON-DATECHABILITY</a:t>
          </a:r>
          <a:endParaRPr lang="en-US" sz="1000" b="1" kern="1200" dirty="0"/>
        </a:p>
      </dsp:txBody>
      <dsp:txXfrm>
        <a:off x="6410710" y="2082870"/>
        <a:ext cx="1457361" cy="878506"/>
      </dsp:txXfrm>
    </dsp:sp>
    <dsp:sp modelId="{93CFA02B-F805-4C5C-BF31-AB83C592C6D2}">
      <dsp:nvSpPr>
        <dsp:cNvPr id="0" name=""/>
        <dsp:cNvSpPr/>
      </dsp:nvSpPr>
      <dsp:spPr>
        <a:xfrm>
          <a:off x="3631768" y="3768864"/>
          <a:ext cx="2009176" cy="1242394"/>
        </a:xfrm>
        <a:prstGeom prst="ellipse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CALCULABILITY</a:t>
          </a:r>
          <a:endParaRPr lang="en-US" sz="1400" b="1" kern="1200" dirty="0"/>
        </a:p>
      </dsp:txBody>
      <dsp:txXfrm>
        <a:off x="3926005" y="3950808"/>
        <a:ext cx="1420702" cy="878506"/>
      </dsp:txXfrm>
    </dsp:sp>
    <dsp:sp modelId="{962CD6C0-CD99-417C-A472-D5755793B223}">
      <dsp:nvSpPr>
        <dsp:cNvPr id="0" name=""/>
        <dsp:cNvSpPr/>
      </dsp:nvSpPr>
      <dsp:spPr>
        <a:xfrm>
          <a:off x="1267607" y="1964449"/>
          <a:ext cx="2013648" cy="1242394"/>
        </a:xfrm>
        <a:prstGeom prst="ellipse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DEFEASIBILITY/CANELLABILITY </a:t>
          </a:r>
          <a:endParaRPr lang="en-US" sz="500" b="1" kern="1200" dirty="0"/>
        </a:p>
      </dsp:txBody>
      <dsp:txXfrm>
        <a:off x="1562499" y="2146393"/>
        <a:ext cx="1423864" cy="87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58B90-FF14-4B55-B2A1-524D66497B14}">
      <dsp:nvSpPr>
        <dsp:cNvPr id="0" name=""/>
        <dsp:cNvSpPr/>
      </dsp:nvSpPr>
      <dsp:spPr>
        <a:xfrm>
          <a:off x="609602" y="533402"/>
          <a:ext cx="1874526" cy="20790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Avoid obscurity </a:t>
          </a:r>
          <a:endParaRPr lang="en-US" sz="1800" kern="1200" dirty="0"/>
        </a:p>
      </dsp:txBody>
      <dsp:txXfrm>
        <a:off x="825893" y="813278"/>
        <a:ext cx="1441943" cy="659707"/>
      </dsp:txXfrm>
    </dsp:sp>
    <dsp:sp modelId="{3DDD8924-D329-43AE-ACDF-4AB639EC8969}">
      <dsp:nvSpPr>
        <dsp:cNvPr id="0" name=""/>
        <dsp:cNvSpPr/>
      </dsp:nvSpPr>
      <dsp:spPr>
        <a:xfrm>
          <a:off x="1307211" y="1242951"/>
          <a:ext cx="1839467" cy="1624584"/>
        </a:xfrm>
        <a:prstGeom prst="ellipse">
          <a:avLst/>
        </a:prstGeom>
        <a:solidFill>
          <a:schemeClr val="accent5">
            <a:alpha val="50000"/>
            <a:hueOff val="2239706"/>
            <a:satOff val="630"/>
            <a:lumOff val="-902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Be orderly </a:t>
          </a:r>
          <a:endParaRPr lang="en-US" sz="1600" b="1" kern="1200" dirty="0"/>
        </a:p>
      </dsp:txBody>
      <dsp:txXfrm>
        <a:off x="2297693" y="1430403"/>
        <a:ext cx="707487" cy="1249680"/>
      </dsp:txXfrm>
    </dsp:sp>
    <dsp:sp modelId="{2E163F13-D51F-46A4-83E5-E93BEAE1FBFC}">
      <dsp:nvSpPr>
        <dsp:cNvPr id="0" name=""/>
        <dsp:cNvSpPr/>
      </dsp:nvSpPr>
      <dsp:spPr>
        <a:xfrm>
          <a:off x="615751" y="1780758"/>
          <a:ext cx="1785255" cy="1986102"/>
        </a:xfrm>
        <a:prstGeom prst="ellipse">
          <a:avLst/>
        </a:prstGeom>
        <a:solidFill>
          <a:schemeClr val="accent5">
            <a:alpha val="50000"/>
            <a:hueOff val="4479411"/>
            <a:satOff val="1259"/>
            <a:lumOff val="-1804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Avoid unnecessary prolixity </a:t>
          </a:r>
          <a:endParaRPr lang="en-US" sz="1600" b="1" kern="1200" dirty="0"/>
        </a:p>
      </dsp:txBody>
      <dsp:txXfrm>
        <a:off x="821742" y="2869295"/>
        <a:ext cx="1373273" cy="630205"/>
      </dsp:txXfrm>
    </dsp:sp>
    <dsp:sp modelId="{286A86EB-CE95-43AB-A425-B129398F9189}">
      <dsp:nvSpPr>
        <dsp:cNvPr id="0" name=""/>
        <dsp:cNvSpPr/>
      </dsp:nvSpPr>
      <dsp:spPr>
        <a:xfrm>
          <a:off x="-22478" y="1295393"/>
          <a:ext cx="1624584" cy="1624584"/>
        </a:xfrm>
        <a:prstGeom prst="ellipse">
          <a:avLst/>
        </a:prstGeom>
        <a:solidFill>
          <a:schemeClr val="accent5">
            <a:alpha val="50000"/>
            <a:hueOff val="6719117"/>
            <a:satOff val="1889"/>
            <a:lumOff val="-2706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 Avoid ambiguity</a:t>
          </a:r>
          <a:endParaRPr lang="en-US" sz="1000" b="1" kern="1200" dirty="0"/>
        </a:p>
      </dsp:txBody>
      <dsp:txXfrm>
        <a:off x="102489" y="1482845"/>
        <a:ext cx="624840" cy="124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3973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gcd3764d21_22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" name="Google Shape;1909;gcd3764d21_22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5" name="Google Shape;19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Google Shape;210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1461813dd6_212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1461813dd6_212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7997" y="-5006"/>
            <a:ext cx="9159995" cy="5725011"/>
            <a:chOff x="328725" y="2891150"/>
            <a:chExt cx="3447625" cy="2585725"/>
          </a:xfrm>
        </p:grpSpPr>
        <p:sp>
          <p:nvSpPr>
            <p:cNvPr id="11" name="Google Shape;11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2191050" y="2022625"/>
            <a:ext cx="4761900" cy="128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5720054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93" y="9"/>
            <a:ext cx="9152065" cy="5720054"/>
            <a:chOff x="3843650" y="238125"/>
            <a:chExt cx="3447625" cy="2585725"/>
          </a:xfrm>
        </p:grpSpPr>
        <p:sp>
          <p:nvSpPr>
            <p:cNvPr id="209" name="Google Shape;209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568771"/>
            <a:ext cx="6028200" cy="12887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2774626"/>
            <a:ext cx="6028200" cy="8842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4"/>
          <p:cNvGrpSpPr/>
          <p:nvPr/>
        </p:nvGrpSpPr>
        <p:grpSpPr>
          <a:xfrm>
            <a:off x="-7997" y="-5006"/>
            <a:ext cx="9159995" cy="5725011"/>
            <a:chOff x="328725" y="2891150"/>
            <a:chExt cx="3447625" cy="2585725"/>
          </a:xfrm>
        </p:grpSpPr>
        <p:sp>
          <p:nvSpPr>
            <p:cNvPr id="471" name="Google Shape;471;p4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6" name="Google Shape;666;p4"/>
          <p:cNvSpPr txBox="1">
            <a:spLocks noGrp="1"/>
          </p:cNvSpPr>
          <p:nvPr>
            <p:ph type="body" idx="1"/>
          </p:nvPr>
        </p:nvSpPr>
        <p:spPr>
          <a:xfrm>
            <a:off x="1832400" y="2211500"/>
            <a:ext cx="5479200" cy="9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40" y="88"/>
            <a:ext cx="9159995" cy="5725011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692250"/>
            <a:ext cx="688050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458667"/>
            <a:ext cx="6880500" cy="388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"/>
          <p:cNvGrpSpPr/>
          <p:nvPr/>
        </p:nvGrpSpPr>
        <p:grpSpPr>
          <a:xfrm>
            <a:off x="140" y="88"/>
            <a:ext cx="9159995" cy="5725011"/>
            <a:chOff x="3843650" y="2891150"/>
            <a:chExt cx="3447625" cy="2585725"/>
          </a:xfrm>
        </p:grpSpPr>
        <p:sp>
          <p:nvSpPr>
            <p:cNvPr id="849" name="Google Shape;849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23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692250"/>
            <a:ext cx="688050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5" y="1477625"/>
            <a:ext cx="3339600" cy="3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5" name="Google Shape;1025;p6"/>
          <p:cNvSpPr txBox="1">
            <a:spLocks noGrp="1"/>
          </p:cNvSpPr>
          <p:nvPr>
            <p:ph type="body" idx="2"/>
          </p:nvPr>
        </p:nvSpPr>
        <p:spPr>
          <a:xfrm>
            <a:off x="4672553" y="1477625"/>
            <a:ext cx="3339600" cy="3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6" name="Google Shape;1026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7"/>
          <p:cNvGrpSpPr/>
          <p:nvPr/>
        </p:nvGrpSpPr>
        <p:grpSpPr>
          <a:xfrm>
            <a:off x="140" y="88"/>
            <a:ext cx="9159995" cy="5725011"/>
            <a:chOff x="3843650" y="2891150"/>
            <a:chExt cx="3447625" cy="2585725"/>
          </a:xfrm>
        </p:grpSpPr>
        <p:sp>
          <p:nvSpPr>
            <p:cNvPr id="1029" name="Google Shape;1029;p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03" name="Google Shape;1203;p7"/>
          <p:cNvSpPr txBox="1">
            <a:spLocks noGrp="1"/>
          </p:cNvSpPr>
          <p:nvPr>
            <p:ph type="title"/>
          </p:nvPr>
        </p:nvSpPr>
        <p:spPr>
          <a:xfrm>
            <a:off x="1131750" y="692250"/>
            <a:ext cx="688050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7"/>
          <p:cNvSpPr txBox="1">
            <a:spLocks noGrp="1"/>
          </p:cNvSpPr>
          <p:nvPr>
            <p:ph type="body" idx="1"/>
          </p:nvPr>
        </p:nvSpPr>
        <p:spPr>
          <a:xfrm>
            <a:off x="977300" y="1421188"/>
            <a:ext cx="2296500" cy="39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5" name="Google Shape;1205;p7"/>
          <p:cNvSpPr txBox="1">
            <a:spLocks noGrp="1"/>
          </p:cNvSpPr>
          <p:nvPr>
            <p:ph type="body" idx="2"/>
          </p:nvPr>
        </p:nvSpPr>
        <p:spPr>
          <a:xfrm>
            <a:off x="3391603" y="1421188"/>
            <a:ext cx="2296500" cy="39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6" name="Google Shape;1206;p7"/>
          <p:cNvSpPr txBox="1">
            <a:spLocks noGrp="1"/>
          </p:cNvSpPr>
          <p:nvPr>
            <p:ph type="body" idx="3"/>
          </p:nvPr>
        </p:nvSpPr>
        <p:spPr>
          <a:xfrm>
            <a:off x="5805905" y="1421188"/>
            <a:ext cx="2296500" cy="39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7" name="Google Shape;1207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8"/>
          <p:cNvGrpSpPr/>
          <p:nvPr/>
        </p:nvGrpSpPr>
        <p:grpSpPr>
          <a:xfrm>
            <a:off x="140" y="88"/>
            <a:ext cx="9159995" cy="5725011"/>
            <a:chOff x="3843650" y="2891150"/>
            <a:chExt cx="3447625" cy="2585725"/>
          </a:xfrm>
        </p:grpSpPr>
        <p:sp>
          <p:nvSpPr>
            <p:cNvPr id="1210" name="Google Shape;1210;p8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4" name="Google Shape;1384;p8"/>
          <p:cNvSpPr txBox="1">
            <a:spLocks noGrp="1"/>
          </p:cNvSpPr>
          <p:nvPr>
            <p:ph type="title"/>
          </p:nvPr>
        </p:nvSpPr>
        <p:spPr>
          <a:xfrm>
            <a:off x="1131750" y="692250"/>
            <a:ext cx="688050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5720054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95A5A6"/>
        </a:solidFill>
        <a:effectLst/>
      </p:bgPr>
    </p:bg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2" name="Google Shape;1602;p11"/>
          <p:cNvGrpSpPr/>
          <p:nvPr/>
        </p:nvGrpSpPr>
        <p:grpSpPr>
          <a:xfrm>
            <a:off x="1" y="5"/>
            <a:ext cx="9152065" cy="5720054"/>
            <a:chOff x="328725" y="238125"/>
            <a:chExt cx="3447625" cy="2585725"/>
          </a:xfrm>
        </p:grpSpPr>
        <p:sp>
          <p:nvSpPr>
            <p:cNvPr id="1603" name="Google Shape;1603;p11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07" name="Google Shape;1707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819250"/>
            <a:ext cx="6880500" cy="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585667"/>
            <a:ext cx="6880500" cy="3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3"/>
          <p:cNvSpPr txBox="1">
            <a:spLocks noGrp="1"/>
          </p:cNvSpPr>
          <p:nvPr>
            <p:ph type="ctrTitle"/>
          </p:nvPr>
        </p:nvSpPr>
        <p:spPr>
          <a:xfrm>
            <a:off x="2191050" y="2022625"/>
            <a:ext cx="4761900" cy="128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IMPLICATURES</a:t>
            </a:r>
            <a:br>
              <a:rPr lang="en" b="1" dirty="0" smtClean="0"/>
            </a:br>
            <a:r>
              <a:rPr lang="en" b="1" dirty="0" smtClean="0"/>
              <a:t>PRESENTED BY: JASMIN KANAAN 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838200" y="114300"/>
            <a:ext cx="6880500" cy="563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</a:t>
            </a:r>
            <a:r>
              <a:rPr lang="en" dirty="0" smtClean="0"/>
              <a:t>rice’s conversational maxims</a:t>
            </a:r>
            <a:endParaRPr dirty="0"/>
          </a:p>
        </p:txBody>
      </p:sp>
      <p:sp>
        <p:nvSpPr>
          <p:cNvPr id="1880" name="Google Shape;1880;p21"/>
          <p:cNvSpPr txBox="1">
            <a:spLocks noGrp="1"/>
          </p:cNvSpPr>
          <p:nvPr>
            <p:ph type="body" idx="1"/>
          </p:nvPr>
        </p:nvSpPr>
        <p:spPr>
          <a:xfrm>
            <a:off x="533400" y="647700"/>
            <a:ext cx="7696200" cy="48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C</a:t>
            </a:r>
            <a:r>
              <a:rPr lang="en" b="1" dirty="0" smtClean="0"/>
              <a:t>o-operative princple</a:t>
            </a:r>
            <a:endParaRPr b="1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43405" y="2247900"/>
            <a:ext cx="4675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Amatic SC" charset="-79"/>
              </a:rPr>
              <a:t>“M</a:t>
            </a:r>
            <a:r>
              <a:rPr lang="en" sz="2000" b="1" dirty="0" smtClean="0">
                <a:latin typeface="+mn-lt"/>
                <a:cs typeface="Amatic SC" charset="-79"/>
              </a:rPr>
              <a:t>ake yoiur conversational contribution </a:t>
            </a:r>
            <a:r>
              <a:rPr lang="en" sz="2000" b="1" dirty="0" smtClean="0">
                <a:solidFill>
                  <a:srgbClr val="FF0000"/>
                </a:solidFill>
                <a:latin typeface="+mn-lt"/>
                <a:cs typeface="Amatic SC" charset="-79"/>
              </a:rPr>
              <a:t>such as is required </a:t>
            </a:r>
            <a:r>
              <a:rPr lang="en" sz="2000" b="1" dirty="0" smtClean="0">
                <a:latin typeface="+mn-lt"/>
                <a:cs typeface="Amatic SC" charset="-79"/>
              </a:rPr>
              <a:t>,at </a:t>
            </a:r>
            <a:r>
              <a:rPr lang="en" sz="2000" b="1" dirty="0" smtClean="0">
                <a:solidFill>
                  <a:srgbClr val="00B050"/>
                </a:solidFill>
                <a:latin typeface="+mn-lt"/>
                <a:cs typeface="Amatic SC" charset="-79"/>
              </a:rPr>
              <a:t>the stage which it occurs</a:t>
            </a:r>
            <a:r>
              <a:rPr lang="en" sz="2000" b="1" dirty="0" smtClean="0">
                <a:latin typeface="+mn-lt"/>
                <a:cs typeface="Amatic SC" charset="-79"/>
              </a:rPr>
              <a:t>, by the </a:t>
            </a:r>
            <a:r>
              <a:rPr lang="en" sz="2000" b="1" dirty="0" smtClean="0">
                <a:solidFill>
                  <a:srgbClr val="00B0F0"/>
                </a:solidFill>
                <a:latin typeface="+mn-lt"/>
                <a:cs typeface="Amatic SC" charset="-79"/>
              </a:rPr>
              <a:t>accepted purpose or direction </a:t>
            </a:r>
            <a:r>
              <a:rPr lang="en" sz="2000" b="1" dirty="0" smtClean="0">
                <a:latin typeface="+mn-lt"/>
                <a:cs typeface="Amatic SC" charset="-79"/>
              </a:rPr>
              <a:t>of the talk exchange in which you are engaged  “</a:t>
            </a:r>
            <a:endParaRPr lang="en-US" sz="2000" b="1" dirty="0">
              <a:latin typeface="+mn-lt"/>
              <a:cs typeface="Amatic SC" charset="-79"/>
            </a:endParaRPr>
          </a:p>
        </p:txBody>
      </p:sp>
      <p:sp>
        <p:nvSpPr>
          <p:cNvPr id="10" name="Google Shape;2102;p36"/>
          <p:cNvSpPr/>
          <p:nvPr/>
        </p:nvSpPr>
        <p:spPr>
          <a:xfrm>
            <a:off x="152400" y="1866900"/>
            <a:ext cx="5257801" cy="333482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086;p34"/>
          <p:cNvSpPr/>
          <p:nvPr/>
        </p:nvSpPr>
        <p:spPr>
          <a:xfrm>
            <a:off x="6477000" y="647700"/>
            <a:ext cx="2115929" cy="3710681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C:\Users\HP\Desktop\s-l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61" y="1181100"/>
            <a:ext cx="185340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30"/>
          <p:cNvSpPr txBox="1">
            <a:spLocks noGrp="1"/>
          </p:cNvSpPr>
          <p:nvPr>
            <p:ph type="title"/>
          </p:nvPr>
        </p:nvSpPr>
        <p:spPr>
          <a:xfrm>
            <a:off x="152400" y="100580"/>
            <a:ext cx="899160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The maxim of quality </a:t>
            </a:r>
            <a:r>
              <a:rPr lang="en-US" sz="3200" dirty="0" smtClean="0"/>
              <a:t>: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concerned with truth telling 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2" name="Google Shape;2042;p30"/>
          <p:cNvSpPr/>
          <p:nvPr/>
        </p:nvSpPr>
        <p:spPr>
          <a:xfrm>
            <a:off x="1447800" y="1104900"/>
            <a:ext cx="2447100" cy="15240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rgbClr val="2C3E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Don’</a:t>
            </a:r>
            <a:r>
              <a:rPr lang="en" dirty="0" smtClean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  say what you belive to be false </a:t>
            </a:r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44" name="Google Shape;2044;p30"/>
          <p:cNvSpPr/>
          <p:nvPr/>
        </p:nvSpPr>
        <p:spPr>
          <a:xfrm>
            <a:off x="5105399" y="1104900"/>
            <a:ext cx="2590801" cy="15240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rgbClr val="2C3E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Do not say that for which you lack adequate evidence</a:t>
            </a:r>
            <a:endParaRPr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45" name="Google Shape;2045;p30"/>
          <p:cNvCxnSpPr>
            <a:stCxn id="2042" idx="6"/>
            <a:endCxn id="2044" idx="2"/>
          </p:cNvCxnSpPr>
          <p:nvPr/>
        </p:nvCxnSpPr>
        <p:spPr>
          <a:xfrm>
            <a:off x="3894900" y="1866900"/>
            <a:ext cx="1210499" cy="0"/>
          </a:xfrm>
          <a:prstGeom prst="straightConnector1">
            <a:avLst/>
          </a:prstGeom>
          <a:noFill/>
          <a:ln w="9525" cap="flat" cmpd="sng">
            <a:solidFill>
              <a:srgbClr val="2C3E5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2047" name="Google Shape;2047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50" y="3467100"/>
            <a:ext cx="3087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733778" y="3009900"/>
            <a:ext cx="1721555" cy="686026"/>
          </a:xfrm>
          <a:prstGeom prst="wedgeRectCallout">
            <a:avLst>
              <a:gd name="adj1" fmla="val 66666"/>
              <a:gd name="adj2" fmla="val 386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ular Callout 22"/>
          <p:cNvSpPr/>
          <p:nvPr/>
        </p:nvSpPr>
        <p:spPr>
          <a:xfrm>
            <a:off x="6248400" y="3009900"/>
            <a:ext cx="1809044" cy="914400"/>
          </a:xfrm>
          <a:prstGeom prst="wedgeRectCallout">
            <a:avLst>
              <a:gd name="adj1" fmla="val -85812"/>
              <a:gd name="adj2" fmla="val 213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00799" y="3159323"/>
            <a:ext cx="1447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Jenny, how do you like this novel?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311" y="3126868"/>
            <a:ext cx="1636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Oh ,I like its red cover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0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24"/>
          <p:cNvSpPr txBox="1">
            <a:spLocks noGrp="1"/>
          </p:cNvSpPr>
          <p:nvPr>
            <p:ph type="title"/>
          </p:nvPr>
        </p:nvSpPr>
        <p:spPr>
          <a:xfrm>
            <a:off x="87489" y="150989"/>
            <a:ext cx="793605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T</a:t>
            </a:r>
            <a:r>
              <a:rPr lang="en" sz="3200" dirty="0" smtClean="0"/>
              <a:t>he maxim of quantity </a:t>
            </a:r>
            <a:r>
              <a:rPr lang="en" dirty="0" smtClean="0"/>
              <a:t>:</a:t>
            </a:r>
            <a:r>
              <a:rPr lang="en" sz="2000" dirty="0" smtClean="0">
                <a:solidFill>
                  <a:schemeClr val="tx1"/>
                </a:solidFill>
                <a:latin typeface="+mn-lt"/>
              </a:rPr>
              <a:t>the amount of information 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03" name="Google Shape;1903;p24"/>
          <p:cNvSpPr/>
          <p:nvPr/>
        </p:nvSpPr>
        <p:spPr>
          <a:xfrm>
            <a:off x="3764844" y="855839"/>
            <a:ext cx="3321756" cy="1545166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Do not make your contribution more informative than is required</a:t>
            </a:r>
            <a:endParaRPr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4" name="Google Shape;1904;p24"/>
          <p:cNvSpPr/>
          <p:nvPr/>
        </p:nvSpPr>
        <p:spPr>
          <a:xfrm>
            <a:off x="824089" y="800100"/>
            <a:ext cx="3219611" cy="1656644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Make your contribution as informative as is required for the current purposes of the exchange in </a:t>
            </a:r>
            <a:r>
              <a:rPr lang="en-US" dirty="0" smtClean="0">
                <a:solidFill>
                  <a:schemeClr val="tx1"/>
                </a:solidFill>
              </a:rPr>
              <a:t>which you are engaged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06" name="Google Shape;1906;p2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pic>
        <p:nvPicPr>
          <p:cNvPr id="2051" name="Picture 3" descr="C:\Users\HP\Desktop\menstruation-mom-daughter-23486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59" y="2669255"/>
            <a:ext cx="45720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962378" y="2567088"/>
            <a:ext cx="1549128" cy="666027"/>
          </a:xfrm>
          <a:prstGeom prst="wedgeRoundRectCallout">
            <a:avLst>
              <a:gd name="adj1" fmla="val 74733"/>
              <a:gd name="adj2" fmla="val 1861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Baked beans on toast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259689" y="2401005"/>
            <a:ext cx="2082528" cy="817259"/>
          </a:xfrm>
          <a:prstGeom prst="wedgeRoundRectCallout">
            <a:avLst>
              <a:gd name="adj1" fmla="val -62572"/>
              <a:gd name="adj2" fmla="val 403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4281" y="3441951"/>
            <a:ext cx="1549128" cy="666027"/>
          </a:xfrm>
          <a:prstGeom prst="wedgeRoundRectCallout">
            <a:avLst>
              <a:gd name="adj1" fmla="val 93680"/>
              <a:gd name="adj2" fmla="val -6613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food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" y="4322510"/>
            <a:ext cx="2971800" cy="1125790"/>
          </a:xfrm>
          <a:prstGeom prst="wedgeRoundRectCallout">
            <a:avLst>
              <a:gd name="adj1" fmla="val 46342"/>
              <a:gd name="adj2" fmla="val -11585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381500"/>
            <a:ext cx="2971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I </a:t>
            </a:r>
            <a:r>
              <a:rPr lang="en-US" sz="1200" b="1" dirty="0"/>
              <a:t>had 87 warmed-up baked beans (although eight of them were slightly crushed) served on a slice of toast 12.7 cm. by 10.3 cm. which had </a:t>
            </a:r>
            <a:r>
              <a:rPr lang="en-US" sz="1200" b="1" dirty="0" smtClean="0"/>
              <a:t>been unevenly </a:t>
            </a:r>
            <a:r>
              <a:rPr lang="en-US" sz="1200" b="1" dirty="0"/>
              <a:t>toasted...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6311" y="2579434"/>
            <a:ext cx="235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did you have for lunch today?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25"/>
          <p:cNvSpPr txBox="1"/>
          <p:nvPr/>
        </p:nvSpPr>
        <p:spPr>
          <a:xfrm>
            <a:off x="0" y="4824500"/>
            <a:ext cx="91440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617A8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85" name="Google Shape;1985;p2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68111" y="229969"/>
            <a:ext cx="7261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matic SC" charset="-79"/>
                <a:cs typeface="Amatic SC" charset="-79"/>
              </a:rPr>
              <a:t>T</a:t>
            </a:r>
            <a:r>
              <a:rPr lang="en" sz="3600" b="1" dirty="0">
                <a:solidFill>
                  <a:srgbClr val="FF0000"/>
                </a:solidFill>
                <a:latin typeface="Amatic SC" charset="-79"/>
                <a:cs typeface="Amatic SC" charset="-79"/>
              </a:rPr>
              <a:t>he manner of </a:t>
            </a:r>
            <a:r>
              <a:rPr lang="en" sz="3600" b="1" dirty="0" smtClean="0">
                <a:solidFill>
                  <a:srgbClr val="FF0000"/>
                </a:solidFill>
                <a:latin typeface="Amatic SC" charset="-79"/>
                <a:cs typeface="Amatic SC" charset="-79"/>
              </a:rPr>
              <a:t>relation</a:t>
            </a:r>
            <a:r>
              <a:rPr lang="en" sz="3200" dirty="0" smtClean="0"/>
              <a:t>:</a:t>
            </a:r>
            <a:r>
              <a:rPr lang="en" sz="3200" dirty="0" smtClean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👉be relevent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P\Desktop\two-woman-characters-colleagues-drink-clip-art__k54720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89" y="949452"/>
            <a:ext cx="3872089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ular Callout 81"/>
          <p:cNvSpPr/>
          <p:nvPr/>
        </p:nvSpPr>
        <p:spPr>
          <a:xfrm>
            <a:off x="510822" y="949452"/>
            <a:ext cx="1763889" cy="612648"/>
          </a:xfrm>
          <a:prstGeom prst="wedgeRectCallout">
            <a:avLst>
              <a:gd name="adj1" fmla="val 79167"/>
              <a:gd name="adj2" fmla="val 274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A-Have you seen Mary today?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ular Callout 82"/>
          <p:cNvSpPr/>
          <p:nvPr/>
        </p:nvSpPr>
        <p:spPr>
          <a:xfrm>
            <a:off x="6019800" y="949452"/>
            <a:ext cx="1828800" cy="612648"/>
          </a:xfrm>
          <a:prstGeom prst="wedgeRectCallout">
            <a:avLst>
              <a:gd name="adj1" fmla="val -76389"/>
              <a:gd name="adj2" fmla="val 256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B-I'm breathing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HP\Desktop\kcMnjar5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30" y="3238500"/>
            <a:ext cx="31432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ular Callout 84"/>
          <p:cNvSpPr/>
          <p:nvPr/>
        </p:nvSpPr>
        <p:spPr>
          <a:xfrm>
            <a:off x="6183488" y="3280606"/>
            <a:ext cx="1969911" cy="738664"/>
          </a:xfrm>
          <a:prstGeom prst="wedgeRectCallout">
            <a:avLst>
              <a:gd name="adj1" fmla="val -76389"/>
              <a:gd name="adj2" fmla="val 256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885" y="3280606"/>
            <a:ext cx="16861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Daniel, is Morgan good as </a:t>
            </a:r>
            <a:r>
              <a:rPr lang="en-US" dirty="0" smtClean="0"/>
              <a:t>a finance </a:t>
            </a:r>
            <a:r>
              <a:rPr lang="en-US" dirty="0"/>
              <a:t>manager?</a:t>
            </a:r>
            <a:endParaRPr lang="en-US" dirty="0"/>
          </a:p>
        </p:txBody>
      </p:sp>
      <p:sp>
        <p:nvSpPr>
          <p:cNvPr id="87" name="Rectangular Callout 86"/>
          <p:cNvSpPr/>
          <p:nvPr/>
        </p:nvSpPr>
        <p:spPr>
          <a:xfrm>
            <a:off x="663221" y="3280606"/>
            <a:ext cx="1763889" cy="948494"/>
          </a:xfrm>
          <a:prstGeom prst="wedgeRectCallout">
            <a:avLst>
              <a:gd name="adj1" fmla="val 79167"/>
              <a:gd name="adj2" fmla="val 274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 is a polite man and works sometimes on time.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26"/>
          <p:cNvSpPr txBox="1">
            <a:spLocks noGrp="1"/>
          </p:cNvSpPr>
          <p:nvPr>
            <p:ph type="title"/>
          </p:nvPr>
        </p:nvSpPr>
        <p:spPr>
          <a:xfrm>
            <a:off x="838200" y="190500"/>
            <a:ext cx="688050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7030A0"/>
                </a:solidFill>
              </a:rPr>
              <a:t>The maxim of manner: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992" name="Google Shape;1992;p2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4271860"/>
              </p:ext>
            </p:extLst>
          </p:nvPr>
        </p:nvGraphicFramePr>
        <p:xfrm>
          <a:off x="-160867" y="35278"/>
          <a:ext cx="3124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HP\OneDrive\Pictures\Screenshots\2018-12-20 (6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31" y="2857500"/>
            <a:ext cx="6338769" cy="28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9045" y="1018822"/>
            <a:ext cx="5471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MV Boli" pitchFamily="2" charset="0"/>
                <a:cs typeface="MV Boli" pitchFamily="2" charset="0"/>
              </a:rPr>
              <a:t>A</a:t>
            </a:r>
            <a:r>
              <a:rPr lang="en-US" b="1" dirty="0" smtClean="0">
                <a:latin typeface="MV Boli" pitchFamily="2" charset="0"/>
                <a:cs typeface="MV Boli" pitchFamily="2" charset="0"/>
              </a:rPr>
              <a:t>-The </a:t>
            </a:r>
            <a:r>
              <a:rPr lang="en-US" b="1" dirty="0">
                <a:latin typeface="MV Boli" pitchFamily="2" charset="0"/>
                <a:cs typeface="MV Boli" pitchFamily="2" charset="0"/>
              </a:rPr>
              <a:t>lone ranger rode off into the sunset and jumped on his horse</a:t>
            </a:r>
            <a:r>
              <a:rPr lang="en-US" b="1" dirty="0" smtClean="0">
                <a:latin typeface="MV Boli" pitchFamily="2" charset="0"/>
                <a:cs typeface="MV Boli" pitchFamily="2" charset="0"/>
              </a:rPr>
              <a:t>.</a:t>
            </a:r>
          </a:p>
          <a:p>
            <a:pPr lvl="0"/>
            <a:r>
              <a:rPr lang="en-US" b="1" dirty="0">
                <a:latin typeface="MV Boli" pitchFamily="2" charset="0"/>
                <a:cs typeface="MV Boli" pitchFamily="2" charset="0"/>
              </a:rPr>
              <a:t> </a:t>
            </a:r>
            <a:r>
              <a:rPr lang="en-US" b="1" dirty="0" smtClean="0">
                <a:latin typeface="MV Boli" pitchFamily="2" charset="0"/>
                <a:cs typeface="MV Boli" pitchFamily="2" charset="0"/>
              </a:rPr>
              <a:t>B-The </a:t>
            </a:r>
            <a:r>
              <a:rPr lang="en-US" b="1" dirty="0">
                <a:latin typeface="MV Boli" pitchFamily="2" charset="0"/>
                <a:cs typeface="MV Boli" pitchFamily="2" charset="0"/>
              </a:rPr>
              <a:t>lone ranger rode off into the sunset after jumping on his horse</a:t>
            </a:r>
            <a:endParaRPr lang="en-US" b="1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28"/>
          <p:cNvSpPr txBox="1">
            <a:spLocks noGrp="1"/>
          </p:cNvSpPr>
          <p:nvPr>
            <p:ph type="subTitle" idx="4294967295"/>
          </p:nvPr>
        </p:nvSpPr>
        <p:spPr>
          <a:xfrm>
            <a:off x="76200" y="114300"/>
            <a:ext cx="8991600" cy="56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How Implicatures arise?        Two mechanisms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  </a:t>
            </a:r>
            <a:r>
              <a:rPr lang="en-US" sz="1800" dirty="0" smtClean="0">
                <a:solidFill>
                  <a:srgbClr val="FFFFFF"/>
                </a:solidFill>
              </a:rPr>
              <a:t>                                      standard Implicatures                flouting the maxim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               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                          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smtClean="0">
                <a:solidFill>
                  <a:srgbClr val="FFFFFF"/>
                </a:solidFill>
              </a:rPr>
              <a:t>            scalar Implicatures                              </a:t>
            </a:r>
            <a:r>
              <a:rPr lang="en-US" sz="1600" dirty="0" smtClean="0">
                <a:solidFill>
                  <a:srgbClr val="FFFFFF"/>
                </a:solidFill>
              </a:rPr>
              <a:t>quality                    relation    manner 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FF"/>
                </a:solidFill>
              </a:rPr>
              <a:t>                                 </a:t>
            </a:r>
            <a:r>
              <a:rPr lang="en-US" sz="1600" dirty="0" smtClean="0">
                <a:solidFill>
                  <a:srgbClr val="FFFFFF"/>
                </a:solidFill>
              </a:rPr>
              <a:t>quantity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025" name="Google Shape;2025;p2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200400" y="647700"/>
            <a:ext cx="14097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10100" y="618067"/>
            <a:ext cx="1333500" cy="715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133600" y="1638300"/>
            <a:ext cx="78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0" y="1638300"/>
            <a:ext cx="14097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05400" y="16383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13778" y="1638300"/>
            <a:ext cx="282222" cy="980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6000" y="16383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7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sp>
        <p:nvSpPr>
          <p:cNvPr id="3" name="Rectangle 2"/>
          <p:cNvSpPr/>
          <p:nvPr/>
        </p:nvSpPr>
        <p:spPr>
          <a:xfrm>
            <a:off x="228600" y="215822"/>
            <a:ext cx="8534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matic SC" charset="-79"/>
                <a:cs typeface="Amatic SC" charset="-79"/>
              </a:rPr>
              <a:t>1.standard </a:t>
            </a:r>
            <a:r>
              <a:rPr lang="en-US" sz="2400" b="1" dirty="0">
                <a:latin typeface="Amatic SC" charset="-79"/>
                <a:cs typeface="Amatic SC" charset="-79"/>
              </a:rPr>
              <a:t>Implicatures </a:t>
            </a:r>
            <a:endParaRPr lang="en-US" sz="2400" b="1" dirty="0" smtClean="0">
              <a:latin typeface="Amatic SC" charset="-79"/>
              <a:cs typeface="Amatic SC" charset="-79"/>
            </a:endParaRPr>
          </a:p>
          <a:p>
            <a:pPr algn="ctr"/>
            <a:endParaRPr lang="en-US" sz="2400" b="1" dirty="0">
              <a:latin typeface="Amatic SC" charset="-79"/>
              <a:cs typeface="Amatic SC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requires the assumption that the speaker is doing their best to follow the co-operative principle, even though the result may not be the best, from the point of view of the hearer</a:t>
            </a:r>
          </a:p>
          <a:p>
            <a:endParaRPr lang="en-US" sz="2400" b="1" dirty="0" smtClean="0">
              <a:latin typeface="Amatic SC" charset="-79"/>
              <a:cs typeface="Amatic SC" charset="-79"/>
            </a:endParaRPr>
          </a:p>
          <a:p>
            <a:endParaRPr lang="en-US" sz="2400" b="1" dirty="0">
              <a:latin typeface="Amatic SC" charset="-79"/>
              <a:cs typeface="Amatic SC" charset="-79"/>
            </a:endParaRPr>
          </a:p>
          <a:p>
            <a:endParaRPr lang="en-US" sz="2400" b="1" dirty="0">
              <a:latin typeface="Amatic SC" charset="-79"/>
              <a:cs typeface="Amatic SC" charset="-79"/>
            </a:endParaRPr>
          </a:p>
          <a:p>
            <a:r>
              <a:rPr lang="en-US" sz="2400" b="1" dirty="0" smtClean="0">
                <a:latin typeface="Amatic SC" charset="-79"/>
                <a:cs typeface="Amatic SC" charset="-79"/>
              </a:rPr>
              <a:t>-(standard motorist)I’ve run out of petrol  </a:t>
            </a:r>
          </a:p>
          <a:p>
            <a:r>
              <a:rPr lang="en-US" sz="2400" b="1" dirty="0" smtClean="0">
                <a:latin typeface="Amatic SC" charset="-79"/>
                <a:cs typeface="Amatic SC" charset="-79"/>
              </a:rPr>
              <a:t>-(passer -by)there is a garage just round the corner.</a:t>
            </a:r>
          </a:p>
          <a:p>
            <a:endParaRPr lang="en-US" sz="2400" b="1" dirty="0" smtClean="0">
              <a:latin typeface="Amatic SC" charset="-79"/>
              <a:cs typeface="Amatic SC" charset="-79"/>
            </a:endParaRPr>
          </a:p>
          <a:p>
            <a:endParaRPr lang="en-US" sz="2400" b="1" dirty="0" smtClean="0">
              <a:latin typeface="Amatic SC" charset="-79"/>
              <a:cs typeface="Amatic SC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4879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27"/>
          <p:cNvSpPr txBox="1">
            <a:spLocks noGrp="1"/>
          </p:cNvSpPr>
          <p:nvPr>
            <p:ph type="title"/>
          </p:nvPr>
        </p:nvSpPr>
        <p:spPr>
          <a:xfrm>
            <a:off x="1093650" y="114300"/>
            <a:ext cx="6880500" cy="64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 smtClean="0"/>
              <a:t>1.1.scalar imlicatures :</a:t>
            </a:r>
            <a:r>
              <a:rPr lang="en-US" sz="1400" b="0" dirty="0">
                <a:latin typeface="+mj-lt"/>
              </a:rPr>
              <a:t>the use of certain scales of </a:t>
            </a:r>
            <a:r>
              <a:rPr lang="en-US" sz="1400" b="0" dirty="0" smtClean="0">
                <a:latin typeface="+mj-lt"/>
              </a:rPr>
              <a:t>value, one cancels the others .</a:t>
            </a:r>
            <a:endParaRPr sz="3200" b="0" dirty="0">
              <a:latin typeface="+mj-lt"/>
            </a:endParaRPr>
          </a:p>
        </p:txBody>
      </p:sp>
      <p:sp>
        <p:nvSpPr>
          <p:cNvPr id="2018" name="Google Shape;2018;p2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pic>
        <p:nvPicPr>
          <p:cNvPr id="6146" name="Picture 2" descr="C:\Users\HP\OneDrive\Pictures\Screenshots\2018-12-19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3914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45" y="946856"/>
            <a:ext cx="312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0" y="571500"/>
            <a:ext cx="1524000" cy="685800"/>
          </a:xfrm>
          <a:prstGeom prst="wedgeRoundRectCallout">
            <a:avLst>
              <a:gd name="adj1" fmla="val 72413"/>
              <a:gd name="adj2" fmla="val 561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have you read any of Hardy’s novels?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038600" y="876300"/>
            <a:ext cx="1524000" cy="533400"/>
          </a:xfrm>
          <a:prstGeom prst="wedgeRoundRectCallout">
            <a:avLst>
              <a:gd name="adj1" fmla="val -60049"/>
              <a:gd name="adj2" fmla="val 603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I’ve read some of them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1943099"/>
            <a:ext cx="3848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Few        some              most            all </a:t>
            </a:r>
            <a:endParaRPr lang="en-US" sz="1600" b="1" dirty="0"/>
          </a:p>
        </p:txBody>
      </p:sp>
      <p:sp>
        <p:nvSpPr>
          <p:cNvPr id="5" name="Right Arrow 4"/>
          <p:cNvSpPr/>
          <p:nvPr/>
        </p:nvSpPr>
        <p:spPr>
          <a:xfrm>
            <a:off x="5257800" y="2142705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67450" y="2119846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7608711" y="2142855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28"/>
          <p:cNvSpPr txBox="1">
            <a:spLocks noGrp="1"/>
          </p:cNvSpPr>
          <p:nvPr>
            <p:ph type="subTitle" idx="4294967295"/>
          </p:nvPr>
        </p:nvSpPr>
        <p:spPr>
          <a:xfrm>
            <a:off x="0" y="-114300"/>
            <a:ext cx="9031111" cy="5829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</a:rPr>
              <a:t>2. </a:t>
            </a:r>
            <a:r>
              <a:rPr lang="en-US" sz="1800" dirty="0" smtClean="0">
                <a:solidFill>
                  <a:srgbClr val="FFFFFF"/>
                </a:solidFill>
              </a:rPr>
              <a:t>F</a:t>
            </a:r>
            <a:r>
              <a:rPr lang="en" sz="1800" dirty="0" smtClean="0">
                <a:solidFill>
                  <a:srgbClr val="FFFFFF"/>
                </a:solidFill>
              </a:rPr>
              <a:t>louting the maxim: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flouting </a:t>
            </a:r>
            <a:r>
              <a:rPr lang="en-US" sz="1400" b="1" dirty="0">
                <a:solidFill>
                  <a:schemeClr val="tx1"/>
                </a:solidFill>
              </a:rPr>
              <a:t>of the maxims in circumstances in </a:t>
            </a:r>
            <a:r>
              <a:rPr lang="en-US" sz="1400" b="1" dirty="0" smtClean="0">
                <a:solidFill>
                  <a:schemeClr val="tx1"/>
                </a:solidFill>
              </a:rPr>
              <a:t>which: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FFFFFF"/>
                </a:solidFill>
              </a:rPr>
              <a:t>  </a:t>
            </a:r>
            <a:r>
              <a:rPr lang="en-US" sz="1200" b="1" dirty="0">
                <a:solidFill>
                  <a:srgbClr val="FFFFFF"/>
                </a:solidFill>
              </a:rPr>
              <a:t>it is obvious to the hearer that the maxims are being </a:t>
            </a:r>
            <a:r>
              <a:rPr lang="en-US" sz="1200" b="1" dirty="0" smtClean="0">
                <a:solidFill>
                  <a:srgbClr val="FFFFFF"/>
                </a:solidFill>
              </a:rPr>
              <a:t>flouted,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FFFF"/>
                </a:solidFill>
              </a:rPr>
              <a:t>  </a:t>
            </a:r>
            <a:r>
              <a:rPr lang="en-US" sz="1200" b="1" dirty="0">
                <a:solidFill>
                  <a:srgbClr val="FFFFFF"/>
                </a:solidFill>
              </a:rPr>
              <a:t>it is obvious to the hearer that the speaker intends the hearer to be aware that the maxims are being </a:t>
            </a:r>
            <a:r>
              <a:rPr lang="en-US" sz="1200" b="1" dirty="0" smtClean="0">
                <a:solidFill>
                  <a:srgbClr val="FFFFFF"/>
                </a:solidFill>
              </a:rPr>
              <a:t>flouted,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FFFFFF"/>
                </a:solidFill>
              </a:rPr>
              <a:t>  </a:t>
            </a:r>
            <a:r>
              <a:rPr lang="en-US" sz="1200" b="1" dirty="0">
                <a:solidFill>
                  <a:srgbClr val="FFFFFF"/>
                </a:solidFill>
              </a:rPr>
              <a:t>there are no signs that the speaker is opting out of the co-operative </a:t>
            </a:r>
            <a:r>
              <a:rPr lang="en-US" sz="1200" b="1" dirty="0" smtClean="0">
                <a:solidFill>
                  <a:srgbClr val="FFFFFF"/>
                </a:solidFill>
              </a:rPr>
              <a:t>principle.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1200" b="1" dirty="0">
              <a:solidFill>
                <a:srgbClr val="FFFFFF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The maxim of quality: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FFFFFF"/>
                </a:solidFill>
              </a:rPr>
              <a:t>-the mushroom </a:t>
            </a:r>
            <a:r>
              <a:rPr lang="en-US" sz="1200" b="1" dirty="0" err="1">
                <a:solidFill>
                  <a:srgbClr val="FFFFFF"/>
                </a:solidFill>
              </a:rPr>
              <a:t>O</a:t>
            </a:r>
            <a:r>
              <a:rPr lang="en-US" sz="1200" b="1" dirty="0" err="1" smtClean="0">
                <a:solidFill>
                  <a:srgbClr val="FFFFFF"/>
                </a:solidFill>
              </a:rPr>
              <a:t>melette</a:t>
            </a:r>
            <a:r>
              <a:rPr lang="en-US" sz="1200" b="1" dirty="0" smtClean="0">
                <a:solidFill>
                  <a:srgbClr val="FFFFFF"/>
                </a:solidFill>
              </a:rPr>
              <a:t> wants his coffee with.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The maxim of quantity: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FFFFFF"/>
                </a:solidFill>
              </a:rPr>
              <a:t>-Mother</a:t>
            </a:r>
            <a:r>
              <a:rPr lang="en-US" sz="1200" b="1" dirty="0">
                <a:solidFill>
                  <a:srgbClr val="FFFFFF"/>
                </a:solidFill>
              </a:rPr>
              <a:t>: What did you do? </a:t>
            </a:r>
            <a:endParaRPr lang="en-US" sz="1200" b="1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rgbClr val="FFFFFF"/>
                </a:solidFill>
              </a:rPr>
              <a:t>-Daughter</a:t>
            </a:r>
            <a:r>
              <a:rPr lang="en-US" sz="1200" b="1" dirty="0">
                <a:solidFill>
                  <a:srgbClr val="FFFFFF"/>
                </a:solidFill>
              </a:rPr>
              <a:t>: (with exaggerated patience, elaborates a long list of totally </a:t>
            </a:r>
            <a:r>
              <a:rPr lang="en-US" sz="1200" b="1" dirty="0" smtClean="0">
                <a:solidFill>
                  <a:srgbClr val="FFFFFF"/>
                </a:solidFill>
              </a:rPr>
              <a:t>uninteresting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FFFFFF"/>
                </a:solidFill>
              </a:rPr>
              <a:t> details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(The </a:t>
            </a:r>
            <a:r>
              <a:rPr lang="en-US" sz="1200" b="1" dirty="0" err="1" smtClean="0">
                <a:solidFill>
                  <a:schemeClr val="tx1"/>
                </a:solidFill>
              </a:rPr>
              <a:t>Implicature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is that the mother is too damn curious, and </a:t>
            </a:r>
            <a:r>
              <a:rPr lang="en-US" sz="1200" b="1" dirty="0" err="1">
                <a:solidFill>
                  <a:schemeClr val="tx1"/>
                </a:solidFill>
              </a:rPr>
              <a:t>overworried</a:t>
            </a:r>
            <a:r>
              <a:rPr lang="en-US" sz="1200" b="1" dirty="0">
                <a:solidFill>
                  <a:schemeClr val="tx1"/>
                </a:solidFill>
              </a:rPr>
              <a:t> about her daughter's doings</a:t>
            </a:r>
            <a:r>
              <a:rPr lang="en-US" sz="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the maxim of relation :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r>
              <a:rPr lang="en-US" sz="1200" b="1" dirty="0">
                <a:solidFill>
                  <a:schemeClr val="tx1"/>
                </a:solidFill>
              </a:rPr>
              <a:t>: I say, did you hear about Mary's...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200" b="1" dirty="0">
                <a:solidFill>
                  <a:schemeClr val="tx1"/>
                </a:solidFill>
              </a:rPr>
              <a:t>: Yes, well, it rained nearly the whole time we were </a:t>
            </a:r>
            <a:r>
              <a:rPr lang="en-US" sz="1200" b="1" dirty="0" smtClean="0">
                <a:solidFill>
                  <a:schemeClr val="tx1"/>
                </a:solidFill>
              </a:rPr>
              <a:t>there.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The maxim of manner: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Consider : </a:t>
            </a:r>
            <a:r>
              <a:rPr lang="en-US" sz="1200" b="1" dirty="0" err="1">
                <a:solidFill>
                  <a:schemeClr val="tx1"/>
                </a:solidFill>
              </a:rPr>
              <a:t>L</a:t>
            </a:r>
            <a:r>
              <a:rPr lang="en-US" sz="1200" b="1" dirty="0" err="1" smtClean="0">
                <a:solidFill>
                  <a:schemeClr val="tx1"/>
                </a:solidFill>
              </a:rPr>
              <a:t>ura</a:t>
            </a:r>
            <a:r>
              <a:rPr lang="en-US" sz="1200" b="1" dirty="0" smtClean="0">
                <a:solidFill>
                  <a:schemeClr val="tx1"/>
                </a:solidFill>
              </a:rPr>
              <a:t>  jumped and ran to the pier when she </a:t>
            </a:r>
            <a:r>
              <a:rPr lang="en-US" sz="1200" b="1" dirty="0" err="1" smtClean="0">
                <a:solidFill>
                  <a:schemeClr val="tx1"/>
                </a:solidFill>
              </a:rPr>
              <a:t>heared</a:t>
            </a:r>
            <a:r>
              <a:rPr lang="en-US" sz="1200" b="1" dirty="0" smtClean="0">
                <a:solidFill>
                  <a:schemeClr val="tx1"/>
                </a:solidFill>
              </a:rPr>
              <a:t> that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Lauren’s boat has arrived   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2025" name="Google Shape;2025;p2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5334000" y="3695700"/>
            <a:ext cx="3429000" cy="1447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-What did </a:t>
            </a:r>
            <a:r>
              <a:rPr lang="en-US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ura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did when she heard that Lauren's boat has arrived ?</a:t>
            </a:r>
          </a:p>
          <a:p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Lura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ran to the pier and jumped.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37"/>
          <p:cNvSpPr txBox="1">
            <a:spLocks noGrp="1"/>
          </p:cNvSpPr>
          <p:nvPr>
            <p:ph type="ctrTitle" idx="4294967295"/>
          </p:nvPr>
        </p:nvSpPr>
        <p:spPr>
          <a:xfrm>
            <a:off x="1715250" y="1238938"/>
            <a:ext cx="5713500" cy="9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Thanks!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2110" name="Google Shape;2110;p37"/>
          <p:cNvSpPr txBox="1">
            <a:spLocks noGrp="1"/>
          </p:cNvSpPr>
          <p:nvPr>
            <p:ph type="subTitle" idx="4294967295"/>
          </p:nvPr>
        </p:nvSpPr>
        <p:spPr>
          <a:xfrm>
            <a:off x="1715250" y="2012625"/>
            <a:ext cx="57135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questions?</a:t>
            </a:r>
            <a:endParaRPr sz="3600" b="1" dirty="0"/>
          </a:p>
        </p:txBody>
      </p:sp>
      <p:sp>
        <p:nvSpPr>
          <p:cNvPr id="2112" name="Google Shape;2112;p3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76200" y="2540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IMPLICATURES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                             CONVERSTIONAL                                         GRICE’S                 </a:t>
            </a:r>
          </a:p>
          <a:p>
            <a:r>
              <a:rPr lang="en-US" b="1" dirty="0"/>
              <a:t>                   </a:t>
            </a:r>
            <a:r>
              <a:rPr lang="en-US" b="1" dirty="0" smtClean="0"/>
              <a:t>       </a:t>
            </a:r>
            <a:r>
              <a:rPr lang="en-US" b="1" dirty="0"/>
              <a:t>IMPLICATURES                        </a:t>
            </a:r>
            <a:r>
              <a:rPr lang="en-US" b="1" dirty="0" smtClean="0"/>
              <a:t>                         CONVERSATIONAL</a:t>
            </a:r>
          </a:p>
          <a:p>
            <a:r>
              <a:rPr lang="en-US" b="1" dirty="0"/>
              <a:t>                                                                               </a:t>
            </a:r>
            <a:r>
              <a:rPr lang="en-US" b="1" dirty="0" smtClean="0"/>
              <a:t>                            </a:t>
            </a:r>
            <a:r>
              <a:rPr lang="en-US" b="1" dirty="0"/>
              <a:t>MAXIMS  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US" b="1" dirty="0" smtClean="0"/>
          </a:p>
          <a:p>
            <a:r>
              <a:rPr lang="en-US" sz="1200" b="1" dirty="0" smtClean="0"/>
              <a:t>                                                                                                                </a:t>
            </a:r>
          </a:p>
          <a:p>
            <a:r>
              <a:rPr lang="en-US" sz="1200" b="1" dirty="0" smtClean="0"/>
              <a:t>       HOW TO                                                             THE CO-OPREATIVE                               HOW IMPLICATURES</a:t>
            </a:r>
          </a:p>
          <a:p>
            <a:r>
              <a:rPr lang="en-US" sz="1200" b="1" dirty="0" smtClean="0"/>
              <a:t>     </a:t>
            </a:r>
            <a:r>
              <a:rPr lang="en-US" sz="1200" b="1" dirty="0"/>
              <a:t>RECOGNIZE                                                               </a:t>
            </a:r>
            <a:r>
              <a:rPr lang="en-US" sz="1200" b="1" dirty="0" smtClean="0"/>
              <a:t>  </a:t>
            </a:r>
            <a:r>
              <a:rPr lang="en-US" sz="1200" b="1" dirty="0"/>
              <a:t>PRINCIPLE </a:t>
            </a:r>
            <a:r>
              <a:rPr lang="en-US" sz="1200" b="1" dirty="0" smtClean="0"/>
              <a:t>                 MAXIMS</a:t>
            </a:r>
            <a:r>
              <a:rPr lang="en-US" sz="1200" b="1" dirty="0"/>
              <a:t>’ </a:t>
            </a:r>
            <a:r>
              <a:rPr lang="en-US" sz="1200" b="1" dirty="0" smtClean="0"/>
              <a:t>                ARISE </a:t>
            </a:r>
          </a:p>
          <a:p>
            <a:r>
              <a:rPr lang="en-US" sz="1200" b="1" dirty="0" smtClean="0"/>
              <a:t>     </a:t>
            </a:r>
            <a:r>
              <a:rPr lang="en-US" sz="1200" b="1" dirty="0"/>
              <a:t>CNOVERSATIONAL                                                                                           NATURE </a:t>
            </a:r>
            <a:r>
              <a:rPr lang="en-US" sz="1200" b="1" dirty="0" smtClean="0"/>
              <a:t>                  </a:t>
            </a:r>
          </a:p>
          <a:p>
            <a:r>
              <a:rPr lang="en-US" sz="1200" b="1" dirty="0" smtClean="0"/>
              <a:t>     IMPLICATURES </a:t>
            </a:r>
          </a:p>
          <a:p>
            <a:endParaRPr lang="en-US" b="1" dirty="0" smtClean="0"/>
          </a:p>
          <a:p>
            <a:r>
              <a:rPr lang="en-US" b="1" dirty="0" smtClean="0"/>
              <a:t>                                                             </a:t>
            </a:r>
            <a:r>
              <a:rPr lang="en-US" sz="1200" b="1" dirty="0" smtClean="0"/>
              <a:t>QUALITY    QUANTITY                                     STANDARD      FLOUTING   </a:t>
            </a:r>
            <a:endParaRPr lang="en-US" b="1" dirty="0"/>
          </a:p>
          <a:p>
            <a:r>
              <a:rPr lang="en-US" b="1" dirty="0" smtClean="0"/>
              <a:t>                                                                                                                              </a:t>
            </a:r>
            <a:r>
              <a:rPr lang="en-US" sz="1200" b="1" dirty="0" smtClean="0"/>
              <a:t>IMLICATURES            THE </a:t>
            </a:r>
            <a:endParaRPr lang="en-US" b="1" dirty="0" smtClean="0"/>
          </a:p>
          <a:p>
            <a:r>
              <a:rPr lang="en-US" b="1" dirty="0" smtClean="0"/>
              <a:t>                                                                                      </a:t>
            </a:r>
            <a:r>
              <a:rPr lang="en-US" sz="1200" b="1" dirty="0"/>
              <a:t>RELATION       MANNAR                                MAXIMS     </a:t>
            </a:r>
            <a:endParaRPr lang="en-US" b="1" dirty="0"/>
          </a:p>
          <a:p>
            <a:r>
              <a:rPr lang="en-US" sz="1200" b="1" dirty="0"/>
              <a:t>CONTEXT        </a:t>
            </a:r>
            <a:r>
              <a:rPr lang="en-US" sz="1200" b="1" dirty="0" smtClean="0"/>
              <a:t>CANCELLABILATY</a:t>
            </a:r>
            <a:endParaRPr lang="en-US" b="1" dirty="0"/>
          </a:p>
          <a:p>
            <a:r>
              <a:rPr lang="en-US" sz="1200" b="1" dirty="0" smtClean="0"/>
              <a:t>DEPENDENCE                                     the relation of conversational </a:t>
            </a:r>
          </a:p>
          <a:p>
            <a:r>
              <a:rPr lang="en-US" sz="1200" b="1" dirty="0"/>
              <a:t>                                </a:t>
            </a:r>
            <a:r>
              <a:rPr lang="en-US" sz="1200" b="1" dirty="0" smtClean="0"/>
              <a:t>                               and propositions</a:t>
            </a:r>
          </a:p>
          <a:p>
            <a:r>
              <a:rPr lang="en-US" b="1" dirty="0" smtClean="0"/>
              <a:t>  </a:t>
            </a:r>
            <a:r>
              <a:rPr lang="en-US" sz="1200" b="1" dirty="0"/>
              <a:t>NON-DATACHTABILITY                                      </a:t>
            </a:r>
            <a:endParaRPr lang="en-US" b="1" dirty="0" smtClean="0"/>
          </a:p>
          <a:p>
            <a:r>
              <a:rPr lang="en-US" dirty="0"/>
              <a:t>                             </a:t>
            </a:r>
            <a:r>
              <a:rPr lang="en-US" sz="1200" b="1" dirty="0"/>
              <a:t>CALCULABILITY                  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23053" y="444500"/>
            <a:ext cx="838200" cy="88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450273"/>
            <a:ext cx="1371600" cy="900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19200" y="1728763"/>
            <a:ext cx="49530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3695" y="2927403"/>
            <a:ext cx="685801" cy="63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9628" y="2902904"/>
            <a:ext cx="609600" cy="63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09496" y="2870768"/>
            <a:ext cx="905005" cy="1447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09494" y="2853133"/>
            <a:ext cx="409706" cy="121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105400" y="1855763"/>
            <a:ext cx="40005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733800" y="2540000"/>
            <a:ext cx="685800" cy="387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95800" y="2540000"/>
            <a:ext cx="0" cy="387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572000" y="2540000"/>
            <a:ext cx="304800" cy="779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819650" y="2540000"/>
            <a:ext cx="876300" cy="779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657850" y="1855763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727122" y="1855763"/>
            <a:ext cx="82607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781800" y="2540000"/>
            <a:ext cx="381000" cy="387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183582" y="2540000"/>
            <a:ext cx="609600" cy="313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4500" y="1728763"/>
            <a:ext cx="1409700" cy="2017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D4B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40"/>
          <p:cNvSpPr txBox="1"/>
          <p:nvPr/>
        </p:nvSpPr>
        <p:spPr>
          <a:xfrm>
            <a:off x="1983689" y="530771"/>
            <a:ext cx="4461000" cy="9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This means that you can:</a:t>
            </a: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Resize them without losing quality.</a:t>
            </a: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Change fill color and opacity.</a:t>
            </a: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Isn’t that nice? :)</a:t>
            </a: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3" name="Google Shape;2133;p40"/>
          <p:cNvSpPr/>
          <p:nvPr/>
        </p:nvSpPr>
        <p:spPr>
          <a:xfrm>
            <a:off x="2365294" y="1847880"/>
            <a:ext cx="292701" cy="312956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4" name="Google Shape;2134;p40"/>
          <p:cNvSpPr/>
          <p:nvPr/>
        </p:nvSpPr>
        <p:spPr>
          <a:xfrm>
            <a:off x="2815330" y="1891596"/>
            <a:ext cx="312275" cy="220320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5" name="Google Shape;2135;p40"/>
          <p:cNvSpPr/>
          <p:nvPr/>
        </p:nvSpPr>
        <p:spPr>
          <a:xfrm>
            <a:off x="3279123" y="1892280"/>
            <a:ext cx="303087" cy="223100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6" name="Google Shape;2136;p40"/>
          <p:cNvSpPr/>
          <p:nvPr/>
        </p:nvSpPr>
        <p:spPr>
          <a:xfrm>
            <a:off x="3769128" y="1886392"/>
            <a:ext cx="246897" cy="231071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7" name="Google Shape;2137;p40"/>
          <p:cNvSpPr/>
          <p:nvPr/>
        </p:nvSpPr>
        <p:spPr>
          <a:xfrm>
            <a:off x="4244556" y="1884310"/>
            <a:ext cx="210265" cy="23315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8" name="Google Shape;2138;p40"/>
          <p:cNvSpPr/>
          <p:nvPr/>
        </p:nvSpPr>
        <p:spPr>
          <a:xfrm>
            <a:off x="4645881" y="1881530"/>
            <a:ext cx="324765" cy="239055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9" name="Google Shape;2139;p40"/>
          <p:cNvSpPr/>
          <p:nvPr/>
        </p:nvSpPr>
        <p:spPr>
          <a:xfrm>
            <a:off x="5129657" y="1867301"/>
            <a:ext cx="278534" cy="268199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0" name="Google Shape;2140;p40"/>
          <p:cNvSpPr/>
          <p:nvPr/>
        </p:nvSpPr>
        <p:spPr>
          <a:xfrm>
            <a:off x="5567205" y="1884652"/>
            <a:ext cx="324337" cy="236275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1" name="Google Shape;2141;p40"/>
          <p:cNvSpPr/>
          <p:nvPr/>
        </p:nvSpPr>
        <p:spPr>
          <a:xfrm>
            <a:off x="6044719" y="1888816"/>
            <a:ext cx="286866" cy="227948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2" name="Google Shape;2142;p40"/>
          <p:cNvSpPr/>
          <p:nvPr/>
        </p:nvSpPr>
        <p:spPr>
          <a:xfrm>
            <a:off x="6509333" y="1883269"/>
            <a:ext cx="278534" cy="236973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3" name="Google Shape;2143;p40"/>
          <p:cNvSpPr/>
          <p:nvPr/>
        </p:nvSpPr>
        <p:spPr>
          <a:xfrm>
            <a:off x="2368629" y="2235060"/>
            <a:ext cx="288526" cy="297686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4" name="Google Shape;2144;p40"/>
          <p:cNvSpPr/>
          <p:nvPr/>
        </p:nvSpPr>
        <p:spPr>
          <a:xfrm>
            <a:off x="2828658" y="2235060"/>
            <a:ext cx="288526" cy="297686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5" name="Google Shape;2145;p40"/>
          <p:cNvSpPr/>
          <p:nvPr/>
        </p:nvSpPr>
        <p:spPr>
          <a:xfrm>
            <a:off x="3280782" y="2279816"/>
            <a:ext cx="297680" cy="213376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6" name="Google Shape;2146;p40"/>
          <p:cNvSpPr/>
          <p:nvPr/>
        </p:nvSpPr>
        <p:spPr>
          <a:xfrm>
            <a:off x="3740401" y="2258301"/>
            <a:ext cx="297269" cy="250847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7" name="Google Shape;2147;p40"/>
          <p:cNvSpPr/>
          <p:nvPr/>
        </p:nvSpPr>
        <p:spPr>
          <a:xfrm>
            <a:off x="4202517" y="2274612"/>
            <a:ext cx="294771" cy="217198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8" name="Google Shape;2148;p40"/>
          <p:cNvSpPr/>
          <p:nvPr/>
        </p:nvSpPr>
        <p:spPr>
          <a:xfrm>
            <a:off x="4667541" y="2274612"/>
            <a:ext cx="286028" cy="21962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9" name="Google Shape;2149;p40"/>
          <p:cNvSpPr/>
          <p:nvPr/>
        </p:nvSpPr>
        <p:spPr>
          <a:xfrm>
            <a:off x="5135064" y="2277036"/>
            <a:ext cx="265222" cy="21477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0" name="Google Shape;2150;p40"/>
          <p:cNvSpPr/>
          <p:nvPr/>
        </p:nvSpPr>
        <p:spPr>
          <a:xfrm>
            <a:off x="5580533" y="2264889"/>
            <a:ext cx="293933" cy="24009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1" name="Google Shape;2151;p40"/>
          <p:cNvSpPr/>
          <p:nvPr/>
        </p:nvSpPr>
        <p:spPr>
          <a:xfrm>
            <a:off x="6010585" y="2238525"/>
            <a:ext cx="358882" cy="29456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2" name="Google Shape;2152;p40"/>
          <p:cNvSpPr/>
          <p:nvPr/>
        </p:nvSpPr>
        <p:spPr>
          <a:xfrm>
            <a:off x="6479356" y="2248933"/>
            <a:ext cx="336400" cy="267857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3" name="Google Shape;2153;p40"/>
          <p:cNvSpPr/>
          <p:nvPr/>
        </p:nvSpPr>
        <p:spPr>
          <a:xfrm>
            <a:off x="2345720" y="2673925"/>
            <a:ext cx="329761" cy="194997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4" name="Google Shape;2154;p40"/>
          <p:cNvSpPr/>
          <p:nvPr/>
        </p:nvSpPr>
        <p:spPr>
          <a:xfrm>
            <a:off x="2807425" y="2637154"/>
            <a:ext cx="327246" cy="264036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5" name="Google Shape;2155;p40"/>
          <p:cNvSpPr/>
          <p:nvPr/>
        </p:nvSpPr>
        <p:spPr>
          <a:xfrm>
            <a:off x="3279534" y="2648945"/>
            <a:ext cx="294771" cy="248081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6" name="Google Shape;2156;p40"/>
          <p:cNvSpPr/>
          <p:nvPr/>
        </p:nvSpPr>
        <p:spPr>
          <a:xfrm>
            <a:off x="3736654" y="2641317"/>
            <a:ext cx="307261" cy="255353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7" name="Google Shape;2157;p40"/>
          <p:cNvSpPr/>
          <p:nvPr/>
        </p:nvSpPr>
        <p:spPr>
          <a:xfrm>
            <a:off x="4206674" y="2649302"/>
            <a:ext cx="286028" cy="239398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8" name="Google Shape;2158;p40"/>
          <p:cNvSpPr/>
          <p:nvPr/>
        </p:nvSpPr>
        <p:spPr>
          <a:xfrm>
            <a:off x="4679604" y="2621199"/>
            <a:ext cx="260637" cy="295248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9" name="Google Shape;2159;p40"/>
          <p:cNvSpPr/>
          <p:nvPr/>
        </p:nvSpPr>
        <p:spPr>
          <a:xfrm>
            <a:off x="5105088" y="2679828"/>
            <a:ext cx="327246" cy="17590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0" name="Google Shape;2160;p40"/>
          <p:cNvSpPr/>
          <p:nvPr/>
        </p:nvSpPr>
        <p:spPr>
          <a:xfrm>
            <a:off x="5578855" y="2642358"/>
            <a:ext cx="301444" cy="253969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1" name="Google Shape;2161;p40"/>
          <p:cNvSpPr/>
          <p:nvPr/>
        </p:nvSpPr>
        <p:spPr>
          <a:xfrm>
            <a:off x="6038063" y="2632649"/>
            <a:ext cx="303104" cy="262638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2" name="Google Shape;2162;p40"/>
          <p:cNvSpPr/>
          <p:nvPr/>
        </p:nvSpPr>
        <p:spPr>
          <a:xfrm>
            <a:off x="6483942" y="2640276"/>
            <a:ext cx="324337" cy="253271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3" name="Google Shape;2163;p40"/>
          <p:cNvSpPr/>
          <p:nvPr/>
        </p:nvSpPr>
        <p:spPr>
          <a:xfrm>
            <a:off x="2384029" y="3035426"/>
            <a:ext cx="253981" cy="231085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4" name="Google Shape;2164;p40"/>
          <p:cNvSpPr/>
          <p:nvPr/>
        </p:nvSpPr>
        <p:spPr>
          <a:xfrm>
            <a:off x="2832816" y="3035783"/>
            <a:ext cx="271057" cy="227249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5" name="Google Shape;2165;p40"/>
          <p:cNvSpPr/>
          <p:nvPr/>
        </p:nvSpPr>
        <p:spPr>
          <a:xfrm>
            <a:off x="3298268" y="3035783"/>
            <a:ext cx="271040" cy="227249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6" name="Google Shape;2166;p40"/>
          <p:cNvSpPr/>
          <p:nvPr/>
        </p:nvSpPr>
        <p:spPr>
          <a:xfrm>
            <a:off x="3754551" y="3035783"/>
            <a:ext cx="270629" cy="227249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7" name="Google Shape;2167;p40"/>
          <p:cNvSpPr/>
          <p:nvPr/>
        </p:nvSpPr>
        <p:spPr>
          <a:xfrm>
            <a:off x="4277439" y="3000395"/>
            <a:ext cx="146154" cy="300466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8" name="Google Shape;2168;p40"/>
          <p:cNvSpPr/>
          <p:nvPr/>
        </p:nvSpPr>
        <p:spPr>
          <a:xfrm>
            <a:off x="4746229" y="3002476"/>
            <a:ext cx="126580" cy="296987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9" name="Google Shape;2169;p40"/>
          <p:cNvSpPr/>
          <p:nvPr/>
        </p:nvSpPr>
        <p:spPr>
          <a:xfrm>
            <a:off x="5210416" y="3035426"/>
            <a:ext cx="115339" cy="227606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0" name="Google Shape;2170;p40"/>
          <p:cNvSpPr/>
          <p:nvPr/>
        </p:nvSpPr>
        <p:spPr>
          <a:xfrm>
            <a:off x="5594272" y="3032304"/>
            <a:ext cx="268541" cy="236973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1" name="Google Shape;2171;p40"/>
          <p:cNvSpPr/>
          <p:nvPr/>
        </p:nvSpPr>
        <p:spPr>
          <a:xfrm>
            <a:off x="6043059" y="3038549"/>
            <a:ext cx="294360" cy="22656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2" name="Google Shape;2172;p40"/>
          <p:cNvSpPr/>
          <p:nvPr/>
        </p:nvSpPr>
        <p:spPr>
          <a:xfrm>
            <a:off x="6508496" y="3000038"/>
            <a:ext cx="270629" cy="27063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3" name="Google Shape;2173;p40"/>
          <p:cNvSpPr/>
          <p:nvPr/>
        </p:nvSpPr>
        <p:spPr>
          <a:xfrm>
            <a:off x="2461056" y="3394161"/>
            <a:ext cx="99512" cy="280348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4" name="Google Shape;2174;p40"/>
          <p:cNvSpPr/>
          <p:nvPr/>
        </p:nvSpPr>
        <p:spPr>
          <a:xfrm>
            <a:off x="2862793" y="3383753"/>
            <a:ext cx="215261" cy="300466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5" name="Google Shape;2175;p40"/>
          <p:cNvSpPr/>
          <p:nvPr/>
        </p:nvSpPr>
        <p:spPr>
          <a:xfrm>
            <a:off x="3291595" y="3383753"/>
            <a:ext cx="281870" cy="300466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6" name="Google Shape;2176;p40"/>
          <p:cNvSpPr/>
          <p:nvPr/>
        </p:nvSpPr>
        <p:spPr>
          <a:xfrm>
            <a:off x="4177108" y="3434754"/>
            <a:ext cx="340164" cy="158211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7" name="Google Shape;2177;p40"/>
          <p:cNvSpPr/>
          <p:nvPr/>
        </p:nvSpPr>
        <p:spPr>
          <a:xfrm>
            <a:off x="3723735" y="3401789"/>
            <a:ext cx="330172" cy="260229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8" name="Google Shape;2178;p40"/>
          <p:cNvSpPr/>
          <p:nvPr/>
        </p:nvSpPr>
        <p:spPr>
          <a:xfrm>
            <a:off x="4661297" y="3408390"/>
            <a:ext cx="292273" cy="24564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9" name="Google Shape;2179;p40"/>
          <p:cNvSpPr/>
          <p:nvPr/>
        </p:nvSpPr>
        <p:spPr>
          <a:xfrm>
            <a:off x="5120076" y="3410472"/>
            <a:ext cx="296020" cy="245643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>
            <a:off x="5539316" y="3410472"/>
            <a:ext cx="385523" cy="259873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1" name="Google Shape;2181;p40"/>
          <p:cNvSpPr/>
          <p:nvPr/>
        </p:nvSpPr>
        <p:spPr>
          <a:xfrm>
            <a:off x="6071787" y="3400064"/>
            <a:ext cx="231909" cy="268883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2" name="Google Shape;2182;p40"/>
          <p:cNvSpPr/>
          <p:nvPr/>
        </p:nvSpPr>
        <p:spPr>
          <a:xfrm>
            <a:off x="6533903" y="3413595"/>
            <a:ext cx="226485" cy="258475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3" name="Google Shape;2183;p40"/>
          <p:cNvSpPr/>
          <p:nvPr/>
        </p:nvSpPr>
        <p:spPr>
          <a:xfrm>
            <a:off x="2354890" y="3810485"/>
            <a:ext cx="327246" cy="215814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4" name="Google Shape;2184;p40"/>
          <p:cNvSpPr/>
          <p:nvPr/>
        </p:nvSpPr>
        <p:spPr>
          <a:xfrm>
            <a:off x="2811582" y="3826439"/>
            <a:ext cx="318930" cy="180425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5" name="Google Shape;2185;p40"/>
          <p:cNvSpPr/>
          <p:nvPr/>
        </p:nvSpPr>
        <p:spPr>
          <a:xfrm>
            <a:off x="3280782" y="3818811"/>
            <a:ext cx="302676" cy="197078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6" name="Google Shape;2186;p40"/>
          <p:cNvSpPr/>
          <p:nvPr/>
        </p:nvSpPr>
        <p:spPr>
          <a:xfrm>
            <a:off x="3738723" y="3813607"/>
            <a:ext cx="304780" cy="206447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7" name="Google Shape;2187;p40"/>
          <p:cNvSpPr/>
          <p:nvPr/>
        </p:nvSpPr>
        <p:spPr>
          <a:xfrm>
            <a:off x="4215007" y="3796954"/>
            <a:ext cx="275197" cy="23141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8" name="Google Shape;2188;p40"/>
          <p:cNvSpPr/>
          <p:nvPr/>
        </p:nvSpPr>
        <p:spPr>
          <a:xfrm>
            <a:off x="4650055" y="3826097"/>
            <a:ext cx="311008" cy="190833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9" name="Google Shape;2189;p40"/>
          <p:cNvSpPr/>
          <p:nvPr/>
        </p:nvSpPr>
        <p:spPr>
          <a:xfrm>
            <a:off x="5110922" y="3826097"/>
            <a:ext cx="310598" cy="190833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0" name="Google Shape;2190;p40"/>
          <p:cNvSpPr/>
          <p:nvPr/>
        </p:nvSpPr>
        <p:spPr>
          <a:xfrm>
            <a:off x="5579284" y="3807362"/>
            <a:ext cx="299339" cy="218580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1" name="Google Shape;2191;p40"/>
          <p:cNvSpPr/>
          <p:nvPr/>
        </p:nvSpPr>
        <p:spPr>
          <a:xfrm>
            <a:off x="6023896" y="3780999"/>
            <a:ext cx="328512" cy="275828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2" name="Google Shape;2192;p40"/>
          <p:cNvSpPr/>
          <p:nvPr/>
        </p:nvSpPr>
        <p:spPr>
          <a:xfrm>
            <a:off x="6507673" y="3796611"/>
            <a:ext cx="281442" cy="23765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3" name="Google Shape;2193;p40"/>
          <p:cNvSpPr/>
          <p:nvPr/>
        </p:nvSpPr>
        <p:spPr>
          <a:xfrm>
            <a:off x="2350304" y="4169903"/>
            <a:ext cx="320590" cy="2602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4" name="Google Shape;2194;p40"/>
          <p:cNvSpPr/>
          <p:nvPr/>
        </p:nvSpPr>
        <p:spPr>
          <a:xfrm>
            <a:off x="2796183" y="4211879"/>
            <a:ext cx="341824" cy="174180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5" name="Google Shape;2195;p40"/>
          <p:cNvSpPr/>
          <p:nvPr/>
        </p:nvSpPr>
        <p:spPr>
          <a:xfrm>
            <a:off x="3336559" y="4152208"/>
            <a:ext cx="200700" cy="28519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6" name="Google Shape;2196;p40"/>
          <p:cNvSpPr/>
          <p:nvPr/>
        </p:nvSpPr>
        <p:spPr>
          <a:xfrm>
            <a:off x="3767879" y="4179613"/>
            <a:ext cx="251893" cy="26335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7" name="Google Shape;2197;p40"/>
          <p:cNvSpPr/>
          <p:nvPr/>
        </p:nvSpPr>
        <p:spPr>
          <a:xfrm>
            <a:off x="4208761" y="4199745"/>
            <a:ext cx="283530" cy="205392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8" name="Google Shape;2198;p40"/>
          <p:cNvSpPr/>
          <p:nvPr/>
        </p:nvSpPr>
        <p:spPr>
          <a:xfrm>
            <a:off x="4667113" y="4181353"/>
            <a:ext cx="284368" cy="237316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9" name="Google Shape;2199;p40"/>
          <p:cNvSpPr/>
          <p:nvPr/>
        </p:nvSpPr>
        <p:spPr>
          <a:xfrm>
            <a:off x="5125911" y="4178231"/>
            <a:ext cx="286439" cy="244259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0" name="Google Shape;2200;p40"/>
          <p:cNvSpPr/>
          <p:nvPr/>
        </p:nvSpPr>
        <p:spPr>
          <a:xfrm>
            <a:off x="5563867" y="4180653"/>
            <a:ext cx="330582" cy="232810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1" name="Google Shape;2201;p40"/>
          <p:cNvSpPr/>
          <p:nvPr/>
        </p:nvSpPr>
        <p:spPr>
          <a:xfrm>
            <a:off x="6038063" y="4175806"/>
            <a:ext cx="301016" cy="247724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2" name="Google Shape;2202;p40"/>
          <p:cNvSpPr/>
          <p:nvPr/>
        </p:nvSpPr>
        <p:spPr>
          <a:xfrm>
            <a:off x="6505586" y="4164000"/>
            <a:ext cx="288526" cy="268898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3" name="Google Shape;2203;p40"/>
          <p:cNvSpPr/>
          <p:nvPr/>
        </p:nvSpPr>
        <p:spPr>
          <a:xfrm>
            <a:off x="2328251" y="4597333"/>
            <a:ext cx="371373" cy="174522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4" name="Google Shape;2204;p40"/>
          <p:cNvSpPr/>
          <p:nvPr/>
        </p:nvSpPr>
        <p:spPr>
          <a:xfrm>
            <a:off x="2819505" y="4551180"/>
            <a:ext cx="299357" cy="262653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5" name="Google Shape;2205;p40"/>
          <p:cNvSpPr/>
          <p:nvPr/>
        </p:nvSpPr>
        <p:spPr>
          <a:xfrm>
            <a:off x="3267881" y="4536266"/>
            <a:ext cx="329316" cy="28311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6" name="Google Shape;2206;p40"/>
          <p:cNvSpPr/>
          <p:nvPr/>
        </p:nvSpPr>
        <p:spPr>
          <a:xfrm>
            <a:off x="3744559" y="4560205"/>
            <a:ext cx="290613" cy="245300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7" name="Google Shape;2207;p40"/>
          <p:cNvSpPr/>
          <p:nvPr/>
        </p:nvSpPr>
        <p:spPr>
          <a:xfrm>
            <a:off x="4175448" y="4560904"/>
            <a:ext cx="349318" cy="242863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8" name="Google Shape;2208;p40"/>
          <p:cNvSpPr/>
          <p:nvPr/>
        </p:nvSpPr>
        <p:spPr>
          <a:xfrm>
            <a:off x="4674607" y="4540088"/>
            <a:ext cx="269380" cy="271664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9" name="Google Shape;2209;p40"/>
          <p:cNvSpPr/>
          <p:nvPr/>
        </p:nvSpPr>
        <p:spPr>
          <a:xfrm>
            <a:off x="5077610" y="4536965"/>
            <a:ext cx="386789" cy="29248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0" name="Google Shape;2210;p40"/>
          <p:cNvSpPr/>
          <p:nvPr/>
        </p:nvSpPr>
        <p:spPr>
          <a:xfrm>
            <a:off x="5542635" y="4532445"/>
            <a:ext cx="379705" cy="30289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1" name="Google Shape;2211;p40"/>
          <p:cNvSpPr/>
          <p:nvPr/>
        </p:nvSpPr>
        <p:spPr>
          <a:xfrm>
            <a:off x="6020149" y="4604962"/>
            <a:ext cx="337666" cy="163073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2" name="Google Shape;2212;p40"/>
          <p:cNvSpPr/>
          <p:nvPr/>
        </p:nvSpPr>
        <p:spPr>
          <a:xfrm>
            <a:off x="6525571" y="4575120"/>
            <a:ext cx="251893" cy="230386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3" name="Google Shape;2213;p40"/>
          <p:cNvSpPr/>
          <p:nvPr/>
        </p:nvSpPr>
        <p:spPr>
          <a:xfrm>
            <a:off x="5087766" y="614688"/>
            <a:ext cx="358882" cy="29456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4" name="Google Shape;2214;p40"/>
          <p:cNvSpPr/>
          <p:nvPr/>
        </p:nvSpPr>
        <p:spPr>
          <a:xfrm>
            <a:off x="5884153" y="614681"/>
            <a:ext cx="865009" cy="710067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5" name="Google Shape;2215;p40"/>
          <p:cNvSpPr/>
          <p:nvPr/>
        </p:nvSpPr>
        <p:spPr>
          <a:xfrm>
            <a:off x="5232379" y="752253"/>
            <a:ext cx="341824" cy="174180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6" name="Google Shape;2216;p40"/>
          <p:cNvSpPr/>
          <p:nvPr/>
        </p:nvSpPr>
        <p:spPr>
          <a:xfrm>
            <a:off x="6232726" y="946280"/>
            <a:ext cx="823893" cy="419874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7" name="Google Shape;2217;p4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D4B"/>
        </a:solidFill>
        <a:effectLst/>
      </p:bgPr>
    </p:bg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/>
          <p:nvPr/>
        </p:nvSpPr>
        <p:spPr>
          <a:xfrm>
            <a:off x="2877425" y="1015896"/>
            <a:ext cx="4461000" cy="115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Now you can use any emoji as an icon!</a:t>
            </a: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And of course it resizes without losing quality and you can change the color.</a:t>
            </a: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https://twitter.com/googledocs/status/730087240156643328</a:t>
            </a: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3" name="Google Shape;2223;p41"/>
          <p:cNvSpPr txBox="1"/>
          <p:nvPr/>
        </p:nvSpPr>
        <p:spPr>
          <a:xfrm>
            <a:off x="1493900" y="2423042"/>
            <a:ext cx="5844300" cy="214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rgbClr val="FFFFFF"/>
                </a:solidFill>
                <a:highlight>
                  <a:srgbClr val="00000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2400" dirty="0">
                <a:solidFill>
                  <a:srgbClr val="FFFFFF"/>
                </a:solidFill>
                <a:highlight>
                  <a:srgbClr val="F0453C"/>
                </a:highlight>
                <a:latin typeface="Merriweather"/>
                <a:ea typeface="Merriweather"/>
                <a:cs typeface="Merriweather"/>
                <a:sym typeface="Merriweather"/>
              </a:rPr>
              <a:t>and many more...</a:t>
            </a:r>
            <a:endParaRPr sz="2400" dirty="0">
              <a:solidFill>
                <a:srgbClr val="FFFFFF"/>
              </a:solidFill>
              <a:highlight>
                <a:srgbClr val="F0453C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4" name="Google Shape;2224;p41"/>
          <p:cNvSpPr txBox="1"/>
          <p:nvPr/>
        </p:nvSpPr>
        <p:spPr>
          <a:xfrm>
            <a:off x="1334775" y="1094678"/>
            <a:ext cx="1440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2C3E50"/>
                </a:solidFill>
              </a:rPr>
              <a:t>😉</a:t>
            </a:r>
            <a:endParaRPr sz="9600" dirty="0">
              <a:solidFill>
                <a:srgbClr val="2C3E50"/>
              </a:solidFill>
            </a:endParaRPr>
          </a:p>
        </p:txBody>
      </p:sp>
      <p:sp>
        <p:nvSpPr>
          <p:cNvPr id="2225" name="Google Shape;2225;p4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97974" y="127001"/>
            <a:ext cx="861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matic SC" charset="-79"/>
                <a:cs typeface="Amatic SC" charset="-79"/>
              </a:rPr>
              <a:t>1.CONERSATIONAL </a:t>
            </a:r>
            <a:r>
              <a:rPr lang="en-US" sz="3600" b="1" dirty="0">
                <a:latin typeface="Amatic SC" charset="-79"/>
                <a:cs typeface="Amatic SC" charset="-79"/>
              </a:rPr>
              <a:t>IMPLICATURES </a:t>
            </a:r>
            <a:r>
              <a:rPr lang="en-US" sz="3600" b="1" dirty="0" smtClean="0">
                <a:latin typeface="Amatic SC" charset="-79"/>
                <a:cs typeface="Amatic SC" charset="-79"/>
              </a:rPr>
              <a:t>:</a:t>
            </a:r>
            <a:r>
              <a:rPr lang="en-US" sz="2400" b="1" dirty="0" smtClean="0">
                <a:latin typeface="Amatic SC" charset="-79"/>
                <a:cs typeface="Amatic SC" charset="-79"/>
              </a:rPr>
              <a:t>PROPOSITIONS </a:t>
            </a:r>
            <a:r>
              <a:rPr lang="en-US" sz="2400" b="1" dirty="0">
                <a:latin typeface="Amatic SC" charset="-79"/>
                <a:cs typeface="Amatic SC" charset="-79"/>
              </a:rPr>
              <a:t>OR </a:t>
            </a:r>
            <a:r>
              <a:rPr lang="en-US" sz="2400" b="1" dirty="0" smtClean="0">
                <a:latin typeface="Amatic SC" charset="-79"/>
                <a:cs typeface="Amatic SC" charset="-79"/>
              </a:rPr>
              <a:t>ASSUMPTIONS </a:t>
            </a:r>
            <a:r>
              <a:rPr lang="en-US" sz="2400" b="1" dirty="0">
                <a:latin typeface="Amatic SC" charset="-79"/>
                <a:cs typeface="Amatic SC" charset="-79"/>
              </a:rPr>
              <a:t>NOT </a:t>
            </a:r>
            <a:r>
              <a:rPr lang="en-US" sz="2400" b="1" dirty="0" smtClean="0">
                <a:latin typeface="Amatic SC" charset="-79"/>
                <a:cs typeface="Amatic SC" charset="-79"/>
              </a:rPr>
              <a:t>ENCODED </a:t>
            </a:r>
            <a:endParaRPr lang="en-US" sz="2400" b="1" dirty="0">
              <a:latin typeface="Amatic SC" charset="-79"/>
              <a:cs typeface="Amatic SC" charset="-79"/>
            </a:endParaRPr>
          </a:p>
        </p:txBody>
      </p:sp>
      <p:pic>
        <p:nvPicPr>
          <p:cNvPr id="2050" name="Picture 2" descr="C:\Users\HP\Desktop\10322585-cartoon-of-aggressive-wait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59000"/>
            <a:ext cx="5181600" cy="27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257800" y="1143000"/>
            <a:ext cx="3048000" cy="101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B:I’ve cleared the table </a:t>
            </a:r>
            <a:endParaRPr lang="en-US" sz="1800" b="1" dirty="0"/>
          </a:p>
        </p:txBody>
      </p:sp>
      <p:sp>
        <p:nvSpPr>
          <p:cNvPr id="8" name="Oval Callout 7"/>
          <p:cNvSpPr/>
          <p:nvPr/>
        </p:nvSpPr>
        <p:spPr>
          <a:xfrm>
            <a:off x="297974" y="1333500"/>
            <a:ext cx="2140426" cy="1460500"/>
          </a:xfrm>
          <a:prstGeom prst="wedgeEllipseCallout">
            <a:avLst>
              <a:gd name="adj1" fmla="val 50562"/>
              <a:gd name="adj2" fmla="val 4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A:Am I in time for supper 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256024" y="5016500"/>
            <a:ext cx="651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 does B’s proposition?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2328858"/>
              </p:ext>
            </p:extLst>
          </p:nvPr>
        </p:nvGraphicFramePr>
        <p:xfrm>
          <a:off x="-152400" y="702311"/>
          <a:ext cx="9296400" cy="501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7"/>
          <p:cNvSpPr txBox="1">
            <a:spLocks noGrp="1"/>
          </p:cNvSpPr>
          <p:nvPr>
            <p:ph type="body" idx="1"/>
          </p:nvPr>
        </p:nvSpPr>
        <p:spPr>
          <a:xfrm>
            <a:off x="1676400" y="0"/>
            <a:ext cx="5479200" cy="6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/>
              <a:t>CONTEXT DEPENDENCE </a:t>
            </a:r>
            <a:endParaRPr sz="3200" b="1" dirty="0"/>
          </a:p>
        </p:txBody>
      </p:sp>
      <p:sp>
        <p:nvSpPr>
          <p:cNvPr id="1850" name="Google Shape;1850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5" name="Google Shape;1903;p24"/>
          <p:cNvSpPr/>
          <p:nvPr/>
        </p:nvSpPr>
        <p:spPr>
          <a:xfrm>
            <a:off x="3109966" y="917433"/>
            <a:ext cx="2443500" cy="1495568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ENTAILMENTS </a:t>
            </a:r>
            <a:endParaRPr b="1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Google Shape;1904;p24"/>
          <p:cNvSpPr/>
          <p:nvPr/>
        </p:nvSpPr>
        <p:spPr>
          <a:xfrm>
            <a:off x="609600" y="917433"/>
            <a:ext cx="2672100" cy="1495568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CONVERSATIONAL IMPLICATURES</a:t>
            </a:r>
            <a:endParaRPr b="1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Google Shape;1905;p24"/>
          <p:cNvSpPr/>
          <p:nvPr/>
        </p:nvSpPr>
        <p:spPr>
          <a:xfrm>
            <a:off x="5410200" y="889000"/>
            <a:ext cx="2743200" cy="1524000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CONVENTIONAL IMLICATURES</a:t>
            </a:r>
            <a:endParaRPr sz="1600" b="1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Google Shape;1903;p24"/>
          <p:cNvSpPr/>
          <p:nvPr/>
        </p:nvSpPr>
        <p:spPr>
          <a:xfrm>
            <a:off x="2819400" y="3718067"/>
            <a:ext cx="3048000" cy="1524001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en-US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JOHN KILLED THE WASP.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en-US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THE WASP DIED.</a:t>
            </a:r>
            <a:endParaRPr b="1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" name="Google Shape;1904;p24"/>
          <p:cNvSpPr/>
          <p:nvPr/>
        </p:nvSpPr>
        <p:spPr>
          <a:xfrm>
            <a:off x="0" y="3867815"/>
            <a:ext cx="3221112" cy="1333500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A:HAVE YOU CLEARED THE TABLE AND WASHED THE DISHES?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B:I’VE CLEARED THE TABLE.</a:t>
            </a:r>
          </a:p>
        </p:txBody>
      </p:sp>
      <p:sp>
        <p:nvSpPr>
          <p:cNvPr id="10" name="Google Shape;1905;p24"/>
          <p:cNvSpPr/>
          <p:nvPr/>
        </p:nvSpPr>
        <p:spPr>
          <a:xfrm>
            <a:off x="5553466" y="3718068"/>
            <a:ext cx="3438134" cy="1524000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sm" len="sm"/>
            <a:tailEnd type="none" w="sm" len="sm"/>
          </a:ln>
          <a:effectLst>
            <a:reflection stA="0" endPos="650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524000" y="2603500"/>
            <a:ext cx="228600" cy="889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331716" y="2616768"/>
            <a:ext cx="228600" cy="889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6958910" y="2616768"/>
            <a:ext cx="228600" cy="889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0" y="4082522"/>
            <a:ext cx="2429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erriweather" charset="0"/>
              </a:rPr>
              <a:t>-haven't </a:t>
            </a:r>
            <a:r>
              <a:rPr lang="en-US" sz="1600" dirty="0">
                <a:latin typeface="Merriweather" charset="0"/>
              </a:rPr>
              <a:t>cleared the </a:t>
            </a:r>
            <a:r>
              <a:rPr lang="en-US" sz="1600" dirty="0" smtClean="0">
                <a:latin typeface="Merriweather" charset="0"/>
              </a:rPr>
              <a:t>table.</a:t>
            </a:r>
            <a:endParaRPr lang="en-US" sz="1600" dirty="0">
              <a:latin typeface="Merriweather" charset="0"/>
            </a:endParaRPr>
          </a:p>
          <a:p>
            <a:r>
              <a:rPr lang="en-US" sz="1600" dirty="0" smtClean="0">
                <a:latin typeface="Merriweather" charset="0"/>
              </a:rPr>
              <a:t>–I haven't </a:t>
            </a:r>
            <a:r>
              <a:rPr lang="en-US" sz="1600" dirty="0">
                <a:latin typeface="Merriweather" charset="0"/>
              </a:rPr>
              <a:t>cleared the table </a:t>
            </a:r>
            <a:r>
              <a:rPr lang="en-US" sz="1600" dirty="0" smtClean="0">
                <a:latin typeface="Merriweather" charset="0"/>
              </a:rPr>
              <a:t>yet.</a:t>
            </a:r>
            <a:endParaRPr lang="en-US" sz="1600" dirty="0">
              <a:latin typeface="Merriweather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8"/>
          <p:cNvSpPr txBox="1">
            <a:spLocks noGrp="1"/>
          </p:cNvSpPr>
          <p:nvPr>
            <p:ph type="body" idx="1"/>
          </p:nvPr>
        </p:nvSpPr>
        <p:spPr>
          <a:xfrm>
            <a:off x="0" y="698500"/>
            <a:ext cx="4343400" cy="50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SzPts val="2600"/>
              <a:buFont typeface="Wingdings" pitchFamily="2" charset="2"/>
              <a:buChar char="v"/>
            </a:pPr>
            <a:r>
              <a:rPr lang="en-US" sz="1600" dirty="0" smtClean="0"/>
              <a:t>Conversational Implicatures: WITHOUT </a:t>
            </a:r>
            <a:r>
              <a:rPr lang="en-US" sz="1600" b="1" dirty="0" smtClean="0"/>
              <a:t>CONTRADICTION</a:t>
            </a:r>
            <a:r>
              <a:rPr lang="en-US" sz="1600" dirty="0" smtClean="0"/>
              <a:t> OR </a:t>
            </a:r>
            <a:r>
              <a:rPr lang="en-US" sz="1600" b="1" dirty="0" smtClean="0"/>
              <a:t>ANOMALY</a:t>
            </a:r>
            <a:r>
              <a:rPr lang="en-US" sz="1600" dirty="0" smtClean="0"/>
              <a:t>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600"/>
              <a:buFont typeface="Wingdings" pitchFamily="2" charset="2"/>
              <a:buChar char="v"/>
            </a:pPr>
            <a:endParaRPr lang="en-US" sz="1600" dirty="0"/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600"/>
              <a:buFont typeface="Wingdings" pitchFamily="2" charset="2"/>
              <a:buChar char="v"/>
            </a:pPr>
            <a:endParaRPr lang="en-US" sz="1600" dirty="0" smtClean="0"/>
          </a:p>
          <a:p>
            <a:pPr marL="63500" lvl="0" indent="0">
              <a:buNone/>
            </a:pPr>
            <a:r>
              <a:rPr lang="en-US" sz="1600" dirty="0" smtClean="0"/>
              <a:t>A-did </a:t>
            </a:r>
            <a:r>
              <a:rPr lang="en-US" sz="1600" dirty="0"/>
              <a:t>the minister attend the meeting and sign the agreement</a:t>
            </a:r>
            <a:r>
              <a:rPr lang="en-US" sz="1600" dirty="0" smtClean="0"/>
              <a:t>?</a:t>
            </a:r>
          </a:p>
          <a:p>
            <a:pPr marL="63500" lvl="0" indent="0">
              <a:buNone/>
            </a:pPr>
            <a:endParaRPr lang="en-US" sz="1600" dirty="0"/>
          </a:p>
          <a:p>
            <a:pPr marL="63500" lvl="0" indent="0">
              <a:buNone/>
            </a:pPr>
            <a:r>
              <a:rPr lang="en-US" sz="1600" dirty="0" smtClean="0"/>
              <a:t>b(1)-the </a:t>
            </a:r>
            <a:r>
              <a:rPr lang="en-US" sz="1600" dirty="0"/>
              <a:t>minister attended the </a:t>
            </a:r>
            <a:r>
              <a:rPr lang="en-US" sz="1600" dirty="0" smtClean="0"/>
              <a:t>meeting.</a:t>
            </a:r>
          </a:p>
          <a:p>
            <a:pPr marL="63500" lvl="0" indent="0">
              <a:buNone/>
            </a:pPr>
            <a:endParaRPr lang="en-US" sz="1600" dirty="0"/>
          </a:p>
          <a:p>
            <a:pPr marL="63500" lvl="0" indent="0">
              <a:buNone/>
            </a:pPr>
            <a:r>
              <a:rPr lang="en-US" sz="1600" dirty="0" smtClean="0"/>
              <a:t>B(2)the </a:t>
            </a:r>
            <a:r>
              <a:rPr lang="en-US" sz="1600" dirty="0"/>
              <a:t>minister attended the </a:t>
            </a:r>
            <a:r>
              <a:rPr lang="en-US" sz="1600" dirty="0" smtClean="0"/>
              <a:t>meeting; </a:t>
            </a:r>
            <a:r>
              <a:rPr lang="en-US" sz="1600" dirty="0"/>
              <a:t>a statement will be issued later with </a:t>
            </a:r>
          </a:p>
          <a:p>
            <a:pPr marL="63500" lvl="0" indent="0">
              <a:buNone/>
            </a:pPr>
            <a:r>
              <a:rPr lang="en-US" sz="1600" dirty="0"/>
              <a:t>regard to the agreement.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SzPts val="2600"/>
              <a:buFont typeface="Wingdings" pitchFamily="2" charset="2"/>
              <a:buChar char="v"/>
            </a:pPr>
            <a:endParaRPr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85"/>
            <a:ext cx="6880500" cy="647500"/>
          </a:xfrm>
        </p:spPr>
        <p:txBody>
          <a:bodyPr/>
          <a:lstStyle/>
          <a:p>
            <a:r>
              <a:rPr lang="en-US" dirty="0" smtClean="0"/>
              <a:t>DEFEASIBILITY/CANCELLABILITY: additional material</a:t>
            </a:r>
            <a:endParaRPr lang="en-US" dirty="0"/>
          </a:p>
        </p:txBody>
      </p:sp>
      <p:sp>
        <p:nvSpPr>
          <p:cNvPr id="6" name="Google Shape;1856;p18"/>
          <p:cNvSpPr txBox="1">
            <a:spLocks/>
          </p:cNvSpPr>
          <p:nvPr/>
        </p:nvSpPr>
        <p:spPr>
          <a:xfrm>
            <a:off x="4495800" y="825500"/>
            <a:ext cx="4495800" cy="464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1800" dirty="0" smtClean="0"/>
              <a:t>CONVENTIONAL IMPLICATURES</a:t>
            </a:r>
          </a:p>
          <a:p>
            <a:pPr marL="63500" indent="0">
              <a:buNone/>
            </a:pPr>
            <a:r>
              <a:rPr lang="en-US" sz="1800" dirty="0" smtClean="0"/>
              <a:t>                                 </a:t>
            </a:r>
          </a:p>
          <a:p>
            <a:pPr marL="63500" indent="0">
              <a:buNone/>
            </a:pPr>
            <a:r>
              <a:rPr lang="en-US" sz="1800" dirty="0" smtClean="0"/>
              <a:t>             anomaly and contradiction   </a:t>
            </a:r>
          </a:p>
          <a:p>
            <a:pPr>
              <a:buFont typeface="Wingdings" pitchFamily="2" charset="2"/>
              <a:buChar char="v"/>
            </a:pPr>
            <a:endParaRPr lang="en-US" sz="1800" dirty="0" smtClean="0"/>
          </a:p>
          <a:p>
            <a:pPr marL="63500" indent="0">
              <a:buNone/>
            </a:pPr>
            <a:r>
              <a:rPr lang="en-US" sz="1800" dirty="0" smtClean="0"/>
              <a:t>-John hasn’t arrived yet: I know for a fact he is not coming.</a:t>
            </a:r>
            <a:endParaRPr lang="en-US" sz="1800" dirty="0"/>
          </a:p>
        </p:txBody>
      </p:sp>
      <p:sp>
        <p:nvSpPr>
          <p:cNvPr id="4" name="Down Arrow 3"/>
          <p:cNvSpPr/>
          <p:nvPr/>
        </p:nvSpPr>
        <p:spPr>
          <a:xfrm>
            <a:off x="6705600" y="1289756"/>
            <a:ext cx="7620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9"/>
          <p:cNvSpPr txBox="1">
            <a:spLocks noGrp="1"/>
          </p:cNvSpPr>
          <p:nvPr>
            <p:ph type="ctrTitle" idx="4294967295"/>
          </p:nvPr>
        </p:nvSpPr>
        <p:spPr>
          <a:xfrm>
            <a:off x="1447800" y="647700"/>
            <a:ext cx="5791200" cy="2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Non-detachability</a:t>
            </a:r>
            <a:r>
              <a:rPr lang="en-US" sz="6600" dirty="0" smtClean="0">
                <a:solidFill>
                  <a:srgbClr val="FFFFFF"/>
                </a:solidFill>
              </a:rPr>
              <a:t>:</a:t>
            </a:r>
            <a:endParaRPr sz="6600" dirty="0">
              <a:solidFill>
                <a:srgbClr val="FFFFFF"/>
              </a:solidFill>
            </a:endParaRPr>
          </a:p>
        </p:txBody>
      </p:sp>
      <p:sp>
        <p:nvSpPr>
          <p:cNvPr id="1863" name="Google Shape;1863;p19"/>
          <p:cNvSpPr txBox="1">
            <a:spLocks noGrp="1"/>
          </p:cNvSpPr>
          <p:nvPr>
            <p:ph type="subTitle" idx="4294967295"/>
          </p:nvPr>
        </p:nvSpPr>
        <p:spPr>
          <a:xfrm>
            <a:off x="0" y="419100"/>
            <a:ext cx="9144000" cy="52959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-Conversational Implicatures:</a:t>
            </a:r>
          </a:p>
          <a:p>
            <a:pPr marL="0" lvl="0" indent="0" algn="ctr">
              <a:buNone/>
            </a:pPr>
            <a:r>
              <a:rPr lang="en-US" sz="1600" b="1" dirty="0" smtClean="0">
                <a:latin typeface="Calibri"/>
                <a:ea typeface="Calibri"/>
                <a:cs typeface="Arial"/>
              </a:rPr>
              <a:t>is </a:t>
            </a:r>
            <a:r>
              <a:rPr lang="en-US" sz="1600" b="1" dirty="0">
                <a:latin typeface="Calibri"/>
                <a:ea typeface="Calibri"/>
                <a:cs typeface="Arial"/>
              </a:rPr>
              <a:t>tied to meaning, and not to </a:t>
            </a:r>
            <a:r>
              <a:rPr lang="en-US" sz="1600" b="1" dirty="0" smtClean="0">
                <a:latin typeface="Calibri"/>
                <a:ea typeface="Calibri"/>
                <a:cs typeface="Arial"/>
              </a:rPr>
              <a:t>form.</a:t>
            </a:r>
          </a:p>
          <a:p>
            <a:pPr marL="0" lvl="0" indent="0" algn="ctr">
              <a:buNone/>
            </a:pPr>
            <a:endParaRPr lang="en-US" sz="1600" b="1" dirty="0">
              <a:latin typeface="Calibri"/>
              <a:ea typeface="Calibri"/>
              <a:cs typeface="Arial"/>
            </a:endParaRPr>
          </a:p>
          <a:p>
            <a:pPr marL="0" lvl="0" indent="0" algn="ctr">
              <a:buNone/>
            </a:pPr>
            <a:endParaRPr lang="en-US" sz="1600" b="1" dirty="0" smtClean="0">
              <a:latin typeface="Calibri"/>
              <a:ea typeface="Calibri"/>
              <a:cs typeface="Arial"/>
            </a:endParaRPr>
          </a:p>
          <a:p>
            <a:pPr marL="0" lvl="0" indent="0">
              <a:buNone/>
            </a:pPr>
            <a:endParaRPr lang="en-US" sz="2000" b="1" dirty="0" smtClean="0">
              <a:latin typeface="Calibri"/>
              <a:cs typeface="Arial"/>
            </a:endParaRPr>
          </a:p>
          <a:p>
            <a:pPr marL="0" lvl="0" indent="0" algn="ctr">
              <a:buNone/>
            </a:pPr>
            <a:endParaRPr lang="en-US" sz="2000" b="1" dirty="0" smtClean="0">
              <a:solidFill>
                <a:schemeClr val="bg1"/>
              </a:solidFill>
              <a:latin typeface="Calibri"/>
              <a:cs typeface="Arial"/>
            </a:endParaRPr>
          </a:p>
          <a:p>
            <a:pPr marL="0" lvl="0" indent="0" algn="ctr">
              <a:buNone/>
            </a:pPr>
            <a:endParaRPr lang="en-US" sz="2000" b="1" dirty="0">
              <a:solidFill>
                <a:schemeClr val="bg1"/>
              </a:solidFill>
              <a:latin typeface="Calibri"/>
              <a:cs typeface="Arial"/>
            </a:endParaRPr>
          </a:p>
          <a:p>
            <a:pPr marL="0" lvl="0" indent="0" algn="ctr">
              <a:buNone/>
            </a:pPr>
            <a:endParaRPr lang="en-US" sz="2000" b="1" dirty="0" smtClean="0">
              <a:solidFill>
                <a:schemeClr val="bg1"/>
              </a:solidFill>
              <a:latin typeface="Calibri"/>
              <a:cs typeface="Arial"/>
            </a:endParaRPr>
          </a:p>
          <a:p>
            <a:pPr marL="0" lvl="0" indent="0" algn="r">
              <a:buNone/>
            </a:pPr>
            <a:endParaRPr lang="en-US" sz="1600" b="1" dirty="0" smtClean="0">
              <a:solidFill>
                <a:schemeClr val="tx1"/>
              </a:solidFill>
              <a:latin typeface="Calibri"/>
              <a:cs typeface="Arial"/>
            </a:endParaRPr>
          </a:p>
          <a:p>
            <a:pPr marL="0" lvl="0" indent="0" algn="ct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cs typeface="Arial"/>
              </a:rPr>
              <a:t>Conventional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Arial"/>
              </a:rPr>
              <a:t>Implicatures: </a:t>
            </a:r>
            <a:endParaRPr lang="en-US" sz="2000" b="1" dirty="0" smtClean="0">
              <a:solidFill>
                <a:schemeClr val="bg1"/>
              </a:solidFill>
              <a:latin typeface="Calibri"/>
              <a:cs typeface="Arial"/>
            </a:endParaRPr>
          </a:p>
          <a:p>
            <a:pPr marL="0" lv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Arial"/>
              </a:rPr>
              <a:t>it 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Arial"/>
              </a:rPr>
              <a:t>I tied to lexical 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Arial"/>
              </a:rPr>
              <a:t>items</a:t>
            </a:r>
          </a:p>
          <a:p>
            <a:pPr marL="0" lvl="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Arial"/>
              </a:rPr>
              <a:t>1-john didn't 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Arial"/>
              </a:rPr>
              <a:t>manage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Arial"/>
              </a:rPr>
              <a:t> to walk as far as the cross road.</a:t>
            </a:r>
          </a:p>
          <a:p>
            <a:pPr marL="0" lvl="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Arial"/>
              </a:rPr>
              <a:t>2-john </a:t>
            </a:r>
            <a:r>
              <a:rPr lang="en-US" sz="1600" b="1" dirty="0" smtClean="0">
                <a:solidFill>
                  <a:schemeClr val="bg1"/>
                </a:solidFill>
                <a:latin typeface="Calibri"/>
                <a:cs typeface="Arial"/>
              </a:rPr>
              <a:t>attempted</a:t>
            </a:r>
            <a:r>
              <a:rPr lang="en-US" sz="1600" b="1" dirty="0" smtClean="0">
                <a:solidFill>
                  <a:schemeClr val="tx1"/>
                </a:solidFill>
                <a:latin typeface="Calibri"/>
                <a:cs typeface="Arial"/>
              </a:rPr>
              <a:t> to walk as far as the cross road.</a:t>
            </a:r>
          </a:p>
          <a:p>
            <a:pPr marL="0" lvl="0" indent="0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alibri"/>
                <a:cs typeface="Arial"/>
              </a:rPr>
              <a:t>3- John didn’t walk as far as the crossroads</a:t>
            </a:r>
            <a:r>
              <a:rPr lang="en-US" sz="1600" b="1" dirty="0" smtClean="0">
                <a:latin typeface="Calibri"/>
                <a:cs typeface="Arial"/>
              </a:rPr>
              <a:t>.</a:t>
            </a:r>
          </a:p>
          <a:p>
            <a:pPr marL="0" lvl="0" indent="0">
              <a:buNone/>
            </a:pPr>
            <a:endParaRPr lang="en-US" sz="1800" b="1" dirty="0">
              <a:latin typeface="Calibri"/>
              <a:cs typeface="Arial"/>
            </a:endParaRPr>
          </a:p>
          <a:p>
            <a:pPr marL="0" lvl="0" indent="0">
              <a:buNone/>
            </a:pPr>
            <a:endParaRPr lang="en-US" sz="2000" b="1" dirty="0">
              <a:latin typeface="Calibri"/>
              <a:cs typeface="Arial"/>
            </a:endParaRPr>
          </a:p>
        </p:txBody>
      </p:sp>
      <p:sp>
        <p:nvSpPr>
          <p:cNvPr id="1866" name="Google Shape;1866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3076" name="Picture 4" descr="C:\Users\HP\Desktop\800px_COLOURBOX35463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01495"/>
            <a:ext cx="2967037" cy="22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52400" y="952500"/>
            <a:ext cx="2209800" cy="838200"/>
          </a:xfrm>
          <a:prstGeom prst="wedgeRoundRectCallout">
            <a:avLst>
              <a:gd name="adj1" fmla="val 94599"/>
              <a:gd name="adj2" fmla="val 449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Have you cleared the table and washed the dishes?</a:t>
            </a:r>
            <a:endParaRPr lang="en-US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946422" y="1325033"/>
            <a:ext cx="2590800" cy="694267"/>
          </a:xfrm>
          <a:prstGeom prst="wedgeRoundRectCallout">
            <a:avLst>
              <a:gd name="adj1" fmla="val -79403"/>
              <a:gd name="adj2" fmla="val 1266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I’ve taken all the things off the table.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946422" y="2247900"/>
            <a:ext cx="2590800" cy="838200"/>
          </a:xfrm>
          <a:prstGeom prst="wedgeRoundRectCallout">
            <a:avLst>
              <a:gd name="adj1" fmla="val -82453"/>
              <a:gd name="adj2" fmla="val -775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I’ve cleared the table</a:t>
            </a:r>
            <a:endParaRPr lang="en-US" b="1" dirty="0"/>
          </a:p>
        </p:txBody>
      </p:sp>
      <p:sp>
        <p:nvSpPr>
          <p:cNvPr id="4" name="Equal 3"/>
          <p:cNvSpPr/>
          <p:nvPr/>
        </p:nvSpPr>
        <p:spPr>
          <a:xfrm>
            <a:off x="6858000" y="2019300"/>
            <a:ext cx="533400" cy="2286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096000" y="4000500"/>
            <a:ext cx="1905000" cy="144780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1=2,2=1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 = 2,1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29967" y="4754739"/>
            <a:ext cx="231422" cy="1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09600" y="342900"/>
            <a:ext cx="7239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matic SC" charset="-79"/>
                <a:cs typeface="Amatic SC" charset="-79"/>
              </a:rPr>
              <a:t>Calculability</a:t>
            </a:r>
            <a:r>
              <a:rPr lang="en-US" sz="3200" b="1" dirty="0" smtClean="0">
                <a:solidFill>
                  <a:schemeClr val="bg1"/>
                </a:solidFill>
                <a:latin typeface="Amatic SC" charset="-79"/>
                <a:cs typeface="Amatic SC" charset="-79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Merriweather" charset="0"/>
                <a:cs typeface="Amatic SC" charset="-79"/>
              </a:rPr>
              <a:t>using</a:t>
            </a:r>
            <a:r>
              <a:rPr lang="en-US" b="1" dirty="0" smtClean="0">
                <a:solidFill>
                  <a:schemeClr val="bg1"/>
                </a:solidFill>
                <a:latin typeface="Merriweather" charset="0"/>
                <a:cs typeface="Amatic SC" charset="-79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Merriweather" charset="0"/>
                <a:cs typeface="Amatic SC" charset="-79"/>
              </a:rPr>
              <a:t>statable general principles on the basis of conventional   meaning together with  contextual information.</a:t>
            </a:r>
          </a:p>
          <a:p>
            <a:endParaRPr lang="en-US" b="1" dirty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 smtClean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 smtClean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 smtClean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 smtClean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 smtClean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endParaRPr lang="en-US" b="1" dirty="0" smtClean="0">
              <a:solidFill>
                <a:schemeClr val="tx1"/>
              </a:solidFill>
              <a:latin typeface="Merriweather" charset="0"/>
              <a:cs typeface="Amatic SC" charset="-79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Merriweather" charset="0"/>
              <a:cs typeface="Amatic SC" charset="-79"/>
            </a:endParaRPr>
          </a:p>
        </p:txBody>
      </p:sp>
      <p:sp>
        <p:nvSpPr>
          <p:cNvPr id="4" name="Down Arrow 3"/>
          <p:cNvSpPr/>
          <p:nvPr/>
        </p:nvSpPr>
        <p:spPr>
          <a:xfrm rot="1278455">
            <a:off x="1853623" y="2396304"/>
            <a:ext cx="448733" cy="118499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3833" y="3646311"/>
            <a:ext cx="1955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“Lets leave in fifteen minutes”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P\Desktop\800px_COLOURBOX27437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81099"/>
            <a:ext cx="4453716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1524000" y="1257300"/>
            <a:ext cx="2286000" cy="916127"/>
          </a:xfrm>
          <a:prstGeom prst="wedgeRoundRectCallout">
            <a:avLst>
              <a:gd name="adj1" fmla="val 73091"/>
              <a:gd name="adj2" fmla="val 3122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-Have you seen anything of Clive recently 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3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0"/>
          <p:cNvSpPr txBox="1">
            <a:spLocks noGrp="1"/>
          </p:cNvSpPr>
          <p:nvPr>
            <p:ph type="body" idx="1"/>
          </p:nvPr>
        </p:nvSpPr>
        <p:spPr>
          <a:xfrm>
            <a:off x="0" y="647700"/>
            <a:ext cx="4254000" cy="46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Propositions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sz="1100" b="1" dirty="0"/>
              <a:t>the information conveyed by the overt linguistic form </a:t>
            </a:r>
            <a:r>
              <a:rPr lang="en-US" sz="1100" b="1" dirty="0" smtClean="0"/>
              <a:t>the of </a:t>
            </a:r>
            <a:r>
              <a:rPr lang="en-US" sz="1100" b="1" dirty="0"/>
              <a:t>the utterance needs to be supplemented by processes of </a:t>
            </a:r>
            <a:r>
              <a:rPr lang="en-US" sz="1100" b="1" u="sng" dirty="0"/>
              <a:t>completion</a:t>
            </a:r>
            <a:r>
              <a:rPr lang="en-US" sz="1100" b="1" dirty="0"/>
              <a:t> and/or </a:t>
            </a:r>
            <a:r>
              <a:rPr lang="en-US" sz="1100" b="1" u="sng" dirty="0" smtClean="0"/>
              <a:t>enrichment.</a:t>
            </a:r>
          </a:p>
          <a:p>
            <a:pPr marL="0" indent="0">
              <a:buNone/>
            </a:pPr>
            <a:endParaRPr lang="en-US" sz="1200" b="1" u="sng" dirty="0" smtClean="0"/>
          </a:p>
          <a:p>
            <a:pPr marL="0" indent="0">
              <a:buNone/>
            </a:pPr>
            <a:r>
              <a:rPr lang="en-US" sz="1200" b="1" dirty="0" smtClean="0"/>
              <a:t>1. </a:t>
            </a:r>
            <a:r>
              <a:rPr lang="en-US" sz="1200" b="1" i="1" dirty="0" smtClean="0"/>
              <a:t>A</a:t>
            </a:r>
            <a:r>
              <a:rPr lang="en-US" sz="1200" b="1" i="1" u="sng" dirty="0"/>
              <a:t>: What time is your train? </a:t>
            </a:r>
            <a:endParaRPr lang="en-US" sz="1200" b="1" i="1" u="sng" dirty="0" smtClean="0"/>
          </a:p>
          <a:p>
            <a:pPr marL="0" indent="0">
              <a:buNone/>
            </a:pPr>
            <a:endParaRPr lang="en-US" sz="1200" b="1" i="1" u="sng" dirty="0" smtClean="0"/>
          </a:p>
          <a:p>
            <a:pPr marL="0" indent="0">
              <a:buNone/>
            </a:pPr>
            <a:r>
              <a:rPr lang="en-US" sz="1200" b="1" i="1" u="sng" dirty="0" smtClean="0"/>
              <a:t>B</a:t>
            </a:r>
            <a:r>
              <a:rPr lang="en-US" sz="1200" b="1" i="1" u="sng" dirty="0"/>
              <a:t>: 10.30</a:t>
            </a:r>
            <a:r>
              <a:rPr lang="en-US" sz="1200" b="1" i="1" u="sng" dirty="0" smtClean="0"/>
              <a:t>.(completion)</a:t>
            </a:r>
          </a:p>
          <a:p>
            <a:pPr marL="0" indent="0">
              <a:buNone/>
            </a:pPr>
            <a:endParaRPr lang="en-US" sz="1200" b="1" i="1" u="sng" dirty="0"/>
          </a:p>
          <a:p>
            <a:pPr marL="0" indent="0">
              <a:buNone/>
            </a:pPr>
            <a:r>
              <a:rPr lang="en-US" sz="1200" b="1" dirty="0" smtClean="0"/>
              <a:t>2.My </a:t>
            </a:r>
            <a:r>
              <a:rPr lang="en-US" sz="1200" b="1" dirty="0"/>
              <a:t>train leaves at 10.30</a:t>
            </a:r>
            <a:r>
              <a:rPr lang="en-US" sz="1200" b="1" dirty="0" smtClean="0"/>
              <a:t>.(enrichment)</a:t>
            </a:r>
            <a:endParaRPr lang="en-US" sz="1200" b="1" dirty="0"/>
          </a:p>
          <a:p>
            <a:pPr marL="0" indent="0">
              <a:buNone/>
            </a:pPr>
            <a:endParaRPr lang="en-US" sz="1200" b="1" u="sng" dirty="0"/>
          </a:p>
        </p:txBody>
      </p:sp>
      <p:sp>
        <p:nvSpPr>
          <p:cNvPr id="1872" name="Google Shape;1872;p20"/>
          <p:cNvSpPr txBox="1">
            <a:spLocks noGrp="1"/>
          </p:cNvSpPr>
          <p:nvPr>
            <p:ph type="title"/>
          </p:nvPr>
        </p:nvSpPr>
        <p:spPr>
          <a:xfrm>
            <a:off x="1131750" y="114300"/>
            <a:ext cx="68805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T</a:t>
            </a:r>
            <a:r>
              <a:rPr lang="en" sz="3200" dirty="0" smtClean="0"/>
              <a:t>he relation of conversational implicatures to propositions</a:t>
            </a:r>
            <a:endParaRPr sz="3200" dirty="0"/>
          </a:p>
        </p:txBody>
      </p:sp>
      <p:sp>
        <p:nvSpPr>
          <p:cNvPr id="1873" name="Google Shape;1873;p20"/>
          <p:cNvSpPr txBox="1">
            <a:spLocks noGrp="1"/>
          </p:cNvSpPr>
          <p:nvPr>
            <p:ph type="body" idx="2"/>
          </p:nvPr>
        </p:nvSpPr>
        <p:spPr>
          <a:xfrm>
            <a:off x="4800600" y="723900"/>
            <a:ext cx="3796800" cy="3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/>
              <a:t>Implicatures </a:t>
            </a:r>
            <a:r>
              <a:rPr lang="en-US" sz="1100" b="1" dirty="0"/>
              <a:t>are </a:t>
            </a:r>
            <a:r>
              <a:rPr lang="en-US" sz="1100" b="1" dirty="0" smtClean="0"/>
              <a:t> assumptions and proposition which </a:t>
            </a:r>
            <a:r>
              <a:rPr lang="en-US" sz="1100" b="1" dirty="0"/>
              <a:t>cannot be directly derived from overt linguistic form by completion or </a:t>
            </a:r>
            <a:r>
              <a:rPr lang="en-US" sz="1100" b="1" dirty="0" smtClean="0"/>
              <a:t>enrichment</a:t>
            </a:r>
          </a:p>
          <a:p>
            <a:pPr marL="0" lvl="0" indent="0">
              <a:buNone/>
            </a:pPr>
            <a:r>
              <a:rPr lang="en-US" sz="1050" b="1" dirty="0" smtClean="0"/>
              <a:t>1.</a:t>
            </a:r>
            <a:r>
              <a:rPr lang="en-US" sz="1100" b="1" dirty="0" smtClean="0"/>
              <a:t>A</a:t>
            </a:r>
            <a:r>
              <a:rPr lang="en-US" sz="1100" b="1" dirty="0"/>
              <a:t>: Did I get invited to the conference</a:t>
            </a:r>
            <a:r>
              <a:rPr lang="en-US" sz="1100" b="1" dirty="0" smtClean="0"/>
              <a:t>?</a:t>
            </a:r>
          </a:p>
          <a:p>
            <a:pPr marL="0" lvl="0" indent="0">
              <a:buNone/>
            </a:pPr>
            <a:endParaRPr lang="en-US" sz="1100" b="1" dirty="0" smtClean="0"/>
          </a:p>
          <a:p>
            <a:pPr marL="0" lvl="0" indent="0">
              <a:buNone/>
            </a:pPr>
            <a:r>
              <a:rPr lang="en-US" sz="1100" b="1" dirty="0" smtClean="0"/>
              <a:t> </a:t>
            </a:r>
            <a:r>
              <a:rPr lang="en-US" sz="1100" b="1" dirty="0"/>
              <a:t>B: Your paper was too long. </a:t>
            </a:r>
            <a:endParaRPr lang="en-US" sz="1100" b="1" dirty="0" smtClean="0"/>
          </a:p>
          <a:p>
            <a:pPr marL="0" lvl="0" indent="0">
              <a:buNone/>
            </a:pPr>
            <a:endParaRPr lang="en-US" sz="1100" b="1" dirty="0" smtClean="0"/>
          </a:p>
          <a:p>
            <a:pPr marL="0" lvl="0" indent="0">
              <a:buNone/>
            </a:pPr>
            <a:r>
              <a:rPr lang="en-US" sz="1100" b="1" dirty="0" smtClean="0"/>
              <a:t>2.Speaker </a:t>
            </a:r>
            <a:r>
              <a:rPr lang="en-US" sz="1100" b="1" dirty="0"/>
              <a:t>A did not get invited to </a:t>
            </a:r>
            <a:r>
              <a:rPr lang="en-US" sz="1100" b="1" dirty="0" smtClean="0"/>
              <a:t>the </a:t>
            </a:r>
            <a:r>
              <a:rPr lang="en-US" sz="1100" b="1" dirty="0"/>
              <a:t>conference.</a:t>
            </a:r>
          </a:p>
        </p:txBody>
      </p:sp>
      <p:sp>
        <p:nvSpPr>
          <p:cNvPr id="1874" name="Google Shape;1874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5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1098</Words>
  <Application>Microsoft Office PowerPoint</Application>
  <PresentationFormat>On-screen Show (16:10)</PresentationFormat>
  <Paragraphs>211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Wingdings</vt:lpstr>
      <vt:lpstr>Amatic SC</vt:lpstr>
      <vt:lpstr>Merriweather</vt:lpstr>
      <vt:lpstr>MV Boli</vt:lpstr>
      <vt:lpstr>Calibri</vt:lpstr>
      <vt:lpstr>Nathaniel template</vt:lpstr>
      <vt:lpstr>IMPLICATURES PRESENTED BY: JASMIN KANAAN </vt:lpstr>
      <vt:lpstr>PowerPoint Presentation</vt:lpstr>
      <vt:lpstr>PowerPoint Presentation</vt:lpstr>
      <vt:lpstr>PowerPoint Presentation</vt:lpstr>
      <vt:lpstr>PowerPoint Presentation</vt:lpstr>
      <vt:lpstr>DEFEASIBILITY/CANCELLABILITY: additional material</vt:lpstr>
      <vt:lpstr>Non-detachability:</vt:lpstr>
      <vt:lpstr>PowerPoint Presentation</vt:lpstr>
      <vt:lpstr>The relation of conversational implicatures to propositions</vt:lpstr>
      <vt:lpstr>Grice’s conversational maxims</vt:lpstr>
      <vt:lpstr>The maxim of quality :concerned with truth telling </vt:lpstr>
      <vt:lpstr>The maxim of quantity :the amount of information </vt:lpstr>
      <vt:lpstr>PowerPoint Presentation</vt:lpstr>
      <vt:lpstr>The maxim of manner:</vt:lpstr>
      <vt:lpstr>PowerPoint Presentation</vt:lpstr>
      <vt:lpstr>PowerPoint Presentation</vt:lpstr>
      <vt:lpstr>1.1.scalar imlicatures :the use of certain scales of value, one cancels the others .</vt:lpstr>
      <vt:lpstr>PowerPoint Presentation</vt:lpstr>
      <vt:lpstr>Thanks!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IMPLICATURES PRESENTED BY: :JASMIN KANAAN </dc:title>
  <cp:lastModifiedBy>Maher</cp:lastModifiedBy>
  <cp:revision>57</cp:revision>
  <dcterms:modified xsi:type="dcterms:W3CDTF">2018-12-20T07:20:44Z</dcterms:modified>
</cp:coreProperties>
</file>