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3" r:id="rId9"/>
    <p:sldId id="263" r:id="rId10"/>
    <p:sldId id="274" r:id="rId11"/>
    <p:sldId id="264" r:id="rId12"/>
    <p:sldId id="275" r:id="rId13"/>
    <p:sldId id="265" r:id="rId14"/>
    <p:sldId id="276" r:id="rId15"/>
    <p:sldId id="266" r:id="rId16"/>
    <p:sldId id="277" r:id="rId17"/>
    <p:sldId id="279" r:id="rId18"/>
    <p:sldId id="278" r:id="rId19"/>
    <p:sldId id="281" r:id="rId20"/>
    <p:sldId id="280" r:id="rId21"/>
    <p:sldId id="267" r:id="rId22"/>
    <p:sldId id="282" r:id="rId23"/>
    <p:sldId id="283" r:id="rId24"/>
    <p:sldId id="284" r:id="rId25"/>
    <p:sldId id="268" r:id="rId26"/>
    <p:sldId id="285" r:id="rId27"/>
    <p:sldId id="269" r:id="rId28"/>
    <p:sldId id="287" r:id="rId29"/>
    <p:sldId id="286" r:id="rId30"/>
    <p:sldId id="288" r:id="rId31"/>
    <p:sldId id="289" r:id="rId32"/>
    <p:sldId id="270" r:id="rId33"/>
    <p:sldId id="290" r:id="rId34"/>
    <p:sldId id="291" r:id="rId35"/>
    <p:sldId id="271" r:id="rId36"/>
    <p:sldId id="292" r:id="rId37"/>
    <p:sldId id="294" r:id="rId38"/>
    <p:sldId id="293" r:id="rId39"/>
    <p:sldId id="27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102" y="4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5F06-DA29-4FD9-AA2B-697441B419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44C528-63E7-4439-9DA1-39BD71DCF8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9FA4A3-C276-4C79-A071-F6C7C7B4BBD0}"/>
              </a:ext>
            </a:extLst>
          </p:cNvPr>
          <p:cNvSpPr>
            <a:spLocks noGrp="1"/>
          </p:cNvSpPr>
          <p:nvPr>
            <p:ph type="dt" sz="half" idx="10"/>
          </p:nvPr>
        </p:nvSpPr>
        <p:spPr/>
        <p:txBody>
          <a:bodyPr/>
          <a:lstStyle/>
          <a:p>
            <a:fld id="{4AC3EBDD-0A7D-4924-99A4-5F7773CDD8F6}" type="datetimeFigureOut">
              <a:rPr lang="en-US" smtClean="0"/>
              <a:t>12/28/2018</a:t>
            </a:fld>
            <a:endParaRPr lang="en-US"/>
          </a:p>
        </p:txBody>
      </p:sp>
      <p:sp>
        <p:nvSpPr>
          <p:cNvPr id="5" name="Footer Placeholder 4">
            <a:extLst>
              <a:ext uri="{FF2B5EF4-FFF2-40B4-BE49-F238E27FC236}">
                <a16:creationId xmlns:a16="http://schemas.microsoft.com/office/drawing/2014/main" id="{9C60F444-1151-49C0-AA81-5CB79FCA5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BED52A-0EB1-4EFD-8282-5EA7BC0796E9}"/>
              </a:ext>
            </a:extLst>
          </p:cNvPr>
          <p:cNvSpPr>
            <a:spLocks noGrp="1"/>
          </p:cNvSpPr>
          <p:nvPr>
            <p:ph type="sldNum" sz="quarter" idx="12"/>
          </p:nvPr>
        </p:nvSpPr>
        <p:spPr/>
        <p:txBody>
          <a:bodyPr/>
          <a:lstStyle/>
          <a:p>
            <a:fld id="{FD496F22-B53A-4418-9387-596B0E807A2A}" type="slidenum">
              <a:rPr lang="en-US" smtClean="0"/>
              <a:t>‹#›</a:t>
            </a:fld>
            <a:endParaRPr lang="en-US"/>
          </a:p>
        </p:txBody>
      </p:sp>
    </p:spTree>
    <p:extLst>
      <p:ext uri="{BB962C8B-B14F-4D97-AF65-F5344CB8AC3E}">
        <p14:creationId xmlns:p14="http://schemas.microsoft.com/office/powerpoint/2010/main" val="211132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428AB-8FCD-4EA6-AC8B-AEE3E6FF69F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BEDAAC-BB35-4DA1-836D-A797CB18D1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BF44A-3422-4CCF-9948-CA215D8BA94C}"/>
              </a:ext>
            </a:extLst>
          </p:cNvPr>
          <p:cNvSpPr>
            <a:spLocks noGrp="1"/>
          </p:cNvSpPr>
          <p:nvPr>
            <p:ph type="dt" sz="half" idx="10"/>
          </p:nvPr>
        </p:nvSpPr>
        <p:spPr/>
        <p:txBody>
          <a:bodyPr/>
          <a:lstStyle/>
          <a:p>
            <a:fld id="{4AC3EBDD-0A7D-4924-99A4-5F7773CDD8F6}" type="datetimeFigureOut">
              <a:rPr lang="en-US" smtClean="0"/>
              <a:t>12/28/2018</a:t>
            </a:fld>
            <a:endParaRPr lang="en-US"/>
          </a:p>
        </p:txBody>
      </p:sp>
      <p:sp>
        <p:nvSpPr>
          <p:cNvPr id="5" name="Footer Placeholder 4">
            <a:extLst>
              <a:ext uri="{FF2B5EF4-FFF2-40B4-BE49-F238E27FC236}">
                <a16:creationId xmlns:a16="http://schemas.microsoft.com/office/drawing/2014/main" id="{17CCB367-60FC-4056-AA32-C6DE1A2287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B04110-E0BC-4D0B-80EC-0674B59A2C79}"/>
              </a:ext>
            </a:extLst>
          </p:cNvPr>
          <p:cNvSpPr>
            <a:spLocks noGrp="1"/>
          </p:cNvSpPr>
          <p:nvPr>
            <p:ph type="sldNum" sz="quarter" idx="12"/>
          </p:nvPr>
        </p:nvSpPr>
        <p:spPr/>
        <p:txBody>
          <a:bodyPr/>
          <a:lstStyle/>
          <a:p>
            <a:fld id="{FD496F22-B53A-4418-9387-596B0E807A2A}" type="slidenum">
              <a:rPr lang="en-US" smtClean="0"/>
              <a:t>‹#›</a:t>
            </a:fld>
            <a:endParaRPr lang="en-US"/>
          </a:p>
        </p:txBody>
      </p:sp>
    </p:spTree>
    <p:extLst>
      <p:ext uri="{BB962C8B-B14F-4D97-AF65-F5344CB8AC3E}">
        <p14:creationId xmlns:p14="http://schemas.microsoft.com/office/powerpoint/2010/main" val="1462513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255C5B-CD2C-4ADC-9F4D-CC384CB21C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18F6C3-BA57-462E-A301-D7662E4DE00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FED74-5BDC-4489-BC9B-645C701C6E38}"/>
              </a:ext>
            </a:extLst>
          </p:cNvPr>
          <p:cNvSpPr>
            <a:spLocks noGrp="1"/>
          </p:cNvSpPr>
          <p:nvPr>
            <p:ph type="dt" sz="half" idx="10"/>
          </p:nvPr>
        </p:nvSpPr>
        <p:spPr/>
        <p:txBody>
          <a:bodyPr/>
          <a:lstStyle/>
          <a:p>
            <a:fld id="{4AC3EBDD-0A7D-4924-99A4-5F7773CDD8F6}" type="datetimeFigureOut">
              <a:rPr lang="en-US" smtClean="0"/>
              <a:t>12/28/2018</a:t>
            </a:fld>
            <a:endParaRPr lang="en-US"/>
          </a:p>
        </p:txBody>
      </p:sp>
      <p:sp>
        <p:nvSpPr>
          <p:cNvPr id="5" name="Footer Placeholder 4">
            <a:extLst>
              <a:ext uri="{FF2B5EF4-FFF2-40B4-BE49-F238E27FC236}">
                <a16:creationId xmlns:a16="http://schemas.microsoft.com/office/drawing/2014/main" id="{5BA1BE29-A9B0-4546-8DCA-2D3366D2B9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316920-43C9-46F4-AD9A-E85C304636BF}"/>
              </a:ext>
            </a:extLst>
          </p:cNvPr>
          <p:cNvSpPr>
            <a:spLocks noGrp="1"/>
          </p:cNvSpPr>
          <p:nvPr>
            <p:ph type="sldNum" sz="quarter" idx="12"/>
          </p:nvPr>
        </p:nvSpPr>
        <p:spPr/>
        <p:txBody>
          <a:bodyPr/>
          <a:lstStyle/>
          <a:p>
            <a:fld id="{FD496F22-B53A-4418-9387-596B0E807A2A}" type="slidenum">
              <a:rPr lang="en-US" smtClean="0"/>
              <a:t>‹#›</a:t>
            </a:fld>
            <a:endParaRPr lang="en-US"/>
          </a:p>
        </p:txBody>
      </p:sp>
    </p:spTree>
    <p:extLst>
      <p:ext uri="{BB962C8B-B14F-4D97-AF65-F5344CB8AC3E}">
        <p14:creationId xmlns:p14="http://schemas.microsoft.com/office/powerpoint/2010/main" val="88754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A1F95-0D06-446C-B4F5-E431DAD527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38672F-5086-4D00-BBCF-3D88493A6F9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D59AB-D05F-4FCD-8A7F-9BB3AD86AE4B}"/>
              </a:ext>
            </a:extLst>
          </p:cNvPr>
          <p:cNvSpPr>
            <a:spLocks noGrp="1"/>
          </p:cNvSpPr>
          <p:nvPr>
            <p:ph type="dt" sz="half" idx="10"/>
          </p:nvPr>
        </p:nvSpPr>
        <p:spPr/>
        <p:txBody>
          <a:bodyPr/>
          <a:lstStyle/>
          <a:p>
            <a:fld id="{4AC3EBDD-0A7D-4924-99A4-5F7773CDD8F6}" type="datetimeFigureOut">
              <a:rPr lang="en-US" smtClean="0"/>
              <a:t>12/28/2018</a:t>
            </a:fld>
            <a:endParaRPr lang="en-US"/>
          </a:p>
        </p:txBody>
      </p:sp>
      <p:sp>
        <p:nvSpPr>
          <p:cNvPr id="5" name="Footer Placeholder 4">
            <a:extLst>
              <a:ext uri="{FF2B5EF4-FFF2-40B4-BE49-F238E27FC236}">
                <a16:creationId xmlns:a16="http://schemas.microsoft.com/office/drawing/2014/main" id="{A46A4DE1-DEDA-4880-833A-2CCF483847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744AE-EB66-4AAE-884E-4E95F020E045}"/>
              </a:ext>
            </a:extLst>
          </p:cNvPr>
          <p:cNvSpPr>
            <a:spLocks noGrp="1"/>
          </p:cNvSpPr>
          <p:nvPr>
            <p:ph type="sldNum" sz="quarter" idx="12"/>
          </p:nvPr>
        </p:nvSpPr>
        <p:spPr/>
        <p:txBody>
          <a:bodyPr/>
          <a:lstStyle/>
          <a:p>
            <a:fld id="{FD496F22-B53A-4418-9387-596B0E807A2A}" type="slidenum">
              <a:rPr lang="en-US" smtClean="0"/>
              <a:t>‹#›</a:t>
            </a:fld>
            <a:endParaRPr lang="en-US"/>
          </a:p>
        </p:txBody>
      </p:sp>
    </p:spTree>
    <p:extLst>
      <p:ext uri="{BB962C8B-B14F-4D97-AF65-F5344CB8AC3E}">
        <p14:creationId xmlns:p14="http://schemas.microsoft.com/office/powerpoint/2010/main" val="506080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DE1A8-E2D0-44EC-B33F-7CB7476F0E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BA7F73-287E-442D-8D7B-1738C9DD6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0F2FDD-C9F4-402A-8828-6B495B717AD9}"/>
              </a:ext>
            </a:extLst>
          </p:cNvPr>
          <p:cNvSpPr>
            <a:spLocks noGrp="1"/>
          </p:cNvSpPr>
          <p:nvPr>
            <p:ph type="dt" sz="half" idx="10"/>
          </p:nvPr>
        </p:nvSpPr>
        <p:spPr/>
        <p:txBody>
          <a:bodyPr/>
          <a:lstStyle/>
          <a:p>
            <a:fld id="{4AC3EBDD-0A7D-4924-99A4-5F7773CDD8F6}" type="datetimeFigureOut">
              <a:rPr lang="en-US" smtClean="0"/>
              <a:t>12/28/2018</a:t>
            </a:fld>
            <a:endParaRPr lang="en-US"/>
          </a:p>
        </p:txBody>
      </p:sp>
      <p:sp>
        <p:nvSpPr>
          <p:cNvPr id="5" name="Footer Placeholder 4">
            <a:extLst>
              <a:ext uri="{FF2B5EF4-FFF2-40B4-BE49-F238E27FC236}">
                <a16:creationId xmlns:a16="http://schemas.microsoft.com/office/drawing/2014/main" id="{B13FC0E7-D1D5-45DF-BCA9-5F878FD00D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2E700C-AB0C-4F9D-BAF4-FA6011A13DCF}"/>
              </a:ext>
            </a:extLst>
          </p:cNvPr>
          <p:cNvSpPr>
            <a:spLocks noGrp="1"/>
          </p:cNvSpPr>
          <p:nvPr>
            <p:ph type="sldNum" sz="quarter" idx="12"/>
          </p:nvPr>
        </p:nvSpPr>
        <p:spPr/>
        <p:txBody>
          <a:bodyPr/>
          <a:lstStyle/>
          <a:p>
            <a:fld id="{FD496F22-B53A-4418-9387-596B0E807A2A}" type="slidenum">
              <a:rPr lang="en-US" smtClean="0"/>
              <a:t>‹#›</a:t>
            </a:fld>
            <a:endParaRPr lang="en-US"/>
          </a:p>
        </p:txBody>
      </p:sp>
    </p:spTree>
    <p:extLst>
      <p:ext uri="{BB962C8B-B14F-4D97-AF65-F5344CB8AC3E}">
        <p14:creationId xmlns:p14="http://schemas.microsoft.com/office/powerpoint/2010/main" val="2257703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01ADB-99E6-4F3B-BDF4-63B86D4AB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38F891-0A71-4928-B9DA-3D86CF5D264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8CE170-6A6A-46D3-8EED-5CC56FF834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BDB0C3-E6FC-4DC5-B066-1DAB86074487}"/>
              </a:ext>
            </a:extLst>
          </p:cNvPr>
          <p:cNvSpPr>
            <a:spLocks noGrp="1"/>
          </p:cNvSpPr>
          <p:nvPr>
            <p:ph type="dt" sz="half" idx="10"/>
          </p:nvPr>
        </p:nvSpPr>
        <p:spPr/>
        <p:txBody>
          <a:bodyPr/>
          <a:lstStyle/>
          <a:p>
            <a:fld id="{4AC3EBDD-0A7D-4924-99A4-5F7773CDD8F6}" type="datetimeFigureOut">
              <a:rPr lang="en-US" smtClean="0"/>
              <a:t>12/28/2018</a:t>
            </a:fld>
            <a:endParaRPr lang="en-US"/>
          </a:p>
        </p:txBody>
      </p:sp>
      <p:sp>
        <p:nvSpPr>
          <p:cNvPr id="6" name="Footer Placeholder 5">
            <a:extLst>
              <a:ext uri="{FF2B5EF4-FFF2-40B4-BE49-F238E27FC236}">
                <a16:creationId xmlns:a16="http://schemas.microsoft.com/office/drawing/2014/main" id="{F1F2A62B-A780-4B67-982F-2ED8E84DE3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82E87-44A4-4CA5-8CA2-7D82804EFE9A}"/>
              </a:ext>
            </a:extLst>
          </p:cNvPr>
          <p:cNvSpPr>
            <a:spLocks noGrp="1"/>
          </p:cNvSpPr>
          <p:nvPr>
            <p:ph type="sldNum" sz="quarter" idx="12"/>
          </p:nvPr>
        </p:nvSpPr>
        <p:spPr/>
        <p:txBody>
          <a:bodyPr/>
          <a:lstStyle/>
          <a:p>
            <a:fld id="{FD496F22-B53A-4418-9387-596B0E807A2A}" type="slidenum">
              <a:rPr lang="en-US" smtClean="0"/>
              <a:t>‹#›</a:t>
            </a:fld>
            <a:endParaRPr lang="en-US"/>
          </a:p>
        </p:txBody>
      </p:sp>
    </p:spTree>
    <p:extLst>
      <p:ext uri="{BB962C8B-B14F-4D97-AF65-F5344CB8AC3E}">
        <p14:creationId xmlns:p14="http://schemas.microsoft.com/office/powerpoint/2010/main" val="2304165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29404-0EA4-4BA3-82B4-F455153CA2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A06D3C-6561-4B86-8876-703ADB4599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1A58A08-4A37-46E1-8C88-E07850E2CD8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CC2362-E02E-42C9-865E-9A81F22A6D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5029C00-82DB-4F8C-9228-1766C91748A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172E5D-4481-4AD3-98BA-5400AE5A0A29}"/>
              </a:ext>
            </a:extLst>
          </p:cNvPr>
          <p:cNvSpPr>
            <a:spLocks noGrp="1"/>
          </p:cNvSpPr>
          <p:nvPr>
            <p:ph type="dt" sz="half" idx="10"/>
          </p:nvPr>
        </p:nvSpPr>
        <p:spPr/>
        <p:txBody>
          <a:bodyPr/>
          <a:lstStyle/>
          <a:p>
            <a:fld id="{4AC3EBDD-0A7D-4924-99A4-5F7773CDD8F6}" type="datetimeFigureOut">
              <a:rPr lang="en-US" smtClean="0"/>
              <a:t>12/28/2018</a:t>
            </a:fld>
            <a:endParaRPr lang="en-US"/>
          </a:p>
        </p:txBody>
      </p:sp>
      <p:sp>
        <p:nvSpPr>
          <p:cNvPr id="8" name="Footer Placeholder 7">
            <a:extLst>
              <a:ext uri="{FF2B5EF4-FFF2-40B4-BE49-F238E27FC236}">
                <a16:creationId xmlns:a16="http://schemas.microsoft.com/office/drawing/2014/main" id="{C92EC127-E800-4F0F-BF76-925DD328F8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D25C06-0DF6-4726-AC8C-5FD0C91DAAE3}"/>
              </a:ext>
            </a:extLst>
          </p:cNvPr>
          <p:cNvSpPr>
            <a:spLocks noGrp="1"/>
          </p:cNvSpPr>
          <p:nvPr>
            <p:ph type="sldNum" sz="quarter" idx="12"/>
          </p:nvPr>
        </p:nvSpPr>
        <p:spPr/>
        <p:txBody>
          <a:bodyPr/>
          <a:lstStyle/>
          <a:p>
            <a:fld id="{FD496F22-B53A-4418-9387-596B0E807A2A}" type="slidenum">
              <a:rPr lang="en-US" smtClean="0"/>
              <a:t>‹#›</a:t>
            </a:fld>
            <a:endParaRPr lang="en-US"/>
          </a:p>
        </p:txBody>
      </p:sp>
    </p:spTree>
    <p:extLst>
      <p:ext uri="{BB962C8B-B14F-4D97-AF65-F5344CB8AC3E}">
        <p14:creationId xmlns:p14="http://schemas.microsoft.com/office/powerpoint/2010/main" val="115947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B727-EE2B-4A01-85CE-4D10E05730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D3EB76-6DB7-4BE3-80F8-0C4216E3C338}"/>
              </a:ext>
            </a:extLst>
          </p:cNvPr>
          <p:cNvSpPr>
            <a:spLocks noGrp="1"/>
          </p:cNvSpPr>
          <p:nvPr>
            <p:ph type="dt" sz="half" idx="10"/>
          </p:nvPr>
        </p:nvSpPr>
        <p:spPr/>
        <p:txBody>
          <a:bodyPr/>
          <a:lstStyle/>
          <a:p>
            <a:fld id="{4AC3EBDD-0A7D-4924-99A4-5F7773CDD8F6}" type="datetimeFigureOut">
              <a:rPr lang="en-US" smtClean="0"/>
              <a:t>12/28/2018</a:t>
            </a:fld>
            <a:endParaRPr lang="en-US"/>
          </a:p>
        </p:txBody>
      </p:sp>
      <p:sp>
        <p:nvSpPr>
          <p:cNvPr id="4" name="Footer Placeholder 3">
            <a:extLst>
              <a:ext uri="{FF2B5EF4-FFF2-40B4-BE49-F238E27FC236}">
                <a16:creationId xmlns:a16="http://schemas.microsoft.com/office/drawing/2014/main" id="{D83AB6B5-D056-43ED-B940-12C3FC9611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99C492-2BB9-46D9-96F3-C1D3D7216A48}"/>
              </a:ext>
            </a:extLst>
          </p:cNvPr>
          <p:cNvSpPr>
            <a:spLocks noGrp="1"/>
          </p:cNvSpPr>
          <p:nvPr>
            <p:ph type="sldNum" sz="quarter" idx="12"/>
          </p:nvPr>
        </p:nvSpPr>
        <p:spPr/>
        <p:txBody>
          <a:bodyPr/>
          <a:lstStyle/>
          <a:p>
            <a:fld id="{FD496F22-B53A-4418-9387-596B0E807A2A}" type="slidenum">
              <a:rPr lang="en-US" smtClean="0"/>
              <a:t>‹#›</a:t>
            </a:fld>
            <a:endParaRPr lang="en-US"/>
          </a:p>
        </p:txBody>
      </p:sp>
    </p:spTree>
    <p:extLst>
      <p:ext uri="{BB962C8B-B14F-4D97-AF65-F5344CB8AC3E}">
        <p14:creationId xmlns:p14="http://schemas.microsoft.com/office/powerpoint/2010/main" val="278361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D193C2-5147-4BA0-89BC-75CA532A7655}"/>
              </a:ext>
            </a:extLst>
          </p:cNvPr>
          <p:cNvSpPr>
            <a:spLocks noGrp="1"/>
          </p:cNvSpPr>
          <p:nvPr>
            <p:ph type="dt" sz="half" idx="10"/>
          </p:nvPr>
        </p:nvSpPr>
        <p:spPr/>
        <p:txBody>
          <a:bodyPr/>
          <a:lstStyle/>
          <a:p>
            <a:fld id="{4AC3EBDD-0A7D-4924-99A4-5F7773CDD8F6}" type="datetimeFigureOut">
              <a:rPr lang="en-US" smtClean="0"/>
              <a:t>12/28/2018</a:t>
            </a:fld>
            <a:endParaRPr lang="en-US"/>
          </a:p>
        </p:txBody>
      </p:sp>
      <p:sp>
        <p:nvSpPr>
          <p:cNvPr id="3" name="Footer Placeholder 2">
            <a:extLst>
              <a:ext uri="{FF2B5EF4-FFF2-40B4-BE49-F238E27FC236}">
                <a16:creationId xmlns:a16="http://schemas.microsoft.com/office/drawing/2014/main" id="{DB22D6A7-9067-44E6-9F19-4339DC85D8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8436E0-CE7F-4FAC-B208-52AC01C01B42}"/>
              </a:ext>
            </a:extLst>
          </p:cNvPr>
          <p:cNvSpPr>
            <a:spLocks noGrp="1"/>
          </p:cNvSpPr>
          <p:nvPr>
            <p:ph type="sldNum" sz="quarter" idx="12"/>
          </p:nvPr>
        </p:nvSpPr>
        <p:spPr/>
        <p:txBody>
          <a:bodyPr/>
          <a:lstStyle/>
          <a:p>
            <a:fld id="{FD496F22-B53A-4418-9387-596B0E807A2A}" type="slidenum">
              <a:rPr lang="en-US" smtClean="0"/>
              <a:t>‹#›</a:t>
            </a:fld>
            <a:endParaRPr lang="en-US"/>
          </a:p>
        </p:txBody>
      </p:sp>
    </p:spTree>
    <p:extLst>
      <p:ext uri="{BB962C8B-B14F-4D97-AF65-F5344CB8AC3E}">
        <p14:creationId xmlns:p14="http://schemas.microsoft.com/office/powerpoint/2010/main" val="2946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740BB9-B1F9-42F9-9B4A-101A4E536A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BFB703-0878-4D18-8B29-BB12862B2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205791-E099-4921-95DC-56294EEB3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911AA0A-3F19-4492-8E0C-ED3146C82720}"/>
              </a:ext>
            </a:extLst>
          </p:cNvPr>
          <p:cNvSpPr>
            <a:spLocks noGrp="1"/>
          </p:cNvSpPr>
          <p:nvPr>
            <p:ph type="dt" sz="half" idx="10"/>
          </p:nvPr>
        </p:nvSpPr>
        <p:spPr/>
        <p:txBody>
          <a:bodyPr/>
          <a:lstStyle/>
          <a:p>
            <a:fld id="{4AC3EBDD-0A7D-4924-99A4-5F7773CDD8F6}" type="datetimeFigureOut">
              <a:rPr lang="en-US" smtClean="0"/>
              <a:t>12/28/2018</a:t>
            </a:fld>
            <a:endParaRPr lang="en-US"/>
          </a:p>
        </p:txBody>
      </p:sp>
      <p:sp>
        <p:nvSpPr>
          <p:cNvPr id="6" name="Footer Placeholder 5">
            <a:extLst>
              <a:ext uri="{FF2B5EF4-FFF2-40B4-BE49-F238E27FC236}">
                <a16:creationId xmlns:a16="http://schemas.microsoft.com/office/drawing/2014/main" id="{6532474F-6C2F-4F63-A30C-31515F4D35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8E6730-EFAC-4FC1-8B80-06EA06A71495}"/>
              </a:ext>
            </a:extLst>
          </p:cNvPr>
          <p:cNvSpPr>
            <a:spLocks noGrp="1"/>
          </p:cNvSpPr>
          <p:nvPr>
            <p:ph type="sldNum" sz="quarter" idx="12"/>
          </p:nvPr>
        </p:nvSpPr>
        <p:spPr/>
        <p:txBody>
          <a:bodyPr/>
          <a:lstStyle/>
          <a:p>
            <a:fld id="{FD496F22-B53A-4418-9387-596B0E807A2A}" type="slidenum">
              <a:rPr lang="en-US" smtClean="0"/>
              <a:t>‹#›</a:t>
            </a:fld>
            <a:endParaRPr lang="en-US"/>
          </a:p>
        </p:txBody>
      </p:sp>
    </p:spTree>
    <p:extLst>
      <p:ext uri="{BB962C8B-B14F-4D97-AF65-F5344CB8AC3E}">
        <p14:creationId xmlns:p14="http://schemas.microsoft.com/office/powerpoint/2010/main" val="3796218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EBFBB-9346-439D-8346-5CECDC4CE1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6FE925-8D7B-480F-A48A-3F70302ED2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0E1318-7A45-40E6-9233-5A52A57F3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31D1398-C349-4774-9B1A-9B4AFD6485B5}"/>
              </a:ext>
            </a:extLst>
          </p:cNvPr>
          <p:cNvSpPr>
            <a:spLocks noGrp="1"/>
          </p:cNvSpPr>
          <p:nvPr>
            <p:ph type="dt" sz="half" idx="10"/>
          </p:nvPr>
        </p:nvSpPr>
        <p:spPr/>
        <p:txBody>
          <a:bodyPr/>
          <a:lstStyle/>
          <a:p>
            <a:fld id="{4AC3EBDD-0A7D-4924-99A4-5F7773CDD8F6}" type="datetimeFigureOut">
              <a:rPr lang="en-US" smtClean="0"/>
              <a:t>12/28/2018</a:t>
            </a:fld>
            <a:endParaRPr lang="en-US"/>
          </a:p>
        </p:txBody>
      </p:sp>
      <p:sp>
        <p:nvSpPr>
          <p:cNvPr id="6" name="Footer Placeholder 5">
            <a:extLst>
              <a:ext uri="{FF2B5EF4-FFF2-40B4-BE49-F238E27FC236}">
                <a16:creationId xmlns:a16="http://schemas.microsoft.com/office/drawing/2014/main" id="{A38E0B6E-9FB6-42DC-B3B0-BBDA29F216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6D3314-1165-4C02-BB49-07C8C4D63598}"/>
              </a:ext>
            </a:extLst>
          </p:cNvPr>
          <p:cNvSpPr>
            <a:spLocks noGrp="1"/>
          </p:cNvSpPr>
          <p:nvPr>
            <p:ph type="sldNum" sz="quarter" idx="12"/>
          </p:nvPr>
        </p:nvSpPr>
        <p:spPr/>
        <p:txBody>
          <a:bodyPr/>
          <a:lstStyle/>
          <a:p>
            <a:fld id="{FD496F22-B53A-4418-9387-596B0E807A2A}" type="slidenum">
              <a:rPr lang="en-US" smtClean="0"/>
              <a:t>‹#›</a:t>
            </a:fld>
            <a:endParaRPr lang="en-US"/>
          </a:p>
        </p:txBody>
      </p:sp>
    </p:spTree>
    <p:extLst>
      <p:ext uri="{BB962C8B-B14F-4D97-AF65-F5344CB8AC3E}">
        <p14:creationId xmlns:p14="http://schemas.microsoft.com/office/powerpoint/2010/main" val="3435088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7A5E8-E9EA-40B5-800A-18DECAE1AD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417136-B9F3-489E-BB02-5F72AB3576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8C2CE-1D7B-400C-AC72-53C6CFD4C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C3EBDD-0A7D-4924-99A4-5F7773CDD8F6}" type="datetimeFigureOut">
              <a:rPr lang="en-US" smtClean="0"/>
              <a:t>12/28/2018</a:t>
            </a:fld>
            <a:endParaRPr lang="en-US"/>
          </a:p>
        </p:txBody>
      </p:sp>
      <p:sp>
        <p:nvSpPr>
          <p:cNvPr id="5" name="Footer Placeholder 4">
            <a:extLst>
              <a:ext uri="{FF2B5EF4-FFF2-40B4-BE49-F238E27FC236}">
                <a16:creationId xmlns:a16="http://schemas.microsoft.com/office/drawing/2014/main" id="{3F7A57B1-A716-48E3-B9FF-D6A3DB77F3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313697-F9D0-46EB-B680-956E9F07B3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96F22-B53A-4418-9387-596B0E807A2A}" type="slidenum">
              <a:rPr lang="en-US" smtClean="0"/>
              <a:t>‹#›</a:t>
            </a:fld>
            <a:endParaRPr lang="en-US"/>
          </a:p>
        </p:txBody>
      </p:sp>
    </p:spTree>
    <p:extLst>
      <p:ext uri="{BB962C8B-B14F-4D97-AF65-F5344CB8AC3E}">
        <p14:creationId xmlns:p14="http://schemas.microsoft.com/office/powerpoint/2010/main" val="2355570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3F042-5BAA-4A47-9CB1-01EC8C3094C5}"/>
              </a:ext>
            </a:extLst>
          </p:cNvPr>
          <p:cNvSpPr>
            <a:spLocks noGrp="1"/>
          </p:cNvSpPr>
          <p:nvPr>
            <p:ph type="ctrTitle"/>
          </p:nvPr>
        </p:nvSpPr>
        <p:spPr>
          <a:xfrm>
            <a:off x="0" y="1"/>
            <a:ext cx="12192000" cy="2471738"/>
          </a:xfrm>
        </p:spPr>
        <p:txBody>
          <a:bodyPr>
            <a:normAutofit/>
          </a:bodyPr>
          <a:lstStyle/>
          <a:p>
            <a:r>
              <a:rPr lang="en-US" sz="8000" b="1" dirty="0"/>
              <a:t>Why do Japan and China have such a frosty relationship?</a:t>
            </a:r>
          </a:p>
        </p:txBody>
      </p:sp>
      <p:sp>
        <p:nvSpPr>
          <p:cNvPr id="3" name="Subtitle 2">
            <a:extLst>
              <a:ext uri="{FF2B5EF4-FFF2-40B4-BE49-F238E27FC236}">
                <a16:creationId xmlns:a16="http://schemas.microsoft.com/office/drawing/2014/main" id="{A5E50700-718D-47AD-B7F6-9B9DB29E057D}"/>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001A43CD-161C-48AD-8E4F-9B38CC324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71738"/>
            <a:ext cx="12192000" cy="4386261"/>
          </a:xfrm>
          <a:prstGeom prst="rect">
            <a:avLst/>
          </a:prstGeom>
        </p:spPr>
      </p:pic>
    </p:spTree>
    <p:extLst>
      <p:ext uri="{BB962C8B-B14F-4D97-AF65-F5344CB8AC3E}">
        <p14:creationId xmlns:p14="http://schemas.microsoft.com/office/powerpoint/2010/main" val="3291146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5B3B9-A7F6-4523-A33D-7C66C876409A}"/>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1941D4F-187C-48FA-9DD4-8C69E3670FA1}"/>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0B5543EE-68C3-40B0-B63D-9110E1A5A4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Tree>
    <p:extLst>
      <p:ext uri="{BB962C8B-B14F-4D97-AF65-F5344CB8AC3E}">
        <p14:creationId xmlns:p14="http://schemas.microsoft.com/office/powerpoint/2010/main" val="18275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2CA9A-4F1F-4E96-BBD7-DCF815C663AB}"/>
              </a:ext>
            </a:extLst>
          </p:cNvPr>
          <p:cNvSpPr>
            <a:spLocks noGrp="1"/>
          </p:cNvSpPr>
          <p:nvPr>
            <p:ph type="ctrTitle"/>
          </p:nvPr>
        </p:nvSpPr>
        <p:spPr>
          <a:xfrm>
            <a:off x="0" y="0"/>
            <a:ext cx="12192000" cy="6857999"/>
          </a:xfrm>
        </p:spPr>
        <p:txBody>
          <a:bodyPr>
            <a:normAutofit/>
          </a:bodyPr>
          <a:lstStyle/>
          <a:p>
            <a:r>
              <a:rPr lang="en-US" sz="8000" b="1" dirty="0"/>
              <a:t>The islands were returned to Japan with a 1972 treaty, but at the same time, the Chinese and Taiwanese both declared ownership. </a:t>
            </a:r>
          </a:p>
        </p:txBody>
      </p:sp>
      <p:sp>
        <p:nvSpPr>
          <p:cNvPr id="3" name="Subtitle 2">
            <a:extLst>
              <a:ext uri="{FF2B5EF4-FFF2-40B4-BE49-F238E27FC236}">
                <a16:creationId xmlns:a16="http://schemas.microsoft.com/office/drawing/2014/main" id="{C1C3A2C0-6E8E-4BD3-A9BD-C4632A01BEA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2756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1BE3-8682-45A9-B71D-369C5A389C54}"/>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15F960AC-0E86-49F0-8703-2C4EE38FF584}"/>
              </a:ext>
            </a:extLst>
          </p:cNvPr>
          <p:cNvPicPr>
            <a:picLocks noChangeAspect="1"/>
          </p:cNvPicPr>
          <p:nvPr/>
        </p:nvPicPr>
        <p:blipFill>
          <a:blip r:embed="rId2"/>
          <a:stretch>
            <a:fillRect/>
          </a:stretch>
        </p:blipFill>
        <p:spPr>
          <a:xfrm>
            <a:off x="0" y="0"/>
            <a:ext cx="12191999" cy="6858000"/>
          </a:xfrm>
          <a:prstGeom prst="rect">
            <a:avLst/>
          </a:prstGeom>
        </p:spPr>
      </p:pic>
      <p:sp>
        <p:nvSpPr>
          <p:cNvPr id="3" name="Subtitle 2">
            <a:extLst>
              <a:ext uri="{FF2B5EF4-FFF2-40B4-BE49-F238E27FC236}">
                <a16:creationId xmlns:a16="http://schemas.microsoft.com/office/drawing/2014/main" id="{433E2A96-8FE2-450B-8FDA-7F155141C865}"/>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46183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0EE8A-CBBB-4F5C-8591-9C0487B9E286}"/>
              </a:ext>
            </a:extLst>
          </p:cNvPr>
          <p:cNvSpPr>
            <a:spLocks noGrp="1"/>
          </p:cNvSpPr>
          <p:nvPr>
            <p:ph type="ctrTitle"/>
          </p:nvPr>
        </p:nvSpPr>
        <p:spPr>
          <a:xfrm>
            <a:off x="0" y="0"/>
            <a:ext cx="12192000" cy="6857999"/>
          </a:xfrm>
        </p:spPr>
        <p:txBody>
          <a:bodyPr>
            <a:normAutofit/>
          </a:bodyPr>
          <a:lstStyle/>
          <a:p>
            <a:r>
              <a:rPr lang="en-US" sz="9600" b="1" dirty="0"/>
              <a:t>Recently, Beijing has pushed its claim on the islands, coupled with its growing </a:t>
            </a:r>
            <a:r>
              <a:rPr lang="en-US" sz="9600" b="1" dirty="0" err="1"/>
              <a:t>militarisation</a:t>
            </a:r>
            <a:r>
              <a:rPr lang="en-US" sz="9600" b="1" dirty="0"/>
              <a:t> of the East China Sea. </a:t>
            </a:r>
          </a:p>
        </p:txBody>
      </p:sp>
      <p:sp>
        <p:nvSpPr>
          <p:cNvPr id="3" name="Subtitle 2">
            <a:extLst>
              <a:ext uri="{FF2B5EF4-FFF2-40B4-BE49-F238E27FC236}">
                <a16:creationId xmlns:a16="http://schemas.microsoft.com/office/drawing/2014/main" id="{50705EE5-CB01-4CA0-B2C2-7697B2FBEA6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33424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4A58B8-DBB1-4862-92AE-EB9BCD3D4E6C}"/>
              </a:ext>
            </a:extLst>
          </p:cNvPr>
          <p:cNvPicPr>
            <a:picLocks noChangeAspect="1"/>
          </p:cNvPicPr>
          <p:nvPr/>
        </p:nvPicPr>
        <p:blipFill>
          <a:blip r:embed="rId2"/>
          <a:stretch>
            <a:fillRect/>
          </a:stretch>
        </p:blipFill>
        <p:spPr>
          <a:xfrm>
            <a:off x="0" y="0"/>
            <a:ext cx="12192000" cy="3429000"/>
          </a:xfrm>
          <a:prstGeom prst="rect">
            <a:avLst/>
          </a:prstGeom>
        </p:spPr>
      </p:pic>
      <p:sp>
        <p:nvSpPr>
          <p:cNvPr id="2" name="Title 1">
            <a:extLst>
              <a:ext uri="{FF2B5EF4-FFF2-40B4-BE49-F238E27FC236}">
                <a16:creationId xmlns:a16="http://schemas.microsoft.com/office/drawing/2014/main" id="{DFE91955-1A53-41C9-94AD-AC1C26404A0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9D30070E-E504-43BD-BF3A-6513777599EA}"/>
              </a:ext>
            </a:extLst>
          </p:cNvPr>
          <p:cNvSpPr>
            <a:spLocks noGrp="1"/>
          </p:cNvSpPr>
          <p:nvPr>
            <p:ph type="subTitle" idx="1"/>
          </p:nvPr>
        </p:nvSpPr>
        <p:spPr>
          <a:xfrm>
            <a:off x="0" y="3429000"/>
            <a:ext cx="12192000" cy="3429001"/>
          </a:xfrm>
        </p:spPr>
        <p:txBody>
          <a:bodyPr>
            <a:normAutofit/>
          </a:bodyPr>
          <a:lstStyle/>
          <a:p>
            <a:r>
              <a:rPr lang="en-US" sz="3200" b="1" dirty="0"/>
              <a:t>Militarization, or </a:t>
            </a:r>
            <a:r>
              <a:rPr lang="en-US" sz="3200" b="1" dirty="0" err="1"/>
              <a:t>militarisation</a:t>
            </a:r>
            <a:r>
              <a:rPr lang="en-US" sz="3200" b="1" dirty="0"/>
              <a:t>, is the process by which a society organizes itself for military conflict and violence. It is related to militarism, which is an ideology that reflects the level of militarization of a state, and which is associated with the glorification of the military, armed forces and weapons and of military power, including through symbolic displays (e.g., parades of tanks and soldiers) and actual use of force, such as through warfare.</a:t>
            </a:r>
          </a:p>
        </p:txBody>
      </p:sp>
    </p:spTree>
    <p:extLst>
      <p:ext uri="{BB962C8B-B14F-4D97-AF65-F5344CB8AC3E}">
        <p14:creationId xmlns:p14="http://schemas.microsoft.com/office/powerpoint/2010/main" val="2569709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83D7-1B33-4DB6-8172-DF5185D1F6A9}"/>
              </a:ext>
            </a:extLst>
          </p:cNvPr>
          <p:cNvSpPr>
            <a:spLocks noGrp="1"/>
          </p:cNvSpPr>
          <p:nvPr>
            <p:ph type="ctrTitle"/>
          </p:nvPr>
        </p:nvSpPr>
        <p:spPr>
          <a:xfrm>
            <a:off x="0" y="0"/>
            <a:ext cx="12192000" cy="6857999"/>
          </a:xfrm>
        </p:spPr>
        <p:txBody>
          <a:bodyPr>
            <a:normAutofit/>
          </a:bodyPr>
          <a:lstStyle/>
          <a:p>
            <a:r>
              <a:rPr lang="en-US" sz="6600" b="1" dirty="0"/>
              <a:t>In an eight-month period in 2012, there were 40 maritime incursions and 160 aerial incursions by Chinese military ships and planes into the disputed waters, leading Japan to state that its </a:t>
            </a:r>
            <a:r>
              <a:rPr lang="en-US" sz="6600" b="1" dirty="0" err="1"/>
              <a:t>neighbours</a:t>
            </a:r>
            <a:r>
              <a:rPr lang="en-US" sz="6600" b="1" dirty="0"/>
              <a:t> were </a:t>
            </a:r>
            <a:r>
              <a:rPr lang="en-US" sz="6600" b="1" dirty="0" err="1"/>
              <a:t>jeopardising</a:t>
            </a:r>
            <a:r>
              <a:rPr lang="en-US" sz="6600" b="1" dirty="0"/>
              <a:t> peace.</a:t>
            </a:r>
          </a:p>
        </p:txBody>
      </p:sp>
      <p:sp>
        <p:nvSpPr>
          <p:cNvPr id="3" name="Subtitle 2">
            <a:extLst>
              <a:ext uri="{FF2B5EF4-FFF2-40B4-BE49-F238E27FC236}">
                <a16:creationId xmlns:a16="http://schemas.microsoft.com/office/drawing/2014/main" id="{C073B73A-DBA5-4D61-BBAE-363BC0AC186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95001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59EB35-3B7A-4A51-A83C-727A730DA389}"/>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DDAEA19-AAC1-45FD-804A-F8B9B9A2615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79022122-84C1-46C5-9180-B242CBE88E5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95487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3AF991-0D36-4373-AB2E-D7C1EA9FE1C0}"/>
              </a:ext>
            </a:extLst>
          </p:cNvPr>
          <p:cNvPicPr>
            <a:picLocks noChangeAspect="1"/>
          </p:cNvPicPr>
          <p:nvPr/>
        </p:nvPicPr>
        <p:blipFill>
          <a:blip r:embed="rId3"/>
          <a:stretch>
            <a:fillRect/>
          </a:stretch>
        </p:blipFill>
        <p:spPr>
          <a:xfrm>
            <a:off x="0" y="0"/>
            <a:ext cx="12192000" cy="3429000"/>
          </a:xfrm>
          <a:prstGeom prst="rect">
            <a:avLst/>
          </a:prstGeom>
        </p:spPr>
      </p:pic>
      <p:sp>
        <p:nvSpPr>
          <p:cNvPr id="2" name="Title 1">
            <a:extLst>
              <a:ext uri="{FF2B5EF4-FFF2-40B4-BE49-F238E27FC236}">
                <a16:creationId xmlns:a16="http://schemas.microsoft.com/office/drawing/2014/main" id="{E985D3F3-F124-4CE2-B619-6CF2016C3392}"/>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1AC3AC7-7191-4B91-ABFD-E544124F2507}"/>
              </a:ext>
            </a:extLst>
          </p:cNvPr>
          <p:cNvSpPr>
            <a:spLocks noGrp="1"/>
          </p:cNvSpPr>
          <p:nvPr>
            <p:ph type="subTitle" idx="1"/>
          </p:nvPr>
        </p:nvSpPr>
        <p:spPr>
          <a:xfrm>
            <a:off x="0" y="3429000"/>
            <a:ext cx="12192000" cy="3429000"/>
          </a:xfrm>
        </p:spPr>
        <p:txBody>
          <a:bodyPr>
            <a:noAutofit/>
          </a:bodyPr>
          <a:lstStyle/>
          <a:p>
            <a:r>
              <a:rPr lang="en-US" sz="3600" b="1" dirty="0"/>
              <a:t>a sudden attack on or act of going into a place, especially across a border: </a:t>
            </a:r>
          </a:p>
          <a:p>
            <a:r>
              <a:rPr lang="en-US" sz="3600" b="1" dirty="0"/>
              <a:t>incursions into enemy territory</a:t>
            </a:r>
          </a:p>
          <a:p>
            <a:r>
              <a:rPr lang="en-US" sz="3600" b="1" dirty="0"/>
              <a:t>​</a:t>
            </a:r>
          </a:p>
          <a:p>
            <a:r>
              <a:rPr lang="en-US" sz="3600" b="1" dirty="0"/>
              <a:t>formal an occasion when people suddenly involve themselves in another person's private situation</a:t>
            </a:r>
          </a:p>
        </p:txBody>
      </p:sp>
    </p:spTree>
    <p:extLst>
      <p:ext uri="{BB962C8B-B14F-4D97-AF65-F5344CB8AC3E}">
        <p14:creationId xmlns:p14="http://schemas.microsoft.com/office/powerpoint/2010/main" val="2494927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084753-6961-44F4-95A1-783D6335C57E}"/>
              </a:ext>
            </a:extLst>
          </p:cNvPr>
          <p:cNvPicPr>
            <a:picLocks noChangeAspect="1"/>
          </p:cNvPicPr>
          <p:nvPr/>
        </p:nvPicPr>
        <p:blipFill>
          <a:blip r:embed="rId2"/>
          <a:stretch>
            <a:fillRect/>
          </a:stretch>
        </p:blipFill>
        <p:spPr>
          <a:xfrm>
            <a:off x="0" y="124742"/>
            <a:ext cx="12192000" cy="6733258"/>
          </a:xfrm>
          <a:prstGeom prst="rect">
            <a:avLst/>
          </a:prstGeom>
        </p:spPr>
      </p:pic>
      <p:sp>
        <p:nvSpPr>
          <p:cNvPr id="2" name="Title 1">
            <a:extLst>
              <a:ext uri="{FF2B5EF4-FFF2-40B4-BE49-F238E27FC236}">
                <a16:creationId xmlns:a16="http://schemas.microsoft.com/office/drawing/2014/main" id="{5AD4DCE2-D409-482D-9EAE-3A07812A03C4}"/>
              </a:ext>
            </a:extLst>
          </p:cNvPr>
          <p:cNvSpPr>
            <a:spLocks noGrp="1"/>
          </p:cNvSpPr>
          <p:nvPr>
            <p:ph type="ctrTitle"/>
          </p:nvPr>
        </p:nvSpPr>
        <p:spPr>
          <a:xfrm>
            <a:off x="1524000" y="-45720"/>
            <a:ext cx="9144000" cy="45719"/>
          </a:xfrm>
        </p:spPr>
        <p:txBody>
          <a:bodyPr>
            <a:normAutofit fontScale="90000"/>
          </a:bodyPr>
          <a:lstStyle/>
          <a:p>
            <a:endParaRPr lang="en-US" dirty="0"/>
          </a:p>
        </p:txBody>
      </p:sp>
      <p:sp>
        <p:nvSpPr>
          <p:cNvPr id="3" name="Subtitle 2">
            <a:extLst>
              <a:ext uri="{FF2B5EF4-FFF2-40B4-BE49-F238E27FC236}">
                <a16:creationId xmlns:a16="http://schemas.microsoft.com/office/drawing/2014/main" id="{FAE4EE41-F9AA-403B-81C1-33AD45942FC7}"/>
              </a:ext>
            </a:extLst>
          </p:cNvPr>
          <p:cNvSpPr>
            <a:spLocks noGrp="1"/>
          </p:cNvSpPr>
          <p:nvPr>
            <p:ph type="subTitle" idx="1"/>
          </p:nvPr>
        </p:nvSpPr>
        <p:spPr>
          <a:xfrm>
            <a:off x="0" y="2483556"/>
            <a:ext cx="12192000" cy="4374444"/>
          </a:xfrm>
        </p:spPr>
        <p:txBody>
          <a:bodyPr/>
          <a:lstStyle/>
          <a:p>
            <a:endParaRPr lang="en-US" dirty="0"/>
          </a:p>
        </p:txBody>
      </p:sp>
    </p:spTree>
    <p:extLst>
      <p:ext uri="{BB962C8B-B14F-4D97-AF65-F5344CB8AC3E}">
        <p14:creationId xmlns:p14="http://schemas.microsoft.com/office/powerpoint/2010/main" val="1884783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CE4A63-B65A-4A49-ACFB-82BA09D6AC08}"/>
              </a:ext>
            </a:extLst>
          </p:cNvPr>
          <p:cNvPicPr>
            <a:picLocks noChangeAspect="1"/>
          </p:cNvPicPr>
          <p:nvPr/>
        </p:nvPicPr>
        <p:blipFill>
          <a:blip r:embed="rId2"/>
          <a:stretch>
            <a:fillRect/>
          </a:stretch>
        </p:blipFill>
        <p:spPr>
          <a:xfrm>
            <a:off x="0" y="0"/>
            <a:ext cx="12192000" cy="3429000"/>
          </a:xfrm>
          <a:prstGeom prst="rect">
            <a:avLst/>
          </a:prstGeom>
          <a:blipFill>
            <a:blip r:embed="rId3"/>
            <a:tile tx="0" ty="0" sx="100000" sy="100000" flip="none" algn="tl"/>
          </a:blipFill>
        </p:spPr>
      </p:pic>
      <p:sp>
        <p:nvSpPr>
          <p:cNvPr id="2" name="Title 1">
            <a:extLst>
              <a:ext uri="{FF2B5EF4-FFF2-40B4-BE49-F238E27FC236}">
                <a16:creationId xmlns:a16="http://schemas.microsoft.com/office/drawing/2014/main" id="{31CD9570-5299-4EEC-9091-EC6C779744E1}"/>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580500AE-0039-4D20-B2FF-17BC79E42627}"/>
              </a:ext>
            </a:extLst>
          </p:cNvPr>
          <p:cNvSpPr>
            <a:spLocks noGrp="1"/>
          </p:cNvSpPr>
          <p:nvPr>
            <p:ph type="subTitle" idx="1"/>
          </p:nvPr>
        </p:nvSpPr>
        <p:spPr>
          <a:xfrm>
            <a:off x="0" y="3429000"/>
            <a:ext cx="12192000" cy="3429000"/>
          </a:xfrm>
          <a:blipFill>
            <a:blip r:embed="rId3"/>
            <a:tile tx="0" ty="0" sx="100000" sy="100000" flip="none" algn="tl"/>
          </a:blipFill>
        </p:spPr>
        <p:txBody>
          <a:bodyPr/>
          <a:lstStyle/>
          <a:p>
            <a:endParaRPr lang="en-US" dirty="0"/>
          </a:p>
          <a:p>
            <a:r>
              <a:rPr lang="en-US" sz="6000" b="1" dirty="0"/>
              <a:t>to put something such as a plan or system in danger of being harmed or damaged</a:t>
            </a:r>
          </a:p>
        </p:txBody>
      </p:sp>
    </p:spTree>
    <p:extLst>
      <p:ext uri="{BB962C8B-B14F-4D97-AF65-F5344CB8AC3E}">
        <p14:creationId xmlns:p14="http://schemas.microsoft.com/office/powerpoint/2010/main" val="2185213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4546-FD5B-4DC3-B0BE-F898BCB07B3C}"/>
              </a:ext>
            </a:extLst>
          </p:cNvPr>
          <p:cNvSpPr>
            <a:spLocks noGrp="1"/>
          </p:cNvSpPr>
          <p:nvPr>
            <p:ph type="ctrTitle"/>
          </p:nvPr>
        </p:nvSpPr>
        <p:spPr>
          <a:xfrm>
            <a:off x="0" y="0"/>
            <a:ext cx="11949112" cy="6857999"/>
          </a:xfrm>
        </p:spPr>
        <p:txBody>
          <a:bodyPr>
            <a:normAutofit/>
          </a:bodyPr>
          <a:lstStyle/>
          <a:p>
            <a:r>
              <a:rPr lang="en-US" sz="8000" b="1" dirty="0"/>
              <a:t>Japan’s Shinzo Abe and China’s Xi Jinping have met face-to-face for the first time, but why do the </a:t>
            </a:r>
            <a:r>
              <a:rPr lang="en-US" sz="8000" b="1" dirty="0" err="1"/>
              <a:t>neighbours</a:t>
            </a:r>
            <a:r>
              <a:rPr lang="en-US" sz="8000" b="1" dirty="0"/>
              <a:t> have such an uneasy relationship?</a:t>
            </a:r>
          </a:p>
        </p:txBody>
      </p:sp>
      <p:sp>
        <p:nvSpPr>
          <p:cNvPr id="3" name="Subtitle 2">
            <a:extLst>
              <a:ext uri="{FF2B5EF4-FFF2-40B4-BE49-F238E27FC236}">
                <a16:creationId xmlns:a16="http://schemas.microsoft.com/office/drawing/2014/main" id="{7E55006F-0854-43C0-BAA0-0F524653817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77485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FA14FD-F8AE-4C4C-99D5-D9EF807A7DB1}"/>
              </a:ext>
            </a:extLst>
          </p:cNvPr>
          <p:cNvPicPr>
            <a:picLocks noChangeAspect="1"/>
          </p:cNvPicPr>
          <p:nvPr/>
        </p:nvPicPr>
        <p:blipFill>
          <a:blip r:embed="rId2"/>
          <a:stretch>
            <a:fillRect/>
          </a:stretch>
        </p:blipFill>
        <p:spPr>
          <a:xfrm>
            <a:off x="0" y="0"/>
            <a:ext cx="12144375" cy="6858000"/>
          </a:xfrm>
          <a:prstGeom prst="rect">
            <a:avLst/>
          </a:prstGeom>
        </p:spPr>
      </p:pic>
      <p:sp>
        <p:nvSpPr>
          <p:cNvPr id="2" name="Title 1">
            <a:extLst>
              <a:ext uri="{FF2B5EF4-FFF2-40B4-BE49-F238E27FC236}">
                <a16:creationId xmlns:a16="http://schemas.microsoft.com/office/drawing/2014/main" id="{FAE54C60-BC73-4C70-A8BE-E0352E878A8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3EBF5AD3-27ED-401C-AD1E-37755CF5795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8000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01C41-3BF2-48C3-99C1-7A2E336A386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8CDD846-83CF-4A8A-A913-CB5FD7260C51}"/>
              </a:ext>
            </a:extLst>
          </p:cNvPr>
          <p:cNvSpPr>
            <a:spLocks noGrp="1"/>
          </p:cNvSpPr>
          <p:nvPr>
            <p:ph type="subTitle" idx="1"/>
          </p:nvPr>
        </p:nvSpPr>
        <p:spPr>
          <a:xfrm>
            <a:off x="0" y="0"/>
            <a:ext cx="12192000" cy="6858000"/>
          </a:xfrm>
        </p:spPr>
        <p:txBody>
          <a:bodyPr>
            <a:noAutofit/>
          </a:bodyPr>
          <a:lstStyle/>
          <a:p>
            <a:r>
              <a:rPr lang="en-US" sz="8000" b="1" dirty="0"/>
              <a:t>The fear is that, with so much military and coastguard activity in the area, an “accidental” collision could lead to an escalation – and conflict.</a:t>
            </a:r>
          </a:p>
        </p:txBody>
      </p:sp>
    </p:spTree>
    <p:extLst>
      <p:ext uri="{BB962C8B-B14F-4D97-AF65-F5344CB8AC3E}">
        <p14:creationId xmlns:p14="http://schemas.microsoft.com/office/powerpoint/2010/main" val="3656359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D54C53-BA3F-4B7D-B49D-82A48B4796DC}"/>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4414C36-7AE1-4BFA-A5FF-842752B63DB4}"/>
              </a:ext>
            </a:extLst>
          </p:cNvPr>
          <p:cNvSpPr>
            <a:spLocks noGrp="1"/>
          </p:cNvSpPr>
          <p:nvPr>
            <p:ph type="ctrTitle"/>
          </p:nvPr>
        </p:nvSpPr>
        <p:spPr>
          <a:xfrm>
            <a:off x="1524000" y="0"/>
            <a:ext cx="9144000" cy="3509963"/>
          </a:xfrm>
        </p:spPr>
        <p:txBody>
          <a:bodyPr/>
          <a:lstStyle/>
          <a:p>
            <a:endParaRPr lang="en-US" dirty="0"/>
          </a:p>
        </p:txBody>
      </p:sp>
      <p:sp>
        <p:nvSpPr>
          <p:cNvPr id="3" name="Subtitle 2">
            <a:extLst>
              <a:ext uri="{FF2B5EF4-FFF2-40B4-BE49-F238E27FC236}">
                <a16:creationId xmlns:a16="http://schemas.microsoft.com/office/drawing/2014/main" id="{880E76AA-1CD1-4B3D-87AA-E12A3B7B6C4E}"/>
              </a:ext>
            </a:extLst>
          </p:cNvPr>
          <p:cNvSpPr>
            <a:spLocks noGrp="1"/>
          </p:cNvSpPr>
          <p:nvPr>
            <p:ph type="subTitle" idx="1"/>
          </p:nvPr>
        </p:nvSpPr>
        <p:spPr>
          <a:xfrm>
            <a:off x="0" y="0"/>
            <a:ext cx="12192000" cy="6858000"/>
          </a:xfrm>
        </p:spPr>
        <p:txBody>
          <a:bodyPr/>
          <a:lstStyle/>
          <a:p>
            <a:endParaRPr lang="en-US"/>
          </a:p>
        </p:txBody>
      </p:sp>
    </p:spTree>
    <p:extLst>
      <p:ext uri="{BB962C8B-B14F-4D97-AF65-F5344CB8AC3E}">
        <p14:creationId xmlns:p14="http://schemas.microsoft.com/office/powerpoint/2010/main" val="621191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32587-295F-4222-B5BC-6DEF5F9D41C4}"/>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3C75C1-10DE-4057-84EB-89BFEFF3F30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E7A0CD6A-5781-4531-9684-A043512E2C1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00762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EB3864-5D74-42F7-9AEB-8CBF3FBB3DCD}"/>
              </a:ext>
            </a:extLst>
          </p:cNvPr>
          <p:cNvPicPr>
            <a:picLocks noChangeAspect="1"/>
          </p:cNvPicPr>
          <p:nvPr/>
        </p:nvPicPr>
        <p:blipFill>
          <a:blip r:embed="rId2"/>
          <a:stretch>
            <a:fillRect/>
          </a:stretch>
        </p:blipFill>
        <p:spPr>
          <a:xfrm>
            <a:off x="0" y="0"/>
            <a:ext cx="12192000" cy="6938963"/>
          </a:xfrm>
          <a:prstGeom prst="rect">
            <a:avLst/>
          </a:prstGeom>
        </p:spPr>
      </p:pic>
      <p:sp>
        <p:nvSpPr>
          <p:cNvPr id="2" name="Title 1">
            <a:extLst>
              <a:ext uri="{FF2B5EF4-FFF2-40B4-BE49-F238E27FC236}">
                <a16:creationId xmlns:a16="http://schemas.microsoft.com/office/drawing/2014/main" id="{2B344D09-330C-4FA9-9850-57C7F8AE3F04}"/>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C390264-FDF4-460F-B423-A89116D03DF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362439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41BD7-FD53-4F07-A1CA-C3ACA56C6270}"/>
              </a:ext>
            </a:extLst>
          </p:cNvPr>
          <p:cNvSpPr>
            <a:spLocks noGrp="1"/>
          </p:cNvSpPr>
          <p:nvPr>
            <p:ph type="ctrTitle"/>
          </p:nvPr>
        </p:nvSpPr>
        <p:spPr>
          <a:xfrm>
            <a:off x="0" y="0"/>
            <a:ext cx="12192000" cy="6857999"/>
          </a:xfrm>
        </p:spPr>
        <p:txBody>
          <a:bodyPr>
            <a:normAutofit/>
          </a:bodyPr>
          <a:lstStyle/>
          <a:p>
            <a:r>
              <a:rPr lang="en-US" sz="8000" b="1" dirty="0"/>
              <a:t>Even a seemingly shallow exchange between the top leaders of the world’s second and third biggest economies can make a considerable difference. </a:t>
            </a:r>
          </a:p>
        </p:txBody>
      </p:sp>
      <p:sp>
        <p:nvSpPr>
          <p:cNvPr id="3" name="Subtitle 2">
            <a:extLst>
              <a:ext uri="{FF2B5EF4-FFF2-40B4-BE49-F238E27FC236}">
                <a16:creationId xmlns:a16="http://schemas.microsoft.com/office/drawing/2014/main" id="{4EDD1675-89A9-4CA8-933C-43C08F185CB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43720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5835DD-B176-43F0-86C6-AD8BF47183FB}"/>
              </a:ext>
            </a:extLst>
          </p:cNvPr>
          <p:cNvPicPr>
            <a:picLocks noChangeAspect="1"/>
          </p:cNvPicPr>
          <p:nvPr/>
        </p:nvPicPr>
        <p:blipFill>
          <a:blip r:embed="rId2"/>
          <a:stretch>
            <a:fillRect/>
          </a:stretch>
        </p:blipFill>
        <p:spPr>
          <a:xfrm>
            <a:off x="0" y="0"/>
            <a:ext cx="12144375" cy="6858000"/>
          </a:xfrm>
          <a:prstGeom prst="rect">
            <a:avLst/>
          </a:prstGeom>
        </p:spPr>
      </p:pic>
      <p:sp>
        <p:nvSpPr>
          <p:cNvPr id="2" name="Title 1">
            <a:extLst>
              <a:ext uri="{FF2B5EF4-FFF2-40B4-BE49-F238E27FC236}">
                <a16:creationId xmlns:a16="http://schemas.microsoft.com/office/drawing/2014/main" id="{C402C83E-AE89-4913-93FD-FB40AC8CEAE9}"/>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4C0593A-CBFA-4BBE-AA5F-67F8F0FA3B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40327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8C1B-0306-4059-A848-8EA93F78875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A776FEE-4F2D-46E7-8F58-F3E02DCB6862}"/>
              </a:ext>
            </a:extLst>
          </p:cNvPr>
          <p:cNvSpPr>
            <a:spLocks noGrp="1"/>
          </p:cNvSpPr>
          <p:nvPr>
            <p:ph type="subTitle" idx="1"/>
          </p:nvPr>
        </p:nvSpPr>
        <p:spPr>
          <a:xfrm>
            <a:off x="0" y="0"/>
            <a:ext cx="12034837" cy="6858000"/>
          </a:xfrm>
        </p:spPr>
        <p:txBody>
          <a:bodyPr>
            <a:normAutofit/>
          </a:bodyPr>
          <a:lstStyle/>
          <a:p>
            <a:r>
              <a:rPr lang="en-US" sz="8000" b="1" dirty="0"/>
              <a:t>This is particularly true for military cooperation, with the hope that tensions over the Senkaku islands can finally be reduced. </a:t>
            </a:r>
          </a:p>
        </p:txBody>
      </p:sp>
    </p:spTree>
    <p:extLst>
      <p:ext uri="{BB962C8B-B14F-4D97-AF65-F5344CB8AC3E}">
        <p14:creationId xmlns:p14="http://schemas.microsoft.com/office/powerpoint/2010/main" val="705466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48DA0F-7135-41BA-8C8C-E1C9BF29854E}"/>
              </a:ext>
            </a:extLst>
          </p:cNvPr>
          <p:cNvPicPr>
            <a:picLocks noChangeAspect="1"/>
          </p:cNvPicPr>
          <p:nvPr/>
        </p:nvPicPr>
        <p:blipFill>
          <a:blip r:embed="rId2"/>
          <a:stretch>
            <a:fillRect/>
          </a:stretch>
        </p:blipFill>
        <p:spPr>
          <a:xfrm>
            <a:off x="0" y="0"/>
            <a:ext cx="12272962" cy="6858000"/>
          </a:xfrm>
          <a:prstGeom prst="rect">
            <a:avLst/>
          </a:prstGeom>
        </p:spPr>
      </p:pic>
      <p:sp>
        <p:nvSpPr>
          <p:cNvPr id="2" name="Title 1">
            <a:extLst>
              <a:ext uri="{FF2B5EF4-FFF2-40B4-BE49-F238E27FC236}">
                <a16:creationId xmlns:a16="http://schemas.microsoft.com/office/drawing/2014/main" id="{08741327-C368-49D1-8474-99B43D6EA13E}"/>
              </a:ext>
            </a:extLst>
          </p:cNvPr>
          <p:cNvSpPr>
            <a:spLocks noGrp="1"/>
          </p:cNvSpPr>
          <p:nvPr>
            <p:ph type="ctrTitle"/>
          </p:nvPr>
        </p:nvSpPr>
        <p:spPr>
          <a:xfrm>
            <a:off x="1524000" y="0"/>
            <a:ext cx="9144000" cy="3509963"/>
          </a:xfrm>
        </p:spPr>
        <p:txBody>
          <a:bodyPr/>
          <a:lstStyle/>
          <a:p>
            <a:endParaRPr lang="en-US" dirty="0"/>
          </a:p>
        </p:txBody>
      </p:sp>
      <p:sp>
        <p:nvSpPr>
          <p:cNvPr id="3" name="Subtitle 2">
            <a:extLst>
              <a:ext uri="{FF2B5EF4-FFF2-40B4-BE49-F238E27FC236}">
                <a16:creationId xmlns:a16="http://schemas.microsoft.com/office/drawing/2014/main" id="{E4B10924-BFD9-4A7F-AE23-54DE8E54FA5D}"/>
              </a:ext>
            </a:extLst>
          </p:cNvPr>
          <p:cNvSpPr>
            <a:spLocks noGrp="1"/>
          </p:cNvSpPr>
          <p:nvPr>
            <p:ph type="subTitle" idx="1"/>
          </p:nvPr>
        </p:nvSpPr>
        <p:spPr>
          <a:xfrm>
            <a:off x="1524000" y="3602038"/>
            <a:ext cx="9144000" cy="3255962"/>
          </a:xfrm>
        </p:spPr>
        <p:txBody>
          <a:bodyPr/>
          <a:lstStyle/>
          <a:p>
            <a:endParaRPr lang="en-US" dirty="0"/>
          </a:p>
        </p:txBody>
      </p:sp>
    </p:spTree>
    <p:extLst>
      <p:ext uri="{BB962C8B-B14F-4D97-AF65-F5344CB8AC3E}">
        <p14:creationId xmlns:p14="http://schemas.microsoft.com/office/powerpoint/2010/main" val="1356293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1EBC1-32BD-48EF-824D-175C9DB18BE7}"/>
              </a:ext>
            </a:extLst>
          </p:cNvPr>
          <p:cNvSpPr>
            <a:spLocks noGrp="1"/>
          </p:cNvSpPr>
          <p:nvPr>
            <p:ph type="ctrTitle"/>
          </p:nvPr>
        </p:nvSpPr>
        <p:spPr>
          <a:xfrm>
            <a:off x="0" y="0"/>
            <a:ext cx="12192000" cy="6857999"/>
          </a:xfrm>
        </p:spPr>
        <p:txBody>
          <a:bodyPr>
            <a:normAutofit/>
          </a:bodyPr>
          <a:lstStyle/>
          <a:p>
            <a:r>
              <a:rPr lang="en-US" sz="9600" b="1" dirty="0"/>
              <a:t>A starting point would be the establishment of a military hotline between Beijing and Tokyo.</a:t>
            </a:r>
          </a:p>
        </p:txBody>
      </p:sp>
      <p:sp>
        <p:nvSpPr>
          <p:cNvPr id="3" name="Subtitle 2">
            <a:extLst>
              <a:ext uri="{FF2B5EF4-FFF2-40B4-BE49-F238E27FC236}">
                <a16:creationId xmlns:a16="http://schemas.microsoft.com/office/drawing/2014/main" id="{BE7D123D-EDD4-450A-9764-9B1A92C950CF}"/>
              </a:ext>
            </a:extLst>
          </p:cNvPr>
          <p:cNvSpPr>
            <a:spLocks noGrp="1"/>
          </p:cNvSpPr>
          <p:nvPr>
            <p:ph type="subTitle" idx="1"/>
          </p:nvPr>
        </p:nvSpPr>
        <p:spPr>
          <a:xfrm>
            <a:off x="1524000" y="-45719"/>
            <a:ext cx="91440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349751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06B44-FA28-4F50-B898-4323554C770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D1C788C-1632-4E2F-B360-161B60CDD62F}"/>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4CDA64B8-F141-48F2-9D61-49FE18FB9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35894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908D64-5A6F-4D6F-824A-0C5A65FAB01A}"/>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27F5E28-F62B-42CC-92E3-C2D643453EAA}"/>
              </a:ext>
            </a:extLst>
          </p:cNvPr>
          <p:cNvSpPr>
            <a:spLocks noGrp="1"/>
          </p:cNvSpPr>
          <p:nvPr>
            <p:ph type="ctrTitle"/>
          </p:nvPr>
        </p:nvSpPr>
        <p:spPr>
          <a:xfrm>
            <a:off x="1524000" y="1122363"/>
            <a:ext cx="9144000" cy="2387600"/>
          </a:xfrm>
        </p:spPr>
        <p:txBody>
          <a:bodyPr/>
          <a:lstStyle/>
          <a:p>
            <a:endParaRPr lang="en-US" dirty="0"/>
          </a:p>
        </p:txBody>
      </p:sp>
      <p:sp>
        <p:nvSpPr>
          <p:cNvPr id="3" name="Subtitle 2">
            <a:extLst>
              <a:ext uri="{FF2B5EF4-FFF2-40B4-BE49-F238E27FC236}">
                <a16:creationId xmlns:a16="http://schemas.microsoft.com/office/drawing/2014/main" id="{40AD20DF-2A1D-4C93-B326-74F496C8680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9076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889D6-9B80-4643-A05C-F5612A1BEF21}"/>
              </a:ext>
            </a:extLst>
          </p:cNvPr>
          <p:cNvSpPr>
            <a:spLocks noGrp="1"/>
          </p:cNvSpPr>
          <p:nvPr>
            <p:ph type="ctrTitle"/>
          </p:nvPr>
        </p:nvSpPr>
        <p:spPr>
          <a:xfrm>
            <a:off x="0" y="0"/>
            <a:ext cx="12192000" cy="6857999"/>
          </a:xfrm>
        </p:spPr>
        <p:txBody>
          <a:bodyPr>
            <a:normAutofit fontScale="90000"/>
          </a:bodyPr>
          <a:lstStyle/>
          <a:p>
            <a:br>
              <a:rPr lang="en-US" dirty="0"/>
            </a:br>
            <a:br>
              <a:rPr lang="en-US" dirty="0"/>
            </a:br>
            <a:r>
              <a:rPr lang="en-US" sz="8000" b="1" dirty="0"/>
              <a:t>A hotline is a special, direct phone line between the heads of government in different countries. </a:t>
            </a:r>
            <a:br>
              <a:rPr lang="en-US" sz="8000" b="1" dirty="0"/>
            </a:br>
            <a:r>
              <a:rPr lang="en-US" sz="8000" b="1" dirty="0"/>
              <a:t>They have discussed setting up a military hotline between the two countries.</a:t>
            </a:r>
          </a:p>
        </p:txBody>
      </p:sp>
      <p:sp>
        <p:nvSpPr>
          <p:cNvPr id="3" name="Subtitle 2">
            <a:extLst>
              <a:ext uri="{FF2B5EF4-FFF2-40B4-BE49-F238E27FC236}">
                <a16:creationId xmlns:a16="http://schemas.microsoft.com/office/drawing/2014/main" id="{E9DD1051-6AB4-4772-94E3-087CEB43EE6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057356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2DE48-EC00-40B1-8030-88A45DC3B92D}"/>
              </a:ext>
            </a:extLst>
          </p:cNvPr>
          <p:cNvSpPr>
            <a:spLocks noGrp="1"/>
          </p:cNvSpPr>
          <p:nvPr>
            <p:ph type="ctrTitle"/>
          </p:nvPr>
        </p:nvSpPr>
        <p:spPr>
          <a:xfrm>
            <a:off x="0" y="0"/>
            <a:ext cx="12192000" cy="6857999"/>
          </a:xfrm>
        </p:spPr>
        <p:txBody>
          <a:bodyPr>
            <a:normAutofit/>
          </a:bodyPr>
          <a:lstStyle/>
          <a:p>
            <a:r>
              <a:rPr lang="en-US" sz="6600" b="1" dirty="0"/>
              <a:t>Japan and China could help stabilize not just Asia but the whole world. China’s foreign minister and premier have both visited Japan this year, and the number of Chinese tourists following suit is expected to reach a record 8 million this year.</a:t>
            </a:r>
          </a:p>
        </p:txBody>
      </p:sp>
      <p:sp>
        <p:nvSpPr>
          <p:cNvPr id="3" name="Subtitle 2">
            <a:extLst>
              <a:ext uri="{FF2B5EF4-FFF2-40B4-BE49-F238E27FC236}">
                <a16:creationId xmlns:a16="http://schemas.microsoft.com/office/drawing/2014/main" id="{035ECEFE-4A0B-46D0-ADE9-8E467BEA63D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360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F51DE6-F520-4886-90E6-41EBE87BA435}"/>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3098AF29-6AA1-4E74-9291-AD6AE328DB4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1B7B226A-C882-4F6E-A687-A7C0268DDA6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3077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0106CF-1EA3-4F38-B28B-A63EE024A71D}"/>
              </a:ext>
            </a:extLst>
          </p:cNvPr>
          <p:cNvPicPr>
            <a:picLocks noChangeAspect="1"/>
          </p:cNvPicPr>
          <p:nvPr/>
        </p:nvPicPr>
        <p:blipFill>
          <a:blip r:embed="rId2"/>
          <a:stretch>
            <a:fillRect/>
          </a:stretch>
        </p:blipFill>
        <p:spPr>
          <a:xfrm>
            <a:off x="0" y="1857374"/>
            <a:ext cx="12192000" cy="5000625"/>
          </a:xfrm>
          <a:prstGeom prst="rect">
            <a:avLst/>
          </a:prstGeom>
          <a:blipFill>
            <a:blip r:embed="rId3"/>
            <a:tile tx="0" ty="0" sx="100000" sy="100000" flip="none" algn="tl"/>
          </a:blipFill>
        </p:spPr>
      </p:pic>
      <p:sp>
        <p:nvSpPr>
          <p:cNvPr id="2" name="Title 1">
            <a:extLst>
              <a:ext uri="{FF2B5EF4-FFF2-40B4-BE49-F238E27FC236}">
                <a16:creationId xmlns:a16="http://schemas.microsoft.com/office/drawing/2014/main" id="{9254B78F-B9F9-4895-A212-159B504907AD}"/>
              </a:ext>
            </a:extLst>
          </p:cNvPr>
          <p:cNvSpPr>
            <a:spLocks noGrp="1"/>
          </p:cNvSpPr>
          <p:nvPr>
            <p:ph type="ctrTitle"/>
          </p:nvPr>
        </p:nvSpPr>
        <p:spPr>
          <a:xfrm>
            <a:off x="0" y="1"/>
            <a:ext cx="12192000" cy="1857374"/>
          </a:xfrm>
          <a:blipFill>
            <a:blip r:embed="rId3"/>
            <a:tile tx="0" ty="0" sx="100000" sy="100000" flip="none" algn="tl"/>
          </a:blipFill>
        </p:spPr>
        <p:txBody>
          <a:bodyPr>
            <a:normAutofit/>
          </a:bodyPr>
          <a:lstStyle/>
          <a:p>
            <a:r>
              <a:rPr lang="en-US" b="1" dirty="0"/>
              <a:t>Japan Tourism adopt new strategy to increase the tourist’s number</a:t>
            </a:r>
          </a:p>
        </p:txBody>
      </p:sp>
      <p:sp>
        <p:nvSpPr>
          <p:cNvPr id="3" name="Subtitle 2">
            <a:extLst>
              <a:ext uri="{FF2B5EF4-FFF2-40B4-BE49-F238E27FC236}">
                <a16:creationId xmlns:a16="http://schemas.microsoft.com/office/drawing/2014/main" id="{56C33405-6EA0-4FF4-98A0-89B6F2E288E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834358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F9831-3B51-46F1-925F-CE910CD367C3}"/>
              </a:ext>
            </a:extLst>
          </p:cNvPr>
          <p:cNvSpPr>
            <a:spLocks noGrp="1"/>
          </p:cNvSpPr>
          <p:nvPr>
            <p:ph type="ctrTitle"/>
          </p:nvPr>
        </p:nvSpPr>
        <p:spPr>
          <a:xfrm>
            <a:off x="0" y="0"/>
            <a:ext cx="12192000" cy="6857999"/>
          </a:xfrm>
        </p:spPr>
        <p:txBody>
          <a:bodyPr>
            <a:normAutofit/>
          </a:bodyPr>
          <a:lstStyle/>
          <a:p>
            <a:r>
              <a:rPr lang="en-US" sz="7200" b="1" dirty="0"/>
              <a:t>Japan is still an ally of the U.S., and it will avoid adopting any policies that could undermine U.S. policies. Therefore, we could expect ties to improve but the steps will not be huge.</a:t>
            </a:r>
          </a:p>
        </p:txBody>
      </p:sp>
      <p:sp>
        <p:nvSpPr>
          <p:cNvPr id="3" name="Subtitle 2">
            <a:extLst>
              <a:ext uri="{FF2B5EF4-FFF2-40B4-BE49-F238E27FC236}">
                <a16:creationId xmlns:a16="http://schemas.microsoft.com/office/drawing/2014/main" id="{4E2F4740-3789-4FB3-B373-8A96BE8AABA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99646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2A2E34-07DC-4137-8491-8F6E28CD987A}"/>
              </a:ext>
            </a:extLst>
          </p:cNvPr>
          <p:cNvPicPr>
            <a:picLocks noChangeAspect="1"/>
          </p:cNvPicPr>
          <p:nvPr/>
        </p:nvPicPr>
        <p:blipFill>
          <a:blip r:embed="rId2"/>
          <a:stretch>
            <a:fillRect/>
          </a:stretch>
        </p:blipFill>
        <p:spPr>
          <a:xfrm>
            <a:off x="0" y="0"/>
            <a:ext cx="12158663" cy="6858000"/>
          </a:xfrm>
          <a:prstGeom prst="rect">
            <a:avLst/>
          </a:prstGeom>
        </p:spPr>
      </p:pic>
      <p:sp>
        <p:nvSpPr>
          <p:cNvPr id="2" name="Title 1">
            <a:extLst>
              <a:ext uri="{FF2B5EF4-FFF2-40B4-BE49-F238E27FC236}">
                <a16:creationId xmlns:a16="http://schemas.microsoft.com/office/drawing/2014/main" id="{6AB73269-0395-4DB8-B491-80C785F807C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B56D2FC-3017-47F1-9D9B-AF400E5740B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05472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FA10BEC-8E37-4613-85DC-F889B9CAA617}"/>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168E1C1-F950-4F68-A38A-5001009C012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6094CCF-CA2B-4CEC-BF2C-A20CCD0CD5E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09784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8E08B-5484-4170-A58B-4FFEB68A13ED}"/>
              </a:ext>
            </a:extLst>
          </p:cNvPr>
          <p:cNvSpPr>
            <a:spLocks noGrp="1"/>
          </p:cNvSpPr>
          <p:nvPr>
            <p:ph type="ctrTitle"/>
          </p:nvPr>
        </p:nvSpPr>
        <p:spPr/>
        <p:txBody>
          <a:bodyPr/>
          <a:lstStyle/>
          <a:p>
            <a:endParaRPr lang="en-US"/>
          </a:p>
        </p:txBody>
      </p:sp>
      <p:pic>
        <p:nvPicPr>
          <p:cNvPr id="4" name="Picture 3">
            <a:extLst>
              <a:ext uri="{FF2B5EF4-FFF2-40B4-BE49-F238E27FC236}">
                <a16:creationId xmlns:a16="http://schemas.microsoft.com/office/drawing/2014/main" id="{9BA73EB0-3003-40D9-92EA-0B479F6C6656}"/>
              </a:ext>
            </a:extLst>
          </p:cNvPr>
          <p:cNvPicPr>
            <a:picLocks noChangeAspect="1"/>
          </p:cNvPicPr>
          <p:nvPr/>
        </p:nvPicPr>
        <p:blipFill>
          <a:blip r:embed="rId2"/>
          <a:stretch>
            <a:fillRect/>
          </a:stretch>
        </p:blipFill>
        <p:spPr>
          <a:xfrm>
            <a:off x="0" y="0"/>
            <a:ext cx="12191999" cy="6858000"/>
          </a:xfrm>
          <a:prstGeom prst="rect">
            <a:avLst/>
          </a:prstGeom>
        </p:spPr>
      </p:pic>
      <p:sp>
        <p:nvSpPr>
          <p:cNvPr id="3" name="Subtitle 2">
            <a:extLst>
              <a:ext uri="{FF2B5EF4-FFF2-40B4-BE49-F238E27FC236}">
                <a16:creationId xmlns:a16="http://schemas.microsoft.com/office/drawing/2014/main" id="{F9A38FE1-DC9E-487C-901F-DC9EB15CC39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90283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B66AF-CE86-4421-A26D-9E244F8245A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992766D-CBD8-4051-A3CC-B2689574C3C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DDBC5ACA-049B-4191-AB4B-91884645F4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22889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505B-4038-416D-ACE5-2E8286ABCF6D}"/>
              </a:ext>
            </a:extLst>
          </p:cNvPr>
          <p:cNvSpPr>
            <a:spLocks noGrp="1"/>
          </p:cNvSpPr>
          <p:nvPr>
            <p:ph type="ctrTitle"/>
          </p:nvPr>
        </p:nvSpPr>
        <p:spPr>
          <a:xfrm>
            <a:off x="0" y="0"/>
            <a:ext cx="12192000" cy="6857999"/>
          </a:xfrm>
        </p:spPr>
        <p:txBody>
          <a:bodyPr>
            <a:normAutofit/>
          </a:bodyPr>
          <a:lstStyle/>
          <a:p>
            <a:r>
              <a:rPr lang="en-US" sz="8000" b="1" dirty="0"/>
              <a:t>The recent tensions have </a:t>
            </a:r>
            <a:r>
              <a:rPr lang="en-US" sz="8000" b="1" dirty="0" err="1"/>
              <a:t>centred</a:t>
            </a:r>
            <a:r>
              <a:rPr lang="en-US" sz="8000" b="1" dirty="0"/>
              <a:t> on uninhabited islands and rocks in the East China Sea that both countries say belongs to them. </a:t>
            </a:r>
          </a:p>
        </p:txBody>
      </p:sp>
      <p:sp>
        <p:nvSpPr>
          <p:cNvPr id="3" name="Subtitle 2">
            <a:extLst>
              <a:ext uri="{FF2B5EF4-FFF2-40B4-BE49-F238E27FC236}">
                <a16:creationId xmlns:a16="http://schemas.microsoft.com/office/drawing/2014/main" id="{FFD0ACFB-CCF5-4371-8339-AA76E1507A90}"/>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485271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D8B677-599F-407D-BD1B-4241C243805D}"/>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9DB78F-34FB-422A-87AD-532F3BE1AAA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9E17AFC-30C6-46F7-A139-6CEFFE4B22C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067328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8D4F9-5FF9-44BA-BDC9-54DA81851EDB}"/>
              </a:ext>
            </a:extLst>
          </p:cNvPr>
          <p:cNvSpPr>
            <a:spLocks noGrp="1"/>
          </p:cNvSpPr>
          <p:nvPr>
            <p:ph type="ctrTitle"/>
          </p:nvPr>
        </p:nvSpPr>
        <p:spPr>
          <a:xfrm>
            <a:off x="-1" y="0"/>
            <a:ext cx="12192001" cy="6857999"/>
          </a:xfrm>
        </p:spPr>
        <p:txBody>
          <a:bodyPr>
            <a:noAutofit/>
          </a:bodyPr>
          <a:lstStyle/>
          <a:p>
            <a:r>
              <a:rPr lang="en-US" sz="7200" b="1" dirty="0"/>
              <a:t>The Japanese, who have claimed the islands since the 19th century, call them the Senkaku Islands and that is how they are generally referred to internationally. In China they are known as the Diaoyu Islands.</a:t>
            </a:r>
          </a:p>
        </p:txBody>
      </p:sp>
      <p:sp>
        <p:nvSpPr>
          <p:cNvPr id="3" name="Subtitle 2">
            <a:extLst>
              <a:ext uri="{FF2B5EF4-FFF2-40B4-BE49-F238E27FC236}">
                <a16:creationId xmlns:a16="http://schemas.microsoft.com/office/drawing/2014/main" id="{A380AAA9-43BC-4E57-A7EA-8818B6EF01FD}"/>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182139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3658-FB54-4C0D-95AC-E92B0BCA7CE2}"/>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3E517C0-C604-435E-A027-40AD862795C8}"/>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983C77F1-71A6-4D77-ABDF-EC489BA7B5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20354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5DEEE7-6086-4A41-911B-C018CFC2B81B}"/>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2A3FDEB-6F6C-4B68-BA3A-862BAE3E5A9B}"/>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5B879C2-4D0E-4873-AE26-C877F5780909}"/>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846001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A34D1-650A-4458-942D-5C0AD9579D7A}"/>
              </a:ext>
            </a:extLst>
          </p:cNvPr>
          <p:cNvSpPr>
            <a:spLocks noGrp="1"/>
          </p:cNvSpPr>
          <p:nvPr>
            <p:ph type="ctrTitle"/>
          </p:nvPr>
        </p:nvSpPr>
        <p:spPr>
          <a:xfrm>
            <a:off x="0" y="0"/>
            <a:ext cx="12192000" cy="6857999"/>
          </a:xfrm>
        </p:spPr>
        <p:txBody>
          <a:bodyPr>
            <a:normAutofit/>
          </a:bodyPr>
          <a:lstStyle/>
          <a:p>
            <a:r>
              <a:rPr lang="en-US" sz="8000" b="1" dirty="0"/>
              <a:t>Crucially, in 1968, potential undersea oil reserves were discovered. The territory is close to important shipping lanes and has rich fishing areas. </a:t>
            </a:r>
          </a:p>
        </p:txBody>
      </p:sp>
      <p:sp>
        <p:nvSpPr>
          <p:cNvPr id="3" name="Subtitle 2">
            <a:extLst>
              <a:ext uri="{FF2B5EF4-FFF2-40B4-BE49-F238E27FC236}">
                <a16:creationId xmlns:a16="http://schemas.microsoft.com/office/drawing/2014/main" id="{DEB08626-C2ED-456F-A295-175C5B84986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82558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536</Words>
  <Application>Microsoft Office PowerPoint</Application>
  <PresentationFormat>Widescreen</PresentationFormat>
  <Paragraphs>23</Paragraphs>
  <Slides>39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Why do Japan and China have such a frosty relationship?</vt:lpstr>
      <vt:lpstr>Japan’s Shinzo Abe and China’s Xi Jinping have met face-to-face for the first time, but why do the neighbours have such an uneasy relationship?</vt:lpstr>
      <vt:lpstr>PowerPoint Presentation</vt:lpstr>
      <vt:lpstr>The recent tensions have centred on uninhabited islands and rocks in the East China Sea that both countries say belongs to them. </vt:lpstr>
      <vt:lpstr>PowerPoint Presentation</vt:lpstr>
      <vt:lpstr>The Japanese, who have claimed the islands since the 19th century, call them the Senkaku Islands and that is how they are generally referred to internationally. In China they are known as the Diaoyu Islands.</vt:lpstr>
      <vt:lpstr>PowerPoint Presentation</vt:lpstr>
      <vt:lpstr>PowerPoint Presentation</vt:lpstr>
      <vt:lpstr>Crucially, in 1968, potential undersea oil reserves were discovered. The territory is close to important shipping lanes and has rich fishing areas. </vt:lpstr>
      <vt:lpstr>PowerPoint Presentation</vt:lpstr>
      <vt:lpstr>The islands were returned to Japan with a 1972 treaty, but at the same time, the Chinese and Taiwanese both declared ownership. </vt:lpstr>
      <vt:lpstr>PowerPoint Presentation</vt:lpstr>
      <vt:lpstr>Recently, Beijing has pushed its claim on the islands, coupled with its growing militarisation of the East China Sea. </vt:lpstr>
      <vt:lpstr>PowerPoint Presentation</vt:lpstr>
      <vt:lpstr>In an eight-month period in 2012, there were 40 maritime incursions and 160 aerial incursions by Chinese military ships and planes into the disputed waters, leading Japan to state that its neighbours were jeopardising peace.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Even a seemingly shallow exchange between the top leaders of the world’s second and third biggest economies can make a considerable difference. </vt:lpstr>
      <vt:lpstr>PowerPoint Presentation</vt:lpstr>
      <vt:lpstr>PowerPoint Presentation</vt:lpstr>
      <vt:lpstr>PowerPoint Presentation</vt:lpstr>
      <vt:lpstr>A starting point would be the establishment of a military hotline between Beijing and Tokyo.</vt:lpstr>
      <vt:lpstr>PowerPoint Presentation</vt:lpstr>
      <vt:lpstr>  A hotline is a special, direct phone line between the heads of government in different countries.  They have discussed setting up a military hotline between the two countries.</vt:lpstr>
      <vt:lpstr>Japan and China could help stabilize not just Asia but the whole world. China’s foreign minister and premier have both visited Japan this year, and the number of Chinese tourists following suit is expected to reach a record 8 million this year.</vt:lpstr>
      <vt:lpstr>PowerPoint Presentation</vt:lpstr>
      <vt:lpstr>Japan Tourism adopt new strategy to increase the tourist’s number</vt:lpstr>
      <vt:lpstr>Japan is still an ally of the U.S., and it will avoid adopting any policies that could undermine U.S. policies. Therefore, we could expect ties to improve but the steps will not be huge.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do Japan and China have such a frosty relationship?</dc:title>
  <dc:creator>Noona</dc:creator>
  <cp:lastModifiedBy>Noona</cp:lastModifiedBy>
  <cp:revision>56</cp:revision>
  <dcterms:created xsi:type="dcterms:W3CDTF">2018-12-28T08:31:24Z</dcterms:created>
  <dcterms:modified xsi:type="dcterms:W3CDTF">2018-12-28T19:05:01Z</dcterms:modified>
</cp:coreProperties>
</file>