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12/15/2018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12/15/2018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704088"/>
            <a:ext cx="8305800" cy="3182112"/>
          </a:xfrm>
        </p:spPr>
        <p:txBody>
          <a:bodyPr>
            <a:normAutofit/>
          </a:bodyPr>
          <a:lstStyle/>
          <a:p>
            <a:pPr algn="ctr"/>
            <a:r>
              <a:rPr lang="ar-IQ" sz="8800" b="1" dirty="0">
                <a:solidFill>
                  <a:schemeClr val="accent2">
                    <a:lumMod val="60000"/>
                    <a:lumOff val="40000"/>
                  </a:schemeClr>
                </a:solidFill>
              </a:rPr>
              <a:t>مفهوم الرأي العام وتعريفه</a:t>
            </a:r>
            <a:r>
              <a:rPr lang="en-US" sz="8800" b="1" dirty="0">
                <a:solidFill>
                  <a:schemeClr val="accent2">
                    <a:lumMod val="60000"/>
                    <a:lumOff val="40000"/>
                  </a:schemeClr>
                </a:solidFill>
              </a:rPr>
              <a:t/>
            </a:r>
            <a:br>
              <a:rPr lang="en-US" sz="8800" b="1" dirty="0">
                <a:solidFill>
                  <a:schemeClr val="accent2">
                    <a:lumMod val="60000"/>
                    <a:lumOff val="40000"/>
                  </a:schemeClr>
                </a:solidFill>
              </a:rPr>
            </a:br>
            <a:endParaRPr lang="en-US" sz="8000" dirty="0"/>
          </a:p>
        </p:txBody>
      </p:sp>
      <p:sp>
        <p:nvSpPr>
          <p:cNvPr id="3" name="عنصر نائب للمحتوى 2"/>
          <p:cNvSpPr>
            <a:spLocks noGrp="1"/>
          </p:cNvSpPr>
          <p:nvPr>
            <p:ph idx="1"/>
          </p:nvPr>
        </p:nvSpPr>
        <p:spPr>
          <a:xfrm>
            <a:off x="990600" y="4495800"/>
            <a:ext cx="7696200" cy="1828800"/>
          </a:xfrm>
        </p:spPr>
        <p:txBody>
          <a:bodyPr>
            <a:normAutofit/>
          </a:bodyPr>
          <a:lstStyle/>
          <a:p>
            <a:pPr algn="just" rtl="1"/>
            <a:r>
              <a:rPr lang="ar-IQ" sz="2800" b="1" dirty="0">
                <a:solidFill>
                  <a:schemeClr val="accent2">
                    <a:lumMod val="60000"/>
                    <a:lumOff val="40000"/>
                  </a:schemeClr>
                </a:solidFill>
              </a:rPr>
              <a:t>المدرس الدكتور غزوان جبار محمد- الجامعة المستنصرية- كلية الآداب- قسم الإعلام</a:t>
            </a:r>
          </a:p>
          <a:p>
            <a:pPr algn="just" rtl="1"/>
            <a:r>
              <a:rPr lang="ar-IQ" sz="2800" b="1" dirty="0">
                <a:solidFill>
                  <a:schemeClr val="accent2">
                    <a:lumMod val="60000"/>
                    <a:lumOff val="40000"/>
                  </a:schemeClr>
                </a:solidFill>
              </a:rPr>
              <a:t>المحاضرة الثانية- </a:t>
            </a:r>
            <a:r>
              <a:rPr lang="ar-IQ" sz="2800" b="1" dirty="0" smtClean="0">
                <a:solidFill>
                  <a:schemeClr val="accent2">
                    <a:lumMod val="60000"/>
                    <a:lumOff val="40000"/>
                  </a:schemeClr>
                </a:solidFill>
              </a:rPr>
              <a:t>مفهوم الرأي العام وتعريفه</a:t>
            </a:r>
            <a:endParaRPr lang="en-US" sz="2800" b="1" dirty="0">
              <a:solidFill>
                <a:schemeClr val="accent2">
                  <a:lumMod val="60000"/>
                  <a:lumOff val="40000"/>
                </a:schemeClr>
              </a:solidFill>
            </a:endParaRPr>
          </a:p>
          <a:p>
            <a:pPr algn="just" rtl="1"/>
            <a:endParaRPr lang="en-US" sz="2800" dirty="0"/>
          </a:p>
        </p:txBody>
      </p:sp>
    </p:spTree>
    <p:extLst>
      <p:ext uri="{BB962C8B-B14F-4D97-AF65-F5344CB8AC3E}">
        <p14:creationId xmlns:p14="http://schemas.microsoft.com/office/powerpoint/2010/main" val="851413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896112"/>
          </a:xfrm>
        </p:spPr>
        <p:txBody>
          <a:bodyPr/>
          <a:lstStyle/>
          <a:p>
            <a:pPr algn="ctr"/>
            <a:r>
              <a:rPr lang="ar-SA" sz="5400" b="1" dirty="0"/>
              <a:t>وعرَفَ الدكتور إبراهيم إمام الرأي العام</a:t>
            </a:r>
            <a:endParaRPr lang="en-US" dirty="0"/>
          </a:p>
        </p:txBody>
      </p:sp>
      <p:sp>
        <p:nvSpPr>
          <p:cNvPr id="3" name="Content Placeholder 2"/>
          <p:cNvSpPr>
            <a:spLocks noGrp="1"/>
          </p:cNvSpPr>
          <p:nvPr>
            <p:ph idx="1"/>
          </p:nvPr>
        </p:nvSpPr>
        <p:spPr>
          <a:xfrm>
            <a:off x="457200" y="1828800"/>
            <a:ext cx="8229600" cy="4648200"/>
          </a:xfrm>
        </p:spPr>
        <p:txBody>
          <a:bodyPr>
            <a:noAutofit/>
          </a:bodyPr>
          <a:lstStyle/>
          <a:p>
            <a:pPr algn="just" rtl="1"/>
            <a:r>
              <a:rPr lang="ar-SA" sz="4400" b="1" dirty="0"/>
              <a:t>وعرَفَ الدكتور إبراهيم إمام الرأي العام بأنه: الفكرة الأساس السائدة بين جمهور من الناس، تربطهم مصلحة مشتركة، إزاء موقف من </a:t>
            </a:r>
            <a:r>
              <a:rPr lang="ar-SA" sz="4400" b="1" dirty="0" smtClean="0"/>
              <a:t>المواقف</a:t>
            </a:r>
            <a:r>
              <a:rPr lang="ar-SA" sz="4400" b="1" dirty="0"/>
              <a:t>، أو تصرف من التصرفات، أو مسألة من المسائل العامة، التي تثير اهتمامهم، أو تتعلق بمصالحهم المشتركة.</a:t>
            </a:r>
            <a:endParaRPr lang="en-US" sz="4400" b="1" dirty="0"/>
          </a:p>
          <a:p>
            <a:endParaRPr lang="en-US" sz="4400" b="1" dirty="0"/>
          </a:p>
        </p:txBody>
      </p:sp>
    </p:spTree>
    <p:extLst>
      <p:ext uri="{BB962C8B-B14F-4D97-AF65-F5344CB8AC3E}">
        <p14:creationId xmlns:p14="http://schemas.microsoft.com/office/powerpoint/2010/main" val="1547026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Autofit/>
          </a:bodyPr>
          <a:lstStyle/>
          <a:p>
            <a:pPr algn="ctr"/>
            <a:r>
              <a:rPr lang="ar-IQ" sz="5400" b="1" dirty="0" smtClean="0"/>
              <a:t>تعري</a:t>
            </a:r>
            <a:r>
              <a:rPr lang="ar-SA" sz="5400" b="1" dirty="0" smtClean="0"/>
              <a:t>ف </a:t>
            </a:r>
            <a:r>
              <a:rPr lang="ar-SA" sz="5400" b="1" dirty="0"/>
              <a:t>الدكتور مختار التهامي </a:t>
            </a:r>
            <a:r>
              <a:rPr lang="ar-IQ" sz="5400" b="1" dirty="0" smtClean="0"/>
              <a:t>لل</a:t>
            </a:r>
            <a:r>
              <a:rPr lang="ar-SA" sz="5400" b="1" dirty="0" smtClean="0"/>
              <a:t>رأي </a:t>
            </a:r>
            <a:r>
              <a:rPr lang="ar-SA" sz="5400" b="1" dirty="0"/>
              <a:t>العام</a:t>
            </a:r>
            <a:endParaRPr lang="en-US" sz="4800" dirty="0"/>
          </a:p>
        </p:txBody>
      </p:sp>
      <p:sp>
        <p:nvSpPr>
          <p:cNvPr id="3" name="Content Placeholder 2"/>
          <p:cNvSpPr>
            <a:spLocks noGrp="1"/>
          </p:cNvSpPr>
          <p:nvPr>
            <p:ph idx="1"/>
          </p:nvPr>
        </p:nvSpPr>
        <p:spPr>
          <a:xfrm>
            <a:off x="304800" y="1524000"/>
            <a:ext cx="8458200" cy="5029200"/>
          </a:xfrm>
        </p:spPr>
        <p:txBody>
          <a:bodyPr>
            <a:noAutofit/>
          </a:bodyPr>
          <a:lstStyle/>
          <a:p>
            <a:pPr algn="just" rtl="1"/>
            <a:r>
              <a:rPr lang="ar-SA" sz="3200" b="1" dirty="0"/>
              <a:t>وعرَف الدكتور مختار التهامي الرأي العام بأنه: الرأي السائد بين أغلبية شعوب العالم الواعية في مدة معينة نحو قضية معينة أو أكثر يحتدم حولها النقاش والجدل وتمس مصالحها المشتركة أو قيمها الإنسانية مساً مباشراً، فهو رأي شعوب لا رأي حكومات، وانه أصبح سمة من سمات مجتمعنا الدولي المعاصر، وكلما ازداد تحرر الشعوب من الاستعمار زاد الرأي العام قوةً وتأثيراً؛ فضلاً عن ذلك، إن نطاق التعبير عن الرأي العام يتسع في الأنظمة الديمقراطية المتحررة من الأنظمة الدكتاتورية، إذ بإمكانها أن تعبر عن الرأي العام بحرية أكبر.</a:t>
            </a:r>
            <a:endParaRPr lang="en-US" sz="3200" b="1" dirty="0"/>
          </a:p>
          <a:p>
            <a:pPr marL="0" indent="0" algn="just" rtl="1">
              <a:buNone/>
            </a:pPr>
            <a:endParaRPr lang="en-US" sz="3200" b="1" dirty="0"/>
          </a:p>
        </p:txBody>
      </p:sp>
    </p:spTree>
    <p:extLst>
      <p:ext uri="{BB962C8B-B14F-4D97-AF65-F5344CB8AC3E}">
        <p14:creationId xmlns:p14="http://schemas.microsoft.com/office/powerpoint/2010/main" val="3230913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t>تعريف الدكتور كرم شلبي للرأي العام</a:t>
            </a:r>
            <a:endParaRPr lang="en-US" b="1" dirty="0"/>
          </a:p>
        </p:txBody>
      </p:sp>
      <p:sp>
        <p:nvSpPr>
          <p:cNvPr id="3" name="Content Placeholder 2"/>
          <p:cNvSpPr>
            <a:spLocks noGrp="1"/>
          </p:cNvSpPr>
          <p:nvPr>
            <p:ph idx="1"/>
          </p:nvPr>
        </p:nvSpPr>
        <p:spPr/>
        <p:txBody>
          <a:bodyPr>
            <a:normAutofit/>
          </a:bodyPr>
          <a:lstStyle/>
          <a:p>
            <a:pPr algn="just" rtl="1"/>
            <a:r>
              <a:rPr lang="ar-SA" sz="4400" b="1" dirty="0"/>
              <a:t>كما عرّف الدكتور كرم شلبي الرأي العام بأنّه "وجهة نظر أو رأي أغلبية الجماعة الذي لا يفوقه أو يجبه رأي آخر، وذلك في وقت معين وإزاء مسألة تعني الجماعة وتدور حولها المناقشة صراحة أو ضمناً في إطار هذه الجماعة".</a:t>
            </a:r>
            <a:endParaRPr lang="en-US" sz="4400" b="1" dirty="0"/>
          </a:p>
          <a:p>
            <a:pPr algn="just" rtl="1"/>
            <a:endParaRPr lang="en-US" sz="4400" b="1" dirty="0"/>
          </a:p>
        </p:txBody>
      </p:sp>
    </p:spTree>
    <p:extLst>
      <p:ext uri="{BB962C8B-B14F-4D97-AF65-F5344CB8AC3E}">
        <p14:creationId xmlns:p14="http://schemas.microsoft.com/office/powerpoint/2010/main" val="3060436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t>تعريف معجم المصطلحات السياسية للرأي العام</a:t>
            </a:r>
            <a:endParaRPr lang="en-US" b="1" dirty="0"/>
          </a:p>
        </p:txBody>
      </p:sp>
      <p:sp>
        <p:nvSpPr>
          <p:cNvPr id="3" name="Content Placeholder 2"/>
          <p:cNvSpPr>
            <a:spLocks noGrp="1"/>
          </p:cNvSpPr>
          <p:nvPr>
            <p:ph idx="1"/>
          </p:nvPr>
        </p:nvSpPr>
        <p:spPr/>
        <p:txBody>
          <a:bodyPr>
            <a:noAutofit/>
          </a:bodyPr>
          <a:lstStyle/>
          <a:p>
            <a:pPr algn="just" rtl="1"/>
            <a:r>
              <a:rPr lang="ar-SA" sz="2800" b="1" dirty="0"/>
              <a:t>وعَرَفَ (معجم المصطلحات السياسية) (الرأي العام </a:t>
            </a:r>
            <a:r>
              <a:rPr lang="en-US" sz="2800" b="1" dirty="0"/>
              <a:t>public opinion</a:t>
            </a:r>
            <a:r>
              <a:rPr lang="ar-IQ" sz="2800" b="1" dirty="0"/>
              <a:t>)</a:t>
            </a:r>
            <a:r>
              <a:rPr lang="ar-SA" sz="2800" b="1" dirty="0"/>
              <a:t>، بأنه: "وجهة نظر الأغلبية تجاه قضية عامة معينة، في زمن معين، تهم الجماهير، وتكون مطروحة للنقاش والجدل، بحثاً عن حل يحقق الصالح العام" فالرأي العام لا يعني </a:t>
            </a:r>
            <a:r>
              <a:rPr lang="ar-SA" sz="3200" b="1" dirty="0"/>
              <a:t>توافق</a:t>
            </a:r>
            <a:r>
              <a:rPr lang="ar-SA" sz="2800" b="1" dirty="0"/>
              <a:t> آراء أعضاء الجماعة جميعهم من دون استثناء، إزاء مشكلة ما، والتضارب في الآراء، لا بُدّ أن يظلَّ قائماً، نظراً لتعدد الاتجاهات والمعتقدات وتفاوت المستويات، والرأي العام في الدولة، هو الرأي المسيطر، أي رأي غالبية المواطنين تجاه مشكلة عامة مطروحة للنقاش، وإن كانت هنالك آراء متناقضة فالمهم هو تشكيل رأياً عاماً إزاء قضية ما، يُثار حولها الجدل والنقاش الجماهيري.</a:t>
            </a:r>
            <a:endParaRPr lang="en-US" sz="2800" b="1" dirty="0"/>
          </a:p>
          <a:p>
            <a:pPr marL="0" indent="0" algn="just" rtl="1">
              <a:buNone/>
            </a:pPr>
            <a:endParaRPr lang="en-US" sz="2800" b="1" dirty="0"/>
          </a:p>
        </p:txBody>
      </p:sp>
    </p:spTree>
    <p:extLst>
      <p:ext uri="{BB962C8B-B14F-4D97-AF65-F5344CB8AC3E}">
        <p14:creationId xmlns:p14="http://schemas.microsoft.com/office/powerpoint/2010/main" val="4259355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10600" cy="5791200"/>
          </a:xfrm>
        </p:spPr>
        <p:txBody>
          <a:bodyPr>
            <a:noAutofit/>
          </a:bodyPr>
          <a:lstStyle/>
          <a:p>
            <a:pPr algn="just"/>
            <a:r>
              <a:rPr lang="ar-SA" sz="3200" b="1" dirty="0"/>
              <a:t>إن الرأي العام لا يعني إجماع الأغلبية أو الأقلية على رأي واحد، وإنما يكون الرأي عاماً حينما تنصاع الأقلية لرأي الأغلبية، ولا يعني الانصياع هذا الانصياع القهري لرأي الأغلبية، أو الموافقة الناشئة عن الإحساس بالخوف، وهذا يعني أن الإجماع ليس مطلوباً، وإنما يستلزم الرأي العام رضا الأقلية الذي ينشأ عن الاقتناع برأي الأغلبية، فالرأي العام بحسب ما رأى باحثون في مجال الاتصال والسياسة، يتحدد بمجموعات آراء الأفراد التي توجد بينها درجة مُسبقة من الاتفاق، أي انه لا يظهر إلا في إطار من الاتفاق العام، أي أن الأغلبية ليست كافية، والإجماع ليس مطلوباً، ولكن الرأي العام يستلزم رضا الأقلية برأي الأغلبية، على قناعة لا عن خوف.</a:t>
            </a:r>
            <a:endParaRPr lang="en-US" sz="3200" b="1" dirty="0"/>
          </a:p>
          <a:p>
            <a:pPr algn="just"/>
            <a:endParaRPr lang="en-US" sz="3200" b="1" dirty="0"/>
          </a:p>
        </p:txBody>
      </p:sp>
    </p:spTree>
    <p:extLst>
      <p:ext uri="{BB962C8B-B14F-4D97-AF65-F5344CB8AC3E}">
        <p14:creationId xmlns:p14="http://schemas.microsoft.com/office/powerpoint/2010/main" val="31817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1466088"/>
          </a:xfrm>
        </p:spPr>
        <p:txBody>
          <a:bodyPr>
            <a:normAutofit fontScale="90000"/>
          </a:bodyPr>
          <a:lstStyle/>
          <a:p>
            <a:pPr algn="just" rtl="1"/>
            <a:r>
              <a:rPr lang="ar-SA" b="1" dirty="0"/>
              <a:t>من خلال هذه التعريفات فأننا نستطيع أن نتبين قواعد عامة تحكم الرأي العام وهي</a:t>
            </a:r>
            <a:r>
              <a:rPr lang="ar-SA" b="1" dirty="0" smtClean="0"/>
              <a:t>:</a:t>
            </a:r>
            <a:endParaRPr lang="en-US" b="1" dirty="0"/>
          </a:p>
        </p:txBody>
      </p:sp>
      <p:sp>
        <p:nvSpPr>
          <p:cNvPr id="3" name="Content Placeholder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pPr algn="just" rtl="1"/>
            <a:r>
              <a:rPr lang="ar-SA" sz="3600" b="1" dirty="0"/>
              <a:t>1- الرأي العام موقف اختباري يتخذه المرء إزاء قضية مثيرة للجدل.</a:t>
            </a:r>
            <a:endParaRPr lang="en-US" sz="3600" b="1" dirty="0"/>
          </a:p>
          <a:p>
            <a:pPr algn="just" rtl="1"/>
            <a:r>
              <a:rPr lang="ar-SA" sz="3600" b="1" dirty="0"/>
              <a:t>2- أن يكون ظاهراً، فشرط الرأي العام هو التعبير عنه.</a:t>
            </a:r>
            <a:endParaRPr lang="en-US" sz="3600" b="1" dirty="0"/>
          </a:p>
          <a:p>
            <a:pPr algn="just" rtl="1"/>
            <a:r>
              <a:rPr lang="ar-SA" sz="3600" b="1" dirty="0"/>
              <a:t>3- يتصف بالديناميكية والحركة، أي أنه استجابة لمعطيات الحياة المتنوعة، فهو بذلك يختلف عن العقائد التي تتصف بالثبات والاستقرار</a:t>
            </a:r>
            <a:r>
              <a:rPr lang="ar-SA" sz="3600" b="1" dirty="0" smtClean="0"/>
              <a:t>.</a:t>
            </a:r>
            <a:endParaRPr lang="en-US" sz="3600" b="1" dirty="0"/>
          </a:p>
        </p:txBody>
      </p:sp>
    </p:spTree>
    <p:extLst>
      <p:ext uri="{BB962C8B-B14F-4D97-AF65-F5344CB8AC3E}">
        <p14:creationId xmlns:p14="http://schemas.microsoft.com/office/powerpoint/2010/main" val="2769091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382000" cy="6324600"/>
          </a:xfrm>
        </p:spPr>
        <p:style>
          <a:lnRef idx="2">
            <a:schemeClr val="dk1">
              <a:shade val="50000"/>
            </a:schemeClr>
          </a:lnRef>
          <a:fillRef idx="1">
            <a:schemeClr val="dk1"/>
          </a:fillRef>
          <a:effectRef idx="0">
            <a:schemeClr val="dk1"/>
          </a:effectRef>
          <a:fontRef idx="minor">
            <a:schemeClr val="lt1"/>
          </a:fontRef>
        </p:style>
        <p:txBody>
          <a:bodyPr>
            <a:noAutofit/>
          </a:bodyPr>
          <a:lstStyle/>
          <a:p>
            <a:pPr algn="just" rtl="1"/>
            <a:r>
              <a:rPr lang="ar-IQ" sz="3600" b="1" dirty="0" smtClean="0"/>
              <a:t>4</a:t>
            </a:r>
            <a:r>
              <a:rPr lang="ar-SA" sz="3600" b="1" dirty="0" smtClean="0"/>
              <a:t>- </a:t>
            </a:r>
            <a:r>
              <a:rPr lang="ar-SA" sz="3600" b="1" dirty="0"/>
              <a:t>الرأي العام نتاج اجتماعي لعملية اتصال متبادل بين العديد من الجماعات والأفراد في المجتمع، ويشترط وجودهأتفاقاً موضوعياً كما يفترض المناقشة العلنية لموضوع الرأي العام.</a:t>
            </a:r>
            <a:endParaRPr lang="en-US" sz="3600" b="1" dirty="0"/>
          </a:p>
          <a:p>
            <a:pPr algn="just" rtl="1"/>
            <a:r>
              <a:rPr lang="ar-SA" sz="3600" b="1" dirty="0"/>
              <a:t>5- يستمد الرأي العام شكله من الإطار الاجتماعي الذي يتحرك بداخله.</a:t>
            </a:r>
            <a:endParaRPr lang="en-US" sz="3600" b="1" dirty="0"/>
          </a:p>
          <a:p>
            <a:pPr algn="just" rtl="1"/>
            <a:r>
              <a:rPr lang="ar-SA" sz="3600" b="1" dirty="0"/>
              <a:t>6- إن الرأي العام يمثل آراء جمع كبير من الأفراد، وأن هذه الآراء تتصل بالمسائل المختلف عليها وذات الصالح العام، وإن هذه الآراء لا تمارس تأثيراً على سلوك الأفراد والجماعات السياسية الحكومية.</a:t>
            </a:r>
            <a:endParaRPr lang="en-US" sz="3600" b="1" dirty="0"/>
          </a:p>
          <a:p>
            <a:pPr algn="just"/>
            <a:endParaRPr lang="en-US" sz="3600" b="1" dirty="0"/>
          </a:p>
        </p:txBody>
      </p:sp>
    </p:spTree>
    <p:extLst>
      <p:ext uri="{BB962C8B-B14F-4D97-AF65-F5344CB8AC3E}">
        <p14:creationId xmlns:p14="http://schemas.microsoft.com/office/powerpoint/2010/main" val="1619466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8686800" cy="1981200"/>
          </a:xfrm>
        </p:spPr>
        <p:txBody>
          <a:bodyPr>
            <a:noAutofit/>
          </a:bodyPr>
          <a:lstStyle/>
          <a:p>
            <a:pPr algn="ctr" rtl="1"/>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en-US" sz="4800" u="sng" dirty="0">
                <a:effectLst/>
              </a:rPr>
              <a:t/>
            </a:r>
            <a:br>
              <a:rPr lang="en-US" sz="4800" u="sng" dirty="0">
                <a:effectLst/>
              </a:rPr>
            </a:br>
            <a:r>
              <a:rPr lang="en-US" sz="4800" u="sng" dirty="0" smtClean="0">
                <a:effectLst/>
              </a:rPr>
              <a:t/>
            </a:r>
            <a:br>
              <a:rPr lang="en-US" sz="4800" u="sng" dirty="0" smtClean="0">
                <a:effectLst/>
              </a:rPr>
            </a:br>
            <a:r>
              <a:rPr lang="ar-IQ" sz="4800" u="sng" dirty="0" smtClean="0">
                <a:effectLst/>
              </a:rPr>
              <a:t>مفهوم الرأي العام وتعريفه- </a:t>
            </a:r>
            <a:r>
              <a:rPr lang="ar-SA" sz="4400" u="sng" dirty="0" smtClean="0">
                <a:effectLst/>
              </a:rPr>
              <a:t>مفهوم </a:t>
            </a:r>
            <a:r>
              <a:rPr lang="ar-SA" sz="4400" u="sng" dirty="0">
                <a:effectLst/>
              </a:rPr>
              <a:t>الرأي العام</a:t>
            </a:r>
            <a:r>
              <a:rPr lang="ar-SA" sz="4400" dirty="0">
                <a:effectLst/>
              </a:rPr>
              <a:t> </a:t>
            </a:r>
            <a:r>
              <a:rPr lang="en-US" sz="4400" dirty="0">
                <a:effectLst/>
              </a:rPr>
              <a:t/>
            </a:r>
            <a:br>
              <a:rPr lang="en-US" sz="4400" dirty="0">
                <a:effectLst/>
              </a:rPr>
            </a:br>
            <a:r>
              <a:rPr lang="ar-SA" sz="4400" dirty="0">
                <a:effectLst/>
              </a:rPr>
              <a:t>ينقسم الرأي إلى (الرأي الشخصي) و (الرأي الخاص).</a:t>
            </a:r>
            <a:r>
              <a:rPr lang="en-US" sz="4400" dirty="0">
                <a:effectLst/>
              </a:rPr>
              <a:t/>
            </a:r>
            <a:br>
              <a:rPr lang="en-US" sz="4400" dirty="0">
                <a:effectLst/>
              </a:rPr>
            </a:br>
            <a:endParaRPr lang="en-US" sz="4800" dirty="0"/>
          </a:p>
        </p:txBody>
      </p:sp>
      <p:sp>
        <p:nvSpPr>
          <p:cNvPr id="3" name="Subtitle 2"/>
          <p:cNvSpPr>
            <a:spLocks noGrp="1"/>
          </p:cNvSpPr>
          <p:nvPr>
            <p:ph type="subTitle" idx="1"/>
          </p:nvPr>
        </p:nvSpPr>
        <p:spPr>
          <a:xfrm>
            <a:off x="228600" y="1524000"/>
            <a:ext cx="8686800" cy="4953000"/>
          </a:xfrm>
        </p:spPr>
        <p:txBody>
          <a:bodyPr>
            <a:noAutofit/>
          </a:bodyPr>
          <a:lstStyle/>
          <a:p>
            <a:pPr algn="just" rtl="1"/>
            <a:r>
              <a:rPr lang="ar-SA" sz="2800" b="1" dirty="0">
                <a:solidFill>
                  <a:schemeClr val="bg1">
                    <a:lumMod val="95000"/>
                    <a:lumOff val="5000"/>
                  </a:schemeClr>
                </a:solidFill>
              </a:rPr>
              <a:t>الرأي الشخصي: هو ذلك الرأي الذي يكونه الفرد لنفسه في موضوع معين بعد تفكير في هذا </a:t>
            </a:r>
            <a:r>
              <a:rPr lang="ar-SA" sz="2800" b="1" dirty="0" smtClean="0">
                <a:solidFill>
                  <a:schemeClr val="bg1">
                    <a:lumMod val="95000"/>
                    <a:lumOff val="5000"/>
                  </a:schemeClr>
                </a:solidFill>
              </a:rPr>
              <a:t>الموضوع</a:t>
            </a:r>
            <a:r>
              <a:rPr lang="ar-IQ" sz="2800" b="1" dirty="0" smtClean="0">
                <a:solidFill>
                  <a:schemeClr val="bg1">
                    <a:lumMod val="95000"/>
                    <a:lumOff val="5000"/>
                  </a:schemeClr>
                </a:solidFill>
              </a:rPr>
              <a:t>، </a:t>
            </a:r>
            <a:r>
              <a:rPr lang="ar-SA" sz="2800" b="1" dirty="0" smtClean="0">
                <a:solidFill>
                  <a:schemeClr val="bg1">
                    <a:lumMod val="95000"/>
                    <a:lumOff val="5000"/>
                  </a:schemeClr>
                </a:solidFill>
              </a:rPr>
              <a:t> </a:t>
            </a:r>
            <a:r>
              <a:rPr lang="ar-SA" sz="2800" b="1" dirty="0">
                <a:solidFill>
                  <a:schemeClr val="bg1">
                    <a:lumMod val="95000"/>
                    <a:lumOff val="5000"/>
                  </a:schemeClr>
                </a:solidFill>
              </a:rPr>
              <a:t>ويجاهر به دون أن يخشى شيئاً.</a:t>
            </a:r>
            <a:endParaRPr lang="en-US" sz="2800" b="1" dirty="0">
              <a:solidFill>
                <a:schemeClr val="bg1">
                  <a:lumMod val="95000"/>
                  <a:lumOff val="5000"/>
                </a:schemeClr>
              </a:solidFill>
            </a:endParaRPr>
          </a:p>
          <a:p>
            <a:pPr algn="just" rtl="1"/>
            <a:r>
              <a:rPr lang="ar-SA" sz="2800" b="1" dirty="0">
                <a:solidFill>
                  <a:schemeClr val="bg1">
                    <a:lumMod val="95000"/>
                    <a:lumOff val="5000"/>
                  </a:schemeClr>
                </a:solidFill>
              </a:rPr>
              <a:t>أما الرأي الخاص: هو ذلك الجزء من الرأي الشخصي الذي لا يجاهر به </a:t>
            </a:r>
            <a:r>
              <a:rPr lang="ar-SA" sz="2800" b="1" dirty="0" smtClean="0">
                <a:solidFill>
                  <a:schemeClr val="bg1">
                    <a:lumMod val="95000"/>
                    <a:lumOff val="5000"/>
                  </a:schemeClr>
                </a:solidFill>
              </a:rPr>
              <a:t>الشخص </a:t>
            </a:r>
            <a:r>
              <a:rPr lang="ar-SA" sz="2800" b="1" dirty="0">
                <a:solidFill>
                  <a:schemeClr val="bg1">
                    <a:lumMod val="95000"/>
                    <a:lumOff val="5000"/>
                  </a:schemeClr>
                </a:solidFill>
              </a:rPr>
              <a:t>أمام </a:t>
            </a:r>
            <a:r>
              <a:rPr lang="ar-SA" sz="2800" b="1" dirty="0" smtClean="0">
                <a:solidFill>
                  <a:schemeClr val="bg1">
                    <a:lumMod val="95000"/>
                    <a:lumOff val="5000"/>
                  </a:schemeClr>
                </a:solidFill>
              </a:rPr>
              <a:t>الناس</a:t>
            </a:r>
            <a:r>
              <a:rPr lang="ar-IQ" sz="2800" b="1" dirty="0" smtClean="0">
                <a:solidFill>
                  <a:schemeClr val="bg1">
                    <a:lumMod val="95000"/>
                    <a:lumOff val="5000"/>
                  </a:schemeClr>
                </a:solidFill>
              </a:rPr>
              <a:t>،</a:t>
            </a:r>
            <a:r>
              <a:rPr lang="ar-SA" sz="2800" b="1" dirty="0" smtClean="0">
                <a:solidFill>
                  <a:schemeClr val="bg1">
                    <a:lumMod val="95000"/>
                    <a:lumOff val="5000"/>
                  </a:schemeClr>
                </a:solidFill>
              </a:rPr>
              <a:t> </a:t>
            </a:r>
            <a:r>
              <a:rPr lang="ar-SA" sz="2800" b="1" dirty="0">
                <a:solidFill>
                  <a:schemeClr val="bg1">
                    <a:lumMod val="95000"/>
                    <a:lumOff val="5000"/>
                  </a:schemeClr>
                </a:solidFill>
              </a:rPr>
              <a:t>ولكنه يحتفظ به لنفسه خشية أن </a:t>
            </a:r>
            <a:r>
              <a:rPr lang="ar-SA" sz="2800" b="1" dirty="0" smtClean="0">
                <a:solidFill>
                  <a:schemeClr val="bg1">
                    <a:lumMod val="95000"/>
                    <a:lumOff val="5000"/>
                  </a:schemeClr>
                </a:solidFill>
              </a:rPr>
              <a:t>ي</a:t>
            </a:r>
            <a:r>
              <a:rPr lang="ar-IQ" sz="2800" b="1" dirty="0" smtClean="0">
                <a:solidFill>
                  <a:schemeClr val="bg1">
                    <a:lumMod val="95000"/>
                    <a:lumOff val="5000"/>
                  </a:schemeClr>
                </a:solidFill>
              </a:rPr>
              <a:t>ُ</a:t>
            </a:r>
            <a:r>
              <a:rPr lang="ar-SA" sz="2800" b="1" dirty="0" smtClean="0">
                <a:solidFill>
                  <a:schemeClr val="bg1">
                    <a:lumMod val="95000"/>
                    <a:lumOff val="5000"/>
                  </a:schemeClr>
                </a:solidFill>
              </a:rPr>
              <a:t>عرض </a:t>
            </a:r>
            <a:r>
              <a:rPr lang="ar-SA" sz="2800" b="1" dirty="0">
                <a:solidFill>
                  <a:schemeClr val="bg1">
                    <a:lumMod val="95000"/>
                    <a:lumOff val="5000"/>
                  </a:schemeClr>
                </a:solidFill>
              </a:rPr>
              <a:t>نفسه للخطر وتظهر أهميته في الانتخابات والاقتراعات السرية</a:t>
            </a:r>
            <a:r>
              <a:rPr lang="ar-SA" sz="2800" b="1" dirty="0" smtClean="0">
                <a:solidFill>
                  <a:schemeClr val="bg1">
                    <a:lumMod val="95000"/>
                    <a:lumOff val="5000"/>
                  </a:schemeClr>
                </a:solidFill>
              </a:rPr>
              <a:t>.</a:t>
            </a:r>
            <a:endParaRPr lang="ar-IQ" sz="2800" b="1" dirty="0" smtClean="0">
              <a:solidFill>
                <a:schemeClr val="bg1">
                  <a:lumMod val="95000"/>
                  <a:lumOff val="5000"/>
                </a:schemeClr>
              </a:solidFill>
            </a:endParaRPr>
          </a:p>
          <a:p>
            <a:pPr algn="just" rtl="1"/>
            <a:r>
              <a:rPr lang="ar-SA" sz="2800" b="1" dirty="0"/>
              <a:t>والرأي جزء من منظومة متكاملة تبدأ بالمعلومات وتنتهي بالسلوك وتشمل (المعلومات والآراء والإتجاهات والقيم والمعتقدات والسلوك) وهناك تداخل بين هذه المسميات المختلفة وحسب الضرورة للتمييز بينها لمعرفة المعنى الدقيق لكلمة الرأي الذي نقصده في مصطلح الرأي العام.</a:t>
            </a:r>
            <a:endParaRPr lang="en-US" sz="2800" b="1" dirty="0"/>
          </a:p>
          <a:p>
            <a:pPr algn="just" rtl="1"/>
            <a:endParaRPr lang="en-US" sz="2800" b="1" dirty="0">
              <a:solidFill>
                <a:schemeClr val="bg1">
                  <a:lumMod val="95000"/>
                  <a:lumOff val="5000"/>
                </a:schemeClr>
              </a:solidFill>
            </a:endParaRPr>
          </a:p>
          <a:p>
            <a:pPr algn="just"/>
            <a:endParaRPr lang="en-US" sz="2800" b="1" dirty="0">
              <a:solidFill>
                <a:schemeClr val="bg1">
                  <a:lumMod val="95000"/>
                  <a:lumOff val="5000"/>
                </a:schemeClr>
              </a:solidFill>
            </a:endParaRPr>
          </a:p>
        </p:txBody>
      </p:sp>
    </p:spTree>
    <p:extLst>
      <p:ext uri="{BB962C8B-B14F-4D97-AF65-F5344CB8AC3E}">
        <p14:creationId xmlns:p14="http://schemas.microsoft.com/office/powerpoint/2010/main" val="3332488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01000" cy="1542288"/>
          </a:xfrm>
        </p:spPr>
        <p:txBody>
          <a:bodyPr>
            <a:normAutofit fontScale="90000"/>
          </a:bodyPr>
          <a:lstStyle/>
          <a:p>
            <a:pPr algn="ctr" rtl="1"/>
            <a:r>
              <a:rPr lang="ar-IQ" b="1" dirty="0" smtClean="0"/>
              <a:t/>
            </a:r>
            <a:br>
              <a:rPr lang="ar-IQ" b="1" dirty="0" smtClean="0"/>
            </a:br>
            <a:r>
              <a:rPr lang="ar-IQ" b="1" dirty="0"/>
              <a:t/>
            </a:r>
            <a:br>
              <a:rPr lang="ar-IQ" b="1" dirty="0"/>
            </a:br>
            <a:r>
              <a:rPr lang="ar-IQ" b="1" dirty="0" smtClean="0"/>
              <a:t/>
            </a:r>
            <a:br>
              <a:rPr lang="ar-IQ" b="1" dirty="0" smtClean="0"/>
            </a:br>
            <a:r>
              <a:rPr lang="ar-IQ" b="1" dirty="0"/>
              <a:t/>
            </a:r>
            <a:br>
              <a:rPr lang="ar-IQ" b="1" dirty="0"/>
            </a:br>
            <a:r>
              <a:rPr lang="ar-IQ" b="1" dirty="0" smtClean="0"/>
              <a:t/>
            </a:r>
            <a:br>
              <a:rPr lang="ar-IQ" b="1" dirty="0" smtClean="0"/>
            </a:br>
            <a:r>
              <a:rPr lang="ar-IQ" b="1" dirty="0"/>
              <a:t/>
            </a:r>
            <a:br>
              <a:rPr lang="ar-IQ" b="1" dirty="0"/>
            </a:br>
            <a:r>
              <a:rPr lang="ar-IQ" b="1" dirty="0" smtClean="0"/>
              <a:t/>
            </a:r>
            <a:br>
              <a:rPr lang="ar-IQ" b="1" dirty="0" smtClean="0"/>
            </a:br>
            <a:r>
              <a:rPr lang="ar-IQ" b="1" dirty="0"/>
              <a:t/>
            </a:r>
            <a:br>
              <a:rPr lang="ar-IQ" b="1" dirty="0"/>
            </a:br>
            <a:r>
              <a:rPr lang="ar-IQ" b="1" dirty="0" smtClean="0"/>
              <a:t/>
            </a:r>
            <a:br>
              <a:rPr lang="ar-IQ" b="1" dirty="0" smtClean="0"/>
            </a:br>
            <a:r>
              <a:rPr lang="ar-IQ" b="1" dirty="0"/>
              <a:t/>
            </a:r>
            <a:br>
              <a:rPr lang="ar-IQ" b="1" dirty="0"/>
            </a:br>
            <a:r>
              <a:rPr lang="ar-IQ" b="1" dirty="0" smtClean="0"/>
              <a:t/>
            </a:r>
            <a:br>
              <a:rPr lang="ar-IQ" b="1" dirty="0" smtClean="0"/>
            </a:br>
            <a:r>
              <a:rPr lang="ar-IQ" b="1" dirty="0"/>
              <a:t/>
            </a:r>
            <a:br>
              <a:rPr lang="ar-IQ" b="1" dirty="0"/>
            </a:br>
            <a:r>
              <a:rPr lang="ar-IQ" b="1" dirty="0" smtClean="0"/>
              <a:t/>
            </a:r>
            <a:br>
              <a:rPr lang="ar-IQ" b="1" dirty="0" smtClean="0"/>
            </a:br>
            <a:r>
              <a:rPr lang="ar-IQ" b="1" dirty="0"/>
              <a:t/>
            </a:r>
            <a:br>
              <a:rPr lang="ar-IQ" b="1" dirty="0"/>
            </a:br>
            <a:r>
              <a:rPr lang="ar-IQ" b="1" dirty="0" smtClean="0"/>
              <a:t/>
            </a:r>
            <a:br>
              <a:rPr lang="ar-IQ" b="1" dirty="0" smtClean="0"/>
            </a:br>
            <a:r>
              <a:rPr lang="ar-IQ" b="1" dirty="0"/>
              <a:t/>
            </a:r>
            <a:br>
              <a:rPr lang="ar-IQ" b="1" dirty="0"/>
            </a:br>
            <a:r>
              <a:rPr lang="ar-IQ" b="1" dirty="0" smtClean="0"/>
              <a:t/>
            </a:r>
            <a:br>
              <a:rPr lang="ar-IQ" b="1" dirty="0" smtClean="0"/>
            </a:br>
            <a:r>
              <a:rPr lang="ar-IQ" b="1" dirty="0"/>
              <a:t/>
            </a:r>
            <a:br>
              <a:rPr lang="ar-IQ" b="1" dirty="0"/>
            </a:br>
            <a:r>
              <a:rPr lang="ar-IQ" b="1" dirty="0" smtClean="0"/>
              <a:t/>
            </a:r>
            <a:br>
              <a:rPr lang="ar-IQ" b="1" dirty="0" smtClean="0"/>
            </a:br>
            <a:r>
              <a:rPr lang="ar-IQ" b="1" dirty="0"/>
              <a:t/>
            </a:r>
            <a:br>
              <a:rPr lang="ar-IQ" b="1" dirty="0"/>
            </a:br>
            <a:r>
              <a:rPr lang="ar-IQ" b="1" dirty="0" smtClean="0"/>
              <a:t/>
            </a:r>
            <a:br>
              <a:rPr lang="ar-IQ" b="1" dirty="0" smtClean="0"/>
            </a:br>
            <a:r>
              <a:rPr lang="ar-IQ" b="1" dirty="0"/>
              <a:t/>
            </a:r>
            <a:br>
              <a:rPr lang="ar-IQ" b="1" dirty="0"/>
            </a:br>
            <a:r>
              <a:rPr lang="ar-IQ" b="1" dirty="0" smtClean="0"/>
              <a:t/>
            </a:r>
            <a:br>
              <a:rPr lang="ar-IQ" b="1" dirty="0" smtClean="0"/>
            </a:br>
            <a:r>
              <a:rPr lang="ar-IQ" b="1" dirty="0"/>
              <a:t/>
            </a:r>
            <a:br>
              <a:rPr lang="ar-IQ" b="1" dirty="0"/>
            </a:br>
            <a:r>
              <a:rPr lang="ar-IQ" b="1" dirty="0" smtClean="0"/>
              <a:t/>
            </a:r>
            <a:br>
              <a:rPr lang="ar-IQ" b="1" dirty="0" smtClean="0"/>
            </a:br>
            <a:r>
              <a:rPr lang="ar-SA" b="1" dirty="0" smtClean="0"/>
              <a:t>أهم </a:t>
            </a:r>
            <a:r>
              <a:rPr lang="ar-SA" b="1" dirty="0"/>
              <a:t>ما يميز </a:t>
            </a:r>
            <a:r>
              <a:rPr lang="ar-SA" b="1" dirty="0" smtClean="0"/>
              <a:t>الرأي</a:t>
            </a:r>
            <a:r>
              <a:rPr lang="ar-IQ" b="1" dirty="0" smtClean="0"/>
              <a:t>، </a:t>
            </a:r>
            <a:r>
              <a:rPr lang="ar-SA" b="1" dirty="0" smtClean="0"/>
              <a:t>مجموعة </a:t>
            </a:r>
            <a:r>
              <a:rPr lang="ar-SA" b="1" dirty="0"/>
              <a:t>من الخصائص التي من شأنها أن تحكم جوهره</a:t>
            </a:r>
            <a:r>
              <a:rPr lang="ar-SA" b="1" dirty="0" smtClean="0"/>
              <a:t>:</a:t>
            </a:r>
            <a:endParaRPr lang="en-US" b="1" dirty="0"/>
          </a:p>
        </p:txBody>
      </p:sp>
      <p:sp>
        <p:nvSpPr>
          <p:cNvPr id="3" name="Content Placeholder 2"/>
          <p:cNvSpPr>
            <a:spLocks noGrp="1"/>
          </p:cNvSpPr>
          <p:nvPr>
            <p:ph idx="1"/>
          </p:nvPr>
        </p:nvSpPr>
        <p:spPr>
          <a:xfrm>
            <a:off x="381000" y="1935480"/>
            <a:ext cx="8305800" cy="4693920"/>
          </a:xfrm>
        </p:spPr>
        <p:txBody>
          <a:bodyPr>
            <a:noAutofit/>
          </a:bodyPr>
          <a:lstStyle/>
          <a:p>
            <a:pPr algn="just" rtl="1"/>
            <a:r>
              <a:rPr lang="ar-SA" sz="3600" b="1" dirty="0"/>
              <a:t>1- إن الرأي </a:t>
            </a:r>
            <a:r>
              <a:rPr lang="ar-SA" sz="3600" b="1" dirty="0" smtClean="0"/>
              <a:t>عمل من أعمال الإرادة وعلى </a:t>
            </a:r>
            <a:r>
              <a:rPr lang="ar-SA" sz="3600" b="1" dirty="0"/>
              <a:t>هذا الأساس فإن الموقف إزاء الكوارث الطبيعية لا يمكن أن يسمى رأيا.</a:t>
            </a:r>
            <a:endParaRPr lang="en-US" sz="3600" b="1" dirty="0"/>
          </a:p>
          <a:p>
            <a:pPr algn="just" rtl="1"/>
            <a:r>
              <a:rPr lang="ar-SA" sz="3600" b="1" dirty="0"/>
              <a:t>2- يتميز الرأي بأرتباطه بالوعي إذ إن الرأي يوجد عندما تطرح أمام الشخص أو أمام أعضاء الجماعة قضايا فتتجاوز بتأثيرها نطاق العواطف لتدخل نطاق الوعي وهذا التجاوز هو الذي يتيح فرصة ضمان ثبات الرأي ووضوحه.</a:t>
            </a:r>
            <a:endParaRPr lang="en-US" sz="3600" b="1" dirty="0"/>
          </a:p>
          <a:p>
            <a:pPr algn="just"/>
            <a:endParaRPr lang="en-US" sz="3600" b="1" dirty="0"/>
          </a:p>
        </p:txBody>
      </p:sp>
    </p:spTree>
    <p:extLst>
      <p:ext uri="{BB962C8B-B14F-4D97-AF65-F5344CB8AC3E}">
        <p14:creationId xmlns:p14="http://schemas.microsoft.com/office/powerpoint/2010/main" val="621317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305800" cy="5410200"/>
          </a:xfrm>
        </p:spPr>
        <p:txBody>
          <a:bodyPr>
            <a:noAutofit/>
          </a:bodyPr>
          <a:lstStyle/>
          <a:p>
            <a:pPr algn="just" rtl="1"/>
            <a:r>
              <a:rPr lang="ar-SA" sz="3600" b="1" dirty="0"/>
              <a:t>فالرأي أكثر من مجرد انطباع وبنفس الوقت لا يصل إلى مرحلة اليقين أو الحقيقة الشاملة.</a:t>
            </a:r>
            <a:endParaRPr lang="en-US" sz="3600" b="1" dirty="0"/>
          </a:p>
          <a:p>
            <a:pPr algn="just" rtl="1"/>
            <a:r>
              <a:rPr lang="ar-SA" sz="3600" b="1" dirty="0"/>
              <a:t>أما كلمة (عام): فأنها تشير إلى المسائل والمصالح المشتركة والشؤون التي يشترك في الاهتمام بها كل أو أغلب الأعضاء البالغين في جماعة أو أمة.</a:t>
            </a:r>
            <a:endParaRPr lang="en-US" sz="3600" b="1" dirty="0"/>
          </a:p>
          <a:p>
            <a:pPr algn="just" rtl="1"/>
            <a:r>
              <a:rPr lang="ar-SA" sz="3600" b="1" dirty="0"/>
              <a:t>وقد ذهب بعض الباحثين إلى تفسير معنى كلمتي (الرأي) و(العام) المكونة لمصطلح الرأي العام وهنا سنلجأ إلى الطريقتين معاً لتوضيح هذا المفهوم ودلالته.</a:t>
            </a:r>
            <a:endParaRPr lang="en-US" sz="3600" b="1" dirty="0"/>
          </a:p>
          <a:p>
            <a:pPr algn="just"/>
            <a:endParaRPr lang="en-US" sz="3600" b="1" dirty="0"/>
          </a:p>
        </p:txBody>
      </p:sp>
    </p:spTree>
    <p:extLst>
      <p:ext uri="{BB962C8B-B14F-4D97-AF65-F5344CB8AC3E}">
        <p14:creationId xmlns:p14="http://schemas.microsoft.com/office/powerpoint/2010/main" val="2299339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05800" cy="5791200"/>
          </a:xfrm>
        </p:spPr>
        <p:txBody>
          <a:bodyPr>
            <a:noAutofit/>
          </a:bodyPr>
          <a:lstStyle/>
          <a:p>
            <a:pPr algn="just" rtl="1"/>
            <a:r>
              <a:rPr lang="ar-SA" sz="3600" b="1" dirty="0"/>
              <a:t>فهناك من وصف الرأي العام كعاطفة إزاء موضوع معين التي يرحب بها أكثر أعضاء الجماعة اطلاعاً وذكاءً، ثم لا تلبث هذه العاطفة أن تنتشر وتُعتنق من قبل معظم الأشخاص الذين تتكون منهم جماعة متعلمة ذات مشاعر سوية تعيش في دولة متمدنة ومتحضرة.</a:t>
            </a:r>
            <a:endParaRPr lang="en-US" sz="3600" b="1" dirty="0"/>
          </a:p>
          <a:p>
            <a:pPr algn="just" rtl="1"/>
            <a:r>
              <a:rPr lang="ar-SA" sz="3600" b="1" dirty="0"/>
              <a:t>فيما أعتبر آخرون أن كل ما يمكن أن يحث على عملية التفكير والإعراب عن ذلك حول قضايا المصلحة العامة يدخل في تكوين الرأي العام، وبالتالي يمثل الرأي الأكثر فعالية لأكبر عدد ممكن من المواطنين الواعين.</a:t>
            </a:r>
            <a:endParaRPr lang="en-US" sz="3600" b="1" dirty="0"/>
          </a:p>
          <a:p>
            <a:pPr algn="just"/>
            <a:endParaRPr lang="en-US" sz="3600" b="1" dirty="0"/>
          </a:p>
        </p:txBody>
      </p:sp>
    </p:spTree>
    <p:extLst>
      <p:ext uri="{BB962C8B-B14F-4D97-AF65-F5344CB8AC3E}">
        <p14:creationId xmlns:p14="http://schemas.microsoft.com/office/powerpoint/2010/main" val="3441157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7200" b="1" u="sng" dirty="0"/>
              <a:t>تعريف الرأي </a:t>
            </a:r>
            <a:r>
              <a:rPr lang="ar-SA" sz="7200" b="1" u="sng" dirty="0" smtClean="0"/>
              <a:t>العام</a:t>
            </a:r>
            <a:endParaRPr lang="en-US" sz="7200" dirty="0"/>
          </a:p>
        </p:txBody>
      </p:sp>
      <p:sp>
        <p:nvSpPr>
          <p:cNvPr id="3" name="Content Placeholder 2"/>
          <p:cNvSpPr>
            <a:spLocks noGrp="1"/>
          </p:cNvSpPr>
          <p:nvPr>
            <p:ph idx="1"/>
          </p:nvPr>
        </p:nvSpPr>
        <p:spPr/>
        <p:txBody>
          <a:bodyPr>
            <a:noAutofit/>
          </a:bodyPr>
          <a:lstStyle/>
          <a:p>
            <a:pPr algn="just" rtl="1"/>
            <a:r>
              <a:rPr lang="ar-SA" sz="4800" b="1" dirty="0"/>
              <a:t>إن الاختلافات في وجهات نظر الباحثين، أدت إلى الاختلاف في تعريف الرأي العام، لذا فمن الصعب إيجاد تعريف للرأي العام بشكل محكم ودقيق، وهنالك تعريفات كثيرة للرأي العام سنورد بعضاً منها.</a:t>
            </a:r>
            <a:endParaRPr lang="en-US" sz="4800" b="1" dirty="0"/>
          </a:p>
          <a:p>
            <a:pPr algn="just" rtl="1"/>
            <a:endParaRPr lang="en-US" sz="4800" b="1" dirty="0"/>
          </a:p>
        </p:txBody>
      </p:sp>
    </p:spTree>
    <p:extLst>
      <p:ext uri="{BB962C8B-B14F-4D97-AF65-F5344CB8AC3E}">
        <p14:creationId xmlns:p14="http://schemas.microsoft.com/office/powerpoint/2010/main" val="1270128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1143000"/>
          </a:xfrm>
        </p:spPr>
        <p:style>
          <a:lnRef idx="2">
            <a:schemeClr val="accent1">
              <a:shade val="50000"/>
            </a:schemeClr>
          </a:lnRef>
          <a:fillRef idx="1">
            <a:schemeClr val="accent1"/>
          </a:fillRef>
          <a:effectRef idx="0">
            <a:schemeClr val="accent1"/>
          </a:effectRef>
          <a:fontRef idx="minor">
            <a:schemeClr val="lt1"/>
          </a:fontRef>
        </p:style>
        <p:txBody>
          <a:bodyPr/>
          <a:lstStyle/>
          <a:p>
            <a:pPr algn="ctr" rtl="1"/>
            <a:r>
              <a:rPr lang="ar-IQ" b="1" dirty="0" smtClean="0"/>
              <a:t>تعريف </a:t>
            </a:r>
            <a:r>
              <a:rPr lang="ar-SA" b="1" dirty="0" smtClean="0"/>
              <a:t>ديفيد </a:t>
            </a:r>
            <a:r>
              <a:rPr lang="ar-SA" b="1" dirty="0"/>
              <a:t>ب.ترومان </a:t>
            </a:r>
            <a:r>
              <a:rPr lang="ar-IQ" b="1" dirty="0"/>
              <a:t>ل</a:t>
            </a:r>
            <a:r>
              <a:rPr lang="ar-SA" b="1" dirty="0" smtClean="0"/>
              <a:t>لرأي </a:t>
            </a:r>
            <a:r>
              <a:rPr lang="ar-SA" b="1" dirty="0"/>
              <a:t>العام </a:t>
            </a:r>
            <a:endParaRPr lang="en-US" b="1" dirty="0"/>
          </a:p>
        </p:txBody>
      </p:sp>
      <p:sp>
        <p:nvSpPr>
          <p:cNvPr id="3" name="Content Placeholder 2"/>
          <p:cNvSpPr>
            <a:spLocks noGrp="1"/>
          </p:cNvSpPr>
          <p:nvPr>
            <p:ph idx="1"/>
          </p:nvPr>
        </p:nvSpPr>
        <p:spPr>
          <a:xfrm>
            <a:off x="457200" y="1600200"/>
            <a:ext cx="8382000" cy="5105400"/>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algn="just" rtl="1"/>
            <a:r>
              <a:rPr lang="ar-SA" sz="3600" b="1" dirty="0"/>
              <a:t>إذ رأى ديفيد ب.ترومان إن الرأي العام يعرض إزاء قضايا عامة، فتثير اهتماماً خاصاً لدى أفراد العامة، وبحكم ذلك فإنه نوعي بطبيعة تشكيله، وعلى حد قوله: إن الرأي العام يتكون من آراء مجموع الأفراد الذين يمثلون العامة في نقاش، وهو لا يشتمل على الآراء كافة، التي تتمسك بها هذه المجموعة من الأفراد، ولكن فقط تلك التي لها مساس بهم، ويستتبع ذلك إن الرأي العام بالمعنى الدقيق، هو نوعي بالنسبة إلى مجموعة من الأحوال.</a:t>
            </a:r>
            <a:endParaRPr lang="en-US" sz="3600" b="1" dirty="0"/>
          </a:p>
          <a:p>
            <a:endParaRPr lang="en-US" sz="3600" b="1" dirty="0"/>
          </a:p>
        </p:txBody>
      </p:sp>
    </p:spTree>
    <p:extLst>
      <p:ext uri="{BB962C8B-B14F-4D97-AF65-F5344CB8AC3E}">
        <p14:creationId xmlns:p14="http://schemas.microsoft.com/office/powerpoint/2010/main" val="3768729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ar-IQ" sz="6600" b="1" dirty="0" smtClean="0"/>
              <a:t>تعريف </a:t>
            </a:r>
            <a:r>
              <a:rPr lang="ar-SA" sz="6600" b="1" dirty="0" smtClean="0"/>
              <a:t>ليونارد </a:t>
            </a:r>
            <a:r>
              <a:rPr lang="ar-SA" sz="6600" b="1" dirty="0"/>
              <a:t>دوب </a:t>
            </a:r>
            <a:r>
              <a:rPr lang="ar-IQ" sz="6600" b="1" dirty="0" smtClean="0"/>
              <a:t>ل</a:t>
            </a:r>
            <a:r>
              <a:rPr lang="ar-SA" sz="6600" b="1" dirty="0" smtClean="0"/>
              <a:t>لرأي </a:t>
            </a:r>
            <a:r>
              <a:rPr lang="ar-SA" sz="6600" b="1" dirty="0"/>
              <a:t>العام</a:t>
            </a:r>
            <a:endParaRPr lang="en-US" sz="6000" dirty="0"/>
          </a:p>
        </p:txBody>
      </p:sp>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a:bodyPr>
          <a:lstStyle/>
          <a:p>
            <a:pPr algn="just" rtl="1"/>
            <a:r>
              <a:rPr lang="ar-SA" sz="4000" b="1" dirty="0"/>
              <a:t>وعرّف ليونارد دوب الرأي العام بأنّه يعني: "اتجاهات ومواقف الناس إزاء موضوع يشغل بالهم، بشرط أن يكون هؤلاء الناس في مستوى اجتماعي واحد". أي اتجاهات الناس الأعضاء في نفس المجموعة الاجتماعية نحو مسألة من المسائل التي تقابلهم.</a:t>
            </a:r>
            <a:endParaRPr lang="en-US" sz="4000" b="1" dirty="0"/>
          </a:p>
          <a:p>
            <a:pPr algn="just" rtl="1"/>
            <a:endParaRPr lang="en-US" sz="4000" b="1" dirty="0"/>
          </a:p>
        </p:txBody>
      </p:sp>
    </p:spTree>
    <p:extLst>
      <p:ext uri="{BB962C8B-B14F-4D97-AF65-F5344CB8AC3E}">
        <p14:creationId xmlns:p14="http://schemas.microsoft.com/office/powerpoint/2010/main" val="948847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rtl="1"/>
            <a:r>
              <a:rPr lang="ar-IQ" sz="6000" b="1" dirty="0" smtClean="0"/>
              <a:t>ت</a:t>
            </a:r>
            <a:r>
              <a:rPr lang="ar-SA" sz="6000" b="1" dirty="0" smtClean="0"/>
              <a:t>عر</a:t>
            </a:r>
            <a:r>
              <a:rPr lang="ar-IQ" sz="6000" b="1" dirty="0" smtClean="0"/>
              <a:t>يف</a:t>
            </a:r>
            <a:r>
              <a:rPr lang="ar-SA" sz="6000" b="1" dirty="0" smtClean="0"/>
              <a:t> </a:t>
            </a:r>
            <a:r>
              <a:rPr lang="ar-SA" sz="6000" b="1" dirty="0"/>
              <a:t>جورج مارتن </a:t>
            </a:r>
            <a:r>
              <a:rPr lang="ar-IQ" sz="6000" b="1" dirty="0" smtClean="0"/>
              <a:t>ل</a:t>
            </a:r>
            <a:r>
              <a:rPr lang="ar-SA" sz="6000" b="1" dirty="0" smtClean="0"/>
              <a:t>لرأي </a:t>
            </a:r>
            <a:r>
              <a:rPr lang="ar-SA" sz="6000" b="1" dirty="0"/>
              <a:t>العام</a:t>
            </a:r>
            <a:endParaRPr lang="en-US" sz="6000" b="1" dirty="0"/>
          </a:p>
        </p:txBody>
      </p:sp>
      <p:sp>
        <p:nvSpPr>
          <p:cNvPr id="3" name="Content Placeholder 2"/>
          <p:cNvSpPr>
            <a:spLocks noGrp="1"/>
          </p:cNvSpPr>
          <p:nvPr>
            <p:ph idx="1"/>
          </p:nvPr>
        </p:nvSpPr>
        <p:spPr>
          <a:xfrm>
            <a:off x="381000" y="1600200"/>
            <a:ext cx="8305800" cy="4953000"/>
          </a:xfrm>
        </p:spPr>
        <p:style>
          <a:lnRef idx="3">
            <a:schemeClr val="lt1"/>
          </a:lnRef>
          <a:fillRef idx="1">
            <a:schemeClr val="accent2"/>
          </a:fillRef>
          <a:effectRef idx="1">
            <a:schemeClr val="accent2"/>
          </a:effectRef>
          <a:fontRef idx="minor">
            <a:schemeClr val="lt1"/>
          </a:fontRef>
        </p:style>
        <p:txBody>
          <a:bodyPr>
            <a:noAutofit/>
          </a:bodyPr>
          <a:lstStyle/>
          <a:p>
            <a:pPr algn="just" rtl="1"/>
            <a:r>
              <a:rPr lang="ar-SA" sz="3200" b="1" dirty="0" smtClean="0"/>
              <a:t>كما عرَفَ جورج مارتن الرأي العام بأنه: الطريقة التي ينفعل بها الناس تجاه القضايا السياسية والاجتماعية، التي توَجه إلى دائرة اهتمامهم، عن طريق وسائل الإعلام عادةً، وعلى قمة تلك القضايا الانتخابات وأمور السياسة والشؤون الداخلية والخارجية، فهو حصيلة أفكار ومعتقدات ومواقف الأفراد والجماعات، إزاء شأن أو شؤون تمس النسق الاجتماعي، كأفراد وتنظيمات ونُظم، والتي يمكن أن يؤثر في تشكيلها عِبر عمليات الاتصال، التي قد تؤثر نسبياً أو كلياً في مجريات أمور الجماعة الإنسانية على النطاق المحلي أو الدولي.</a:t>
            </a:r>
            <a:endParaRPr lang="en-US" sz="3200" b="1" dirty="0" smtClean="0"/>
          </a:p>
          <a:p>
            <a:pPr algn="just" rtl="1"/>
            <a:endParaRPr lang="en-US" sz="3200" b="1" dirty="0"/>
          </a:p>
        </p:txBody>
      </p:sp>
    </p:spTree>
    <p:extLst>
      <p:ext uri="{BB962C8B-B14F-4D97-AF65-F5344CB8AC3E}">
        <p14:creationId xmlns:p14="http://schemas.microsoft.com/office/powerpoint/2010/main" val="5434634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TotalTime>
  <Words>1178</Words>
  <Application>Microsoft Office PowerPoint</Application>
  <PresentationFormat>عرض على الشاشة (3:4)‏</PresentationFormat>
  <Paragraphs>39</Paragraphs>
  <Slides>16</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16</vt:i4>
      </vt:variant>
    </vt:vector>
  </HeadingPairs>
  <TitlesOfParts>
    <vt:vector size="22" baseType="lpstr">
      <vt:lpstr>Calibri</vt:lpstr>
      <vt:lpstr>Constantia</vt:lpstr>
      <vt:lpstr>Majalla UI</vt:lpstr>
      <vt:lpstr>Traditional Arabic</vt:lpstr>
      <vt:lpstr>Wingdings 2</vt:lpstr>
      <vt:lpstr>Flow</vt:lpstr>
      <vt:lpstr>مفهوم الرأي العام وتعريفه </vt:lpstr>
      <vt:lpstr>                                                                                                         مفهوم الرأي العام وتعريفه- مفهوم الرأي العام  ينقسم الرأي إلى (الرأي الشخصي) و (الرأي الخاص). </vt:lpstr>
      <vt:lpstr>                         أهم ما يميز الرأي، مجموعة من الخصائص التي من شأنها أن تحكم جوهره:</vt:lpstr>
      <vt:lpstr>عرض تقديمي في PowerPoint</vt:lpstr>
      <vt:lpstr>عرض تقديمي في PowerPoint</vt:lpstr>
      <vt:lpstr>تعريف الرأي العام</vt:lpstr>
      <vt:lpstr>تعريف ديفيد ب.ترومان للرأي العام </vt:lpstr>
      <vt:lpstr>تعريف ليونارد دوب للرأي العام</vt:lpstr>
      <vt:lpstr>تعريف جورج مارتن للرأي العام</vt:lpstr>
      <vt:lpstr>وعرَفَ الدكتور إبراهيم إمام الرأي العام</vt:lpstr>
      <vt:lpstr>تعريف الدكتور مختار التهامي للرأي العام</vt:lpstr>
      <vt:lpstr>تعريف الدكتور كرم شلبي للرأي العام</vt:lpstr>
      <vt:lpstr>تعريف معجم المصطلحات السياسية للرأي العام</vt:lpstr>
      <vt:lpstr>عرض تقديمي في PowerPoint</vt:lpstr>
      <vt:lpstr>من خلال هذه التعريفات فأننا نستطيع أن نتبين قواعد عامة تحكم الرأي العام وهي:</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مفهوم الرأي العام وتعريفه- مفهوم الرأي العام  ينقسم الرأي إلى (الرأي الشخصي) و (الرأي الخاص). </dc:title>
  <dc:creator>Birdoz</dc:creator>
  <cp:lastModifiedBy>DR.Ahmed Saker 2O14</cp:lastModifiedBy>
  <cp:revision>6</cp:revision>
  <dcterms:created xsi:type="dcterms:W3CDTF">2006-08-16T00:00:00Z</dcterms:created>
  <dcterms:modified xsi:type="dcterms:W3CDTF">2018-12-15T20:02:56Z</dcterms:modified>
</cp:coreProperties>
</file>