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B11C8DD7-E725-4D8D-83A7-30B3F0E367EC}">
          <p14:sldIdLst>
            <p14:sldId id="265"/>
            <p14:sldId id="257"/>
            <p14:sldId id="258"/>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82270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404189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732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72464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372910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89093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541283-85CF-47B4-8432-1C6FAE21319C}" type="datetimeFigureOut">
              <a:rPr lang="en-US" smtClean="0"/>
              <a:t>12/16/2018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80889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541283-85CF-47B4-8432-1C6FAE21319C}" type="datetimeFigureOut">
              <a:rPr lang="en-US" smtClean="0"/>
              <a:t>12/16/2018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2064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541283-85CF-47B4-8432-1C6FAE21319C}" type="datetimeFigureOut">
              <a:rPr lang="en-US" smtClean="0"/>
              <a:t>12/16/2018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9365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76895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34895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32FB-9D18-4CA4-AACE-2F27225937E7}" type="slidenum">
              <a:rPr lang="en-US" smtClean="0"/>
              <a:t>‹#›</a:t>
            </a:fld>
            <a:endParaRPr lang="en-US"/>
          </a:p>
        </p:txBody>
      </p:sp>
    </p:spTree>
    <p:extLst>
      <p:ext uri="{BB962C8B-B14F-4D97-AF65-F5344CB8AC3E}">
        <p14:creationId xmlns:p14="http://schemas.microsoft.com/office/powerpoint/2010/main" val="117870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18185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عوامل تشكيل الرأي </a:t>
            </a:r>
            <a:r>
              <a:rPr lang="ar-IQ" sz="5400" b="1" dirty="0" smtClean="0"/>
              <a:t>العام (البيئية والطبيعية)</a:t>
            </a:r>
            <a:endParaRPr lang="en-US" sz="5400" b="1" dirty="0"/>
          </a:p>
        </p:txBody>
      </p:sp>
      <p:sp>
        <p:nvSpPr>
          <p:cNvPr id="3" name="عنصر نائب للمحتوى 2"/>
          <p:cNvSpPr>
            <a:spLocks noGrp="1"/>
          </p:cNvSpPr>
          <p:nvPr>
            <p:ph idx="1"/>
          </p:nvPr>
        </p:nvSpPr>
        <p:spPr>
          <a:xfrm>
            <a:off x="641445" y="2511188"/>
            <a:ext cx="11081981" cy="2647666"/>
          </a:xfrm>
        </p:spPr>
        <p:style>
          <a:lnRef idx="1">
            <a:schemeClr val="dk1"/>
          </a:lnRef>
          <a:fillRef idx="2">
            <a:schemeClr val="dk1"/>
          </a:fillRef>
          <a:effectRef idx="1">
            <a:schemeClr val="dk1"/>
          </a:effectRef>
          <a:fontRef idx="minor">
            <a:schemeClr val="dk1"/>
          </a:fontRef>
        </p:style>
        <p:txBody>
          <a:bodyPr>
            <a:noAutofit/>
          </a:bodyPr>
          <a:lstStyle/>
          <a:p>
            <a:pPr algn="just" rtl="1"/>
            <a:r>
              <a:rPr lang="ar-IQ" sz="4000" b="1" dirty="0">
                <a:solidFill>
                  <a:srgbClr val="FFFF00"/>
                </a:solidFill>
              </a:rPr>
              <a:t>المدرس الدكتور غزوان جبار محمد- الجامعة المستنصرية- كلية الآداب- قسم الإعلام</a:t>
            </a:r>
            <a:endParaRPr lang="en-US" sz="4000" b="1" dirty="0">
              <a:solidFill>
                <a:srgbClr val="FFFF00"/>
              </a:solidFill>
            </a:endParaRPr>
          </a:p>
          <a:p>
            <a:pPr algn="just" rtl="1"/>
            <a:r>
              <a:rPr lang="ar-IQ" sz="4000" b="1" dirty="0">
                <a:solidFill>
                  <a:srgbClr val="FFFF00"/>
                </a:solidFill>
              </a:rPr>
              <a:t>المحاضرة </a:t>
            </a:r>
            <a:r>
              <a:rPr lang="ar-IQ" sz="4000" b="1" dirty="0" smtClean="0">
                <a:solidFill>
                  <a:srgbClr val="FFFF00"/>
                </a:solidFill>
              </a:rPr>
              <a:t>السادسة: </a:t>
            </a:r>
            <a:r>
              <a:rPr lang="ar-IQ" sz="4000" b="1" dirty="0"/>
              <a:t>عوامل تشكيل الرأي العام (البيئية والطبيعية)</a:t>
            </a:r>
            <a:endParaRPr lang="en-US" sz="4000" b="1" dirty="0">
              <a:solidFill>
                <a:srgbClr val="FFFF00"/>
              </a:solidFill>
            </a:endParaRPr>
          </a:p>
        </p:txBody>
      </p:sp>
    </p:spTree>
    <p:extLst>
      <p:ext uri="{BB962C8B-B14F-4D97-AF65-F5344CB8AC3E}">
        <p14:creationId xmlns:p14="http://schemas.microsoft.com/office/powerpoint/2010/main" val="2924419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عوامل تشكيل الرأي العام</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IQ" sz="3600" b="1" dirty="0" smtClean="0"/>
              <a:t>إن </a:t>
            </a:r>
            <a:r>
              <a:rPr lang="ar-IQ" sz="3600" b="1" dirty="0"/>
              <a:t>البيئة الجغرافية والعوامل الطبيعية للدولة تلعب دوراً كبيراً في تكوين الرأي العام، وتحديد اتجاهاته ومساراته، وأنماط سلوك الناس وثقافتهم، فالمناخ يؤثر في صفات البشر وقدراتهم الذهنية ونشأتهم الاجتماعية والبدنية وانطلاقهم الجماهيري، وتفاعلهم مع الأحداث المحيطة بهم، فضلاً عن تأثيره في مدى المشاركة والوعي السياسي والثقافي.</a:t>
            </a:r>
            <a:endParaRPr lang="en-US" sz="3600" dirty="0"/>
          </a:p>
          <a:p>
            <a:pPr algn="just" rtl="1"/>
            <a:r>
              <a:rPr lang="ar-EG" sz="3600" b="1" dirty="0"/>
              <a:t>وأدَّت الأبحاث التجريبية إلى القول إن جميع الأفراد لا يتصرفون بالطريقة نفسها حيال الرسائل المذاعة، وفي غالب الأحيان يتخذون قرارهم ويرسمون سلوكياتهم بتأثير البيئة المحيطة </a:t>
            </a:r>
            <a:r>
              <a:rPr lang="ar-IQ" sz="3600" b="1" dirty="0"/>
              <a:t>ب</a:t>
            </a:r>
            <a:r>
              <a:rPr lang="ar-EG" sz="3600" b="1" dirty="0"/>
              <a:t>هم، لذلك، فالتطور الجماعي، وخاصة تطور الرأي العام، يبدو أكثر تعقيداً مما يتصوره البعض</a:t>
            </a:r>
            <a:r>
              <a:rPr lang="en-US" sz="3600" b="1" dirty="0"/>
              <a:t>.</a:t>
            </a:r>
            <a:endParaRPr lang="en-US" sz="3600" dirty="0"/>
          </a:p>
          <a:p>
            <a:pPr algn="just"/>
            <a:endParaRPr lang="en-US" sz="3600" dirty="0"/>
          </a:p>
        </p:txBody>
      </p:sp>
    </p:spTree>
    <p:extLst>
      <p:ext uri="{BB962C8B-B14F-4D97-AF65-F5344CB8AC3E}">
        <p14:creationId xmlns:p14="http://schemas.microsoft.com/office/powerpoint/2010/main" val="3848097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013" y="191068"/>
            <a:ext cx="11709778" cy="6332561"/>
          </a:xfrm>
        </p:spPr>
        <p:style>
          <a:lnRef idx="0">
            <a:schemeClr val="accent6"/>
          </a:lnRef>
          <a:fillRef idx="3">
            <a:schemeClr val="accent6"/>
          </a:fillRef>
          <a:effectRef idx="3">
            <a:schemeClr val="accent6"/>
          </a:effectRef>
          <a:fontRef idx="minor">
            <a:schemeClr val="lt1"/>
          </a:fontRef>
        </p:style>
        <p:txBody>
          <a:bodyPr>
            <a:noAutofit/>
          </a:bodyPr>
          <a:lstStyle/>
          <a:p>
            <a:pPr algn="just" rtl="1"/>
            <a:r>
              <a:rPr lang="ar-IQ" sz="4800" b="1" dirty="0"/>
              <a:t>والبيئة بالمعنى العـام عبارة عـن مجموعة الظروف والمؤثرات الخارجية والداخلية، فالبيئـة المحيطة بأي كائن مـن إنسان أو حيوان أو نبات تشمـل الآثار الطبيعية والكيماويـة والصحراوية والبحرية والجوية والنباتية والاجتماعية، فالبيئة هـي وحدة متكاملـة تتجمّع فيها الكثير مـن العلوم التي اكتشفها الإنسان من سياسـة واجتماع واقتصاد وغير ذلك، وتشمل بشكل أعم البيئة الوراثية والبيئة الاجتماعية والبيئة الثقافية والبيئة الاقتصادية والبيئة الطبيعية وغير ذلك.</a:t>
            </a:r>
            <a:endParaRPr lang="en-US" sz="4800" dirty="0"/>
          </a:p>
        </p:txBody>
      </p:sp>
    </p:spTree>
    <p:extLst>
      <p:ext uri="{BB962C8B-B14F-4D97-AF65-F5344CB8AC3E}">
        <p14:creationId xmlns:p14="http://schemas.microsoft.com/office/powerpoint/2010/main" val="4257015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8615" y="1"/>
            <a:ext cx="10986448" cy="1255593"/>
          </a:xfrm>
        </p:spPr>
        <p:style>
          <a:lnRef idx="1">
            <a:schemeClr val="accent4"/>
          </a:lnRef>
          <a:fillRef idx="2">
            <a:schemeClr val="accent4"/>
          </a:fillRef>
          <a:effectRef idx="1">
            <a:schemeClr val="accent4"/>
          </a:effectRef>
          <a:fontRef idx="minor">
            <a:schemeClr val="dk1"/>
          </a:fontRef>
        </p:style>
        <p:txBody>
          <a:bodyPr>
            <a:noAutofit/>
          </a:bodyPr>
          <a:lstStyle/>
          <a:p>
            <a:pPr algn="just" rtl="1"/>
            <a:r>
              <a:rPr lang="ar-IQ" sz="2800" b="1" dirty="0"/>
              <a:t/>
            </a:r>
            <a:br>
              <a:rPr lang="ar-IQ" sz="2800" b="1" dirty="0"/>
            </a:br>
            <a:r>
              <a:rPr lang="ar-IQ" sz="2800" b="1" dirty="0" smtClean="0"/>
              <a:t/>
            </a:r>
            <a:br>
              <a:rPr lang="ar-IQ" sz="2800" b="1" dirty="0" smtClean="0"/>
            </a:br>
            <a:r>
              <a:rPr lang="ar-IQ" sz="2800" b="1" dirty="0" smtClean="0"/>
              <a:t>وتتمثل </a:t>
            </a:r>
            <a:r>
              <a:rPr lang="ar-IQ" sz="2800" b="1" dirty="0"/>
              <a:t>البيئة بجميع العوامل المحيطة بالفرد منذ بداية تكوينه إلى آخر حياته وبعبارة أبسط البيئة تمثل جميع القوى الغير وراثية سواء كانت تلك القوى عوامل داخلية أو خارجية مادية أو اجتماعية قبل الولادة أو بعدها، </a:t>
            </a:r>
            <a:r>
              <a:rPr lang="ar-IQ" sz="2800" b="1" dirty="0" smtClean="0"/>
              <a:t>وذلك </a:t>
            </a:r>
            <a:r>
              <a:rPr lang="ar-IQ" sz="2800" b="1" dirty="0"/>
              <a:t>على النحو الآتي</a:t>
            </a:r>
            <a:r>
              <a:rPr lang="ar-IQ" sz="2800" b="1" dirty="0" smtClean="0"/>
              <a:t>:</a:t>
            </a:r>
            <a:br>
              <a:rPr lang="ar-IQ" sz="2800" b="1" dirty="0" smtClean="0"/>
            </a:br>
            <a:r>
              <a:rPr lang="en-US" sz="2800" dirty="0"/>
              <a:t/>
            </a:r>
            <a:br>
              <a:rPr lang="en-US" sz="2800" dirty="0"/>
            </a:br>
            <a:endParaRPr lang="en-US" sz="2800" dirty="0"/>
          </a:p>
        </p:txBody>
      </p:sp>
      <p:sp>
        <p:nvSpPr>
          <p:cNvPr id="3" name="عنصر نائب للمحتوى 2"/>
          <p:cNvSpPr>
            <a:spLocks noGrp="1"/>
          </p:cNvSpPr>
          <p:nvPr>
            <p:ph idx="1"/>
          </p:nvPr>
        </p:nvSpPr>
        <p:spPr>
          <a:xfrm>
            <a:off x="518615" y="1255594"/>
            <a:ext cx="10835185" cy="5602406"/>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514350" lvl="0" indent="-514350" algn="just" rtl="1">
              <a:buFont typeface="+mj-lt"/>
              <a:buAutoNum type="arabicParenR"/>
            </a:pPr>
            <a:r>
              <a:rPr lang="en-US" b="1" dirty="0"/>
              <a:t> </a:t>
            </a:r>
            <a:r>
              <a:rPr lang="ar-IQ" sz="3900" b="1" dirty="0"/>
              <a:t>يمثل التكوين الداخلي للفرد بيئة داخلية تشمل العمليات الكيميائية والفسيولوجية للجسم والأجهزة الجسمية المختلفة والتي تؤثر في السلوك الإنساني من الداخل</a:t>
            </a:r>
            <a:r>
              <a:rPr lang="en-US" sz="3900" b="1" dirty="0"/>
              <a:t>.</a:t>
            </a:r>
            <a:endParaRPr lang="en-US" sz="3900" dirty="0"/>
          </a:p>
          <a:p>
            <a:pPr marL="514350" lvl="0" indent="-514350" algn="just" rtl="1">
              <a:buFont typeface="+mj-lt"/>
              <a:buAutoNum type="arabicParenR"/>
            </a:pPr>
            <a:r>
              <a:rPr lang="ar-IQ" sz="3900" b="1" dirty="0"/>
              <a:t>تمثل الأسرة عاملا بيئياً أساسياً يؤثر في التنشئة الاجتماعية للأفراد.</a:t>
            </a:r>
            <a:endParaRPr lang="en-US" sz="3900" dirty="0"/>
          </a:p>
          <a:p>
            <a:pPr marL="514350" lvl="0" indent="-514350" algn="just" rtl="1">
              <a:buFont typeface="+mj-lt"/>
              <a:buAutoNum type="arabicParenR"/>
            </a:pPr>
            <a:r>
              <a:rPr lang="ar-IQ" sz="3900" b="1" dirty="0"/>
              <a:t>تمثل المدارس والمؤسسات التعليمية عاملاً بيئياً عن طريق التعليم والتعلم</a:t>
            </a:r>
            <a:r>
              <a:rPr lang="en-US" sz="3900" b="1" dirty="0"/>
              <a:t> .</a:t>
            </a:r>
            <a:endParaRPr lang="en-US" sz="3900" dirty="0"/>
          </a:p>
          <a:p>
            <a:pPr marL="514350" lvl="0" indent="-514350" algn="just" rtl="1">
              <a:buFont typeface="+mj-lt"/>
              <a:buAutoNum type="arabicParenR"/>
            </a:pPr>
            <a:r>
              <a:rPr lang="ar-IQ" sz="3900" b="1" dirty="0"/>
              <a:t>يمثل المجتمع عاملاً بيئياً يؤثر في التنشئة الاجتماعية والتقاليد واللغة</a:t>
            </a:r>
            <a:r>
              <a:rPr lang="en-US" sz="3900" b="1" dirty="0"/>
              <a:t> .</a:t>
            </a:r>
            <a:endParaRPr lang="en-US" sz="3900" dirty="0"/>
          </a:p>
          <a:p>
            <a:pPr marL="514350" lvl="0" indent="-514350" algn="just" rtl="1">
              <a:buFont typeface="+mj-lt"/>
              <a:buAutoNum type="arabicParenR"/>
            </a:pPr>
            <a:r>
              <a:rPr lang="ar-IQ" sz="3900" b="1" dirty="0"/>
              <a:t>يمثل الجانب الثقافي والطبيعي للمحيط الذي يعيش فيه الفرد بيئة خارجية تؤثر في السلوك والشخصية بصور مختلفة.</a:t>
            </a:r>
            <a:endParaRPr lang="en-US" sz="3900" dirty="0"/>
          </a:p>
          <a:p>
            <a:pPr marL="0" indent="0" algn="just" rtl="1">
              <a:buNone/>
            </a:pPr>
            <a:endParaRPr lang="en-US" dirty="0"/>
          </a:p>
        </p:txBody>
      </p:sp>
    </p:spTree>
    <p:extLst>
      <p:ext uri="{BB962C8B-B14F-4D97-AF65-F5344CB8AC3E}">
        <p14:creationId xmlns:p14="http://schemas.microsoft.com/office/powerpoint/2010/main" val="1224464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6603" y="177421"/>
            <a:ext cx="11750722" cy="6400799"/>
          </a:xfrm>
        </p:spPr>
        <p:style>
          <a:lnRef idx="3">
            <a:schemeClr val="lt1"/>
          </a:lnRef>
          <a:fillRef idx="1">
            <a:schemeClr val="accent2"/>
          </a:fillRef>
          <a:effectRef idx="1">
            <a:schemeClr val="accent2"/>
          </a:effectRef>
          <a:fontRef idx="minor">
            <a:schemeClr val="lt1"/>
          </a:fontRef>
        </p:style>
        <p:txBody>
          <a:bodyPr>
            <a:normAutofit/>
          </a:bodyPr>
          <a:lstStyle/>
          <a:p>
            <a:pPr algn="just" rtl="1"/>
            <a:r>
              <a:rPr lang="ar-EG" sz="4800" b="1" dirty="0"/>
              <a:t>وأكد أرسطو في كتابه «السياسة» على </a:t>
            </a:r>
            <a:endParaRPr lang="ar-IQ" sz="4800" b="1" dirty="0" smtClean="0"/>
          </a:p>
          <a:p>
            <a:pPr algn="just" rtl="1"/>
            <a:r>
              <a:rPr lang="ar-EG" sz="4800" b="1" dirty="0" smtClean="0"/>
              <a:t>تأثير </a:t>
            </a:r>
            <a:r>
              <a:rPr lang="ar-EG" sz="4800" b="1" dirty="0"/>
              <a:t>المناخ في تحديد صفات الشعب </a:t>
            </a:r>
            <a:r>
              <a:rPr lang="ar-EG" sz="4800" b="1" dirty="0" smtClean="0"/>
              <a:t>: </a:t>
            </a:r>
            <a:r>
              <a:rPr lang="ar-EG" sz="4800" b="1" dirty="0"/>
              <a:t>إن سكان الجهات الباردة في أوروبا على قدر من الشجاعة</a:t>
            </a:r>
            <a:r>
              <a:rPr lang="ar-IQ" sz="4800" b="1" dirty="0"/>
              <a:t>،</a:t>
            </a:r>
            <a:r>
              <a:rPr lang="ar-EG" sz="4800" b="1" dirty="0"/>
              <a:t> ولكن تنقصهم الكفاية في التفكير والمهارة الفنية، في حين أن سكان الجهات الحارة مفكرون مهرة، ولكن بغير روح وأن هذا يؤدي إلى الجمود، وهذا بدوره يقود إلى الرق والعبودية، أما </a:t>
            </a:r>
            <a:r>
              <a:rPr lang="ar-EG" sz="4800" b="1" dirty="0" err="1"/>
              <a:t>هيبو</a:t>
            </a:r>
            <a:r>
              <a:rPr lang="ar-EG" sz="4800" b="1" dirty="0"/>
              <a:t> قراطيس اليوناني فيقول: إن العناصر التالية: الهواء، اليابسة والماء هي التي فرقت بين سكان الجهات الجبلية وبين أصحاب السهول الجافة</a:t>
            </a:r>
            <a:r>
              <a:rPr lang="en-US" sz="4800" b="1" dirty="0"/>
              <a:t>.</a:t>
            </a:r>
            <a:endParaRPr lang="en-US" sz="4800" dirty="0"/>
          </a:p>
          <a:p>
            <a:pPr algn="just" rtl="1"/>
            <a:endParaRPr lang="en-US" sz="4800" dirty="0"/>
          </a:p>
        </p:txBody>
      </p:sp>
    </p:spTree>
    <p:extLst>
      <p:ext uri="{BB962C8B-B14F-4D97-AF65-F5344CB8AC3E}">
        <p14:creationId xmlns:p14="http://schemas.microsoft.com/office/powerpoint/2010/main" val="6630180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357</Words>
  <Application>Microsoft Office PowerPoint</Application>
  <PresentationFormat>ملء الشاشة</PresentationFormat>
  <Paragraphs>15</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Calibri</vt:lpstr>
      <vt:lpstr>Calibri Light</vt:lpstr>
      <vt:lpstr>Times New Roman</vt:lpstr>
      <vt:lpstr>نسق Office</vt:lpstr>
      <vt:lpstr>عوامل تشكيل الرأي العام (البيئية والطبيعية)</vt:lpstr>
      <vt:lpstr>عوامل تشكيل الرأي العام</vt:lpstr>
      <vt:lpstr>عرض تقديمي في PowerPoint</vt:lpstr>
      <vt:lpstr>  وتتمثل البيئة بجميع العوامل المحيطة بالفرد منذ بداية تكوينه إلى آخر حياته وبعبارة أبسط البيئة تمثل جميع القوى الغير وراثية سواء كانت تلك القوى عوامل داخلية أو خارجية مادية أو اجتماعية قبل الولادة أو بعدها، وذلك على النحو الآتي:  </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تشكيل الرأي العام</dc:title>
  <dc:creator>DR.Ahmed Saker 2O14</dc:creator>
  <cp:lastModifiedBy>DR.Ahmed Saker 2O14</cp:lastModifiedBy>
  <cp:revision>10</cp:revision>
  <dcterms:created xsi:type="dcterms:W3CDTF">2018-11-24T13:08:01Z</dcterms:created>
  <dcterms:modified xsi:type="dcterms:W3CDTF">2018-12-15T21:27:10Z</dcterms:modified>
</cp:coreProperties>
</file>