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4" r:id="rId3"/>
    <p:sldId id="265" r:id="rId4"/>
    <p:sldId id="266" r:id="rId5"/>
    <p:sldId id="267"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B11C8DD7-E725-4D8D-83A7-30B3F0E367EC}">
          <p14:sldIdLst>
            <p14:sldId id="271"/>
            <p14:sldId id="264"/>
            <p14:sldId id="265"/>
            <p14:sldId id="266"/>
            <p14:sldId id="267"/>
            <p14:sldId id="269"/>
            <p14:sldId id="27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51" autoAdjust="0"/>
    <p:restoredTop sz="94660"/>
  </p:normalViewPr>
  <p:slideViewPr>
    <p:cSldViewPr snapToGrid="0">
      <p:cViewPr varScale="1">
        <p:scale>
          <a:sx n="70" d="100"/>
          <a:sy n="70" d="100"/>
        </p:scale>
        <p:origin x="78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822702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404189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7325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72464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372910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89093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541283-85CF-47B4-8432-1C6FAE21319C}" type="datetimeFigureOut">
              <a:rPr lang="en-US" smtClean="0"/>
              <a:t>12/16/2018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80889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541283-85CF-47B4-8432-1C6FAE21319C}" type="datetimeFigureOut">
              <a:rPr lang="en-US" smtClean="0"/>
              <a:t>12/16/2018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52064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541283-85CF-47B4-8432-1C6FAE21319C}" type="datetimeFigureOut">
              <a:rPr lang="en-US" smtClean="0"/>
              <a:t>12/16/2018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9365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276895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541283-85CF-47B4-8432-1C6FAE21319C}" type="datetimeFigureOut">
              <a:rPr lang="en-US" smtClean="0"/>
              <a:t>12/16/2018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D5C32FB-9D18-4CA4-AACE-2F27225937E7}" type="slidenum">
              <a:rPr lang="en-US" smtClean="0"/>
              <a:t>‹#›</a:t>
            </a:fld>
            <a:endParaRPr lang="en-US"/>
          </a:p>
        </p:txBody>
      </p:sp>
    </p:spTree>
    <p:extLst>
      <p:ext uri="{BB962C8B-B14F-4D97-AF65-F5344CB8AC3E}">
        <p14:creationId xmlns:p14="http://schemas.microsoft.com/office/powerpoint/2010/main" val="1348952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41283-85CF-47B4-8432-1C6FAE21319C}" type="datetimeFigureOut">
              <a:rPr lang="en-US" smtClean="0"/>
              <a:t>12/16/2018</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C32FB-9D18-4CA4-AACE-2F27225937E7}" type="slidenum">
              <a:rPr lang="en-US" smtClean="0"/>
              <a:t>‹#›</a:t>
            </a:fld>
            <a:endParaRPr lang="en-US"/>
          </a:p>
        </p:txBody>
      </p:sp>
    </p:spTree>
    <p:extLst>
      <p:ext uri="{BB962C8B-B14F-4D97-AF65-F5344CB8AC3E}">
        <p14:creationId xmlns:p14="http://schemas.microsoft.com/office/powerpoint/2010/main" val="1178705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55342" y="365125"/>
            <a:ext cx="10398458" cy="2500905"/>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ar-IQ" sz="9600" b="1" dirty="0"/>
              <a:t>مظاهر الرأي العام</a:t>
            </a:r>
            <a:r>
              <a:rPr lang="en-US" sz="9600" b="1" dirty="0"/>
              <a:t>:-</a:t>
            </a:r>
            <a:endParaRPr lang="en-US" sz="9600" dirty="0"/>
          </a:p>
        </p:txBody>
      </p:sp>
      <p:sp>
        <p:nvSpPr>
          <p:cNvPr id="3" name="عنصر نائب للمحتوى 2"/>
          <p:cNvSpPr>
            <a:spLocks noGrp="1"/>
          </p:cNvSpPr>
          <p:nvPr>
            <p:ph idx="1"/>
          </p:nvPr>
        </p:nvSpPr>
        <p:spPr>
          <a:xfrm>
            <a:off x="955342" y="3971499"/>
            <a:ext cx="10398457" cy="2205464"/>
          </a:xfrm>
        </p:spPr>
        <p:style>
          <a:lnRef idx="1">
            <a:schemeClr val="accent6"/>
          </a:lnRef>
          <a:fillRef idx="2">
            <a:schemeClr val="accent6"/>
          </a:fillRef>
          <a:effectRef idx="1">
            <a:schemeClr val="accent6"/>
          </a:effectRef>
          <a:fontRef idx="minor">
            <a:schemeClr val="dk1"/>
          </a:fontRef>
        </p:style>
        <p:txBody>
          <a:bodyPr>
            <a:normAutofit/>
          </a:bodyPr>
          <a:lstStyle/>
          <a:p>
            <a:pPr algn="just" rtl="1"/>
            <a:r>
              <a:rPr lang="ar-IQ" sz="3600" b="1" dirty="0">
                <a:solidFill>
                  <a:schemeClr val="tx1">
                    <a:lumMod val="75000"/>
                    <a:lumOff val="25000"/>
                  </a:schemeClr>
                </a:solidFill>
              </a:rPr>
              <a:t>المدرس الدكتور غزوان جبار محمد- الجامعة المستنصرية- كلية الآداب- قسم الإعلام</a:t>
            </a:r>
            <a:endParaRPr lang="en-US" sz="3600" b="1" dirty="0">
              <a:solidFill>
                <a:schemeClr val="tx1">
                  <a:lumMod val="75000"/>
                  <a:lumOff val="25000"/>
                </a:schemeClr>
              </a:solidFill>
            </a:endParaRPr>
          </a:p>
          <a:p>
            <a:pPr algn="just" rtl="1"/>
            <a:r>
              <a:rPr lang="ar-IQ" sz="3600" b="1" dirty="0">
                <a:solidFill>
                  <a:schemeClr val="tx1">
                    <a:lumMod val="75000"/>
                    <a:lumOff val="25000"/>
                  </a:schemeClr>
                </a:solidFill>
              </a:rPr>
              <a:t>المحاضرة </a:t>
            </a:r>
            <a:r>
              <a:rPr lang="ar-IQ" sz="3600" b="1" dirty="0" smtClean="0">
                <a:solidFill>
                  <a:schemeClr val="tx1">
                    <a:lumMod val="75000"/>
                    <a:lumOff val="25000"/>
                  </a:schemeClr>
                </a:solidFill>
              </a:rPr>
              <a:t>الثانية عشرة: </a:t>
            </a:r>
            <a:r>
              <a:rPr lang="ar-IQ" sz="3600" b="1" dirty="0"/>
              <a:t>مظاهر الرأي </a:t>
            </a:r>
            <a:r>
              <a:rPr lang="ar-IQ" sz="3600" b="1" dirty="0" smtClean="0"/>
              <a:t>العام</a:t>
            </a:r>
            <a:r>
              <a:rPr lang="ar-IQ" sz="3600" b="1" dirty="0"/>
              <a:t> </a:t>
            </a:r>
            <a:r>
              <a:rPr lang="ar-IQ" sz="3600" b="1" dirty="0" smtClean="0"/>
              <a:t>(الإيجابية والسلبية)</a:t>
            </a:r>
            <a:endParaRPr lang="en-US" sz="3600" b="1" dirty="0">
              <a:solidFill>
                <a:schemeClr val="tx1">
                  <a:lumMod val="75000"/>
                  <a:lumOff val="25000"/>
                </a:schemeClr>
              </a:solidFill>
            </a:endParaRPr>
          </a:p>
        </p:txBody>
      </p:sp>
    </p:spTree>
    <p:extLst>
      <p:ext uri="{BB962C8B-B14F-4D97-AF65-F5344CB8AC3E}">
        <p14:creationId xmlns:p14="http://schemas.microsoft.com/office/powerpoint/2010/main" val="3221980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u="sng" dirty="0"/>
              <a:t>مظاهر الرأي العام</a:t>
            </a:r>
            <a:r>
              <a:rPr lang="en-US" sz="5400" b="1" u="sng" dirty="0"/>
              <a:t>:-</a:t>
            </a:r>
            <a:endParaRPr lang="en-US" sz="5400"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IQ" sz="4400" b="1" dirty="0" smtClean="0"/>
              <a:t>تعني </a:t>
            </a:r>
            <a:r>
              <a:rPr lang="ar-IQ" sz="4400" b="1" dirty="0"/>
              <a:t>مظاهر الرأي العام، أنماط السلوك التي يستخدمها جمهور الرأي العام في التعبير عن وجهات نظره واتجاهاته من القضية والمشاكل التي تمس مصالحه وتتعلق باهتماماته، والسلوك هو تعبير يأخذ أشكالاً متعددة فأما أن </a:t>
            </a:r>
            <a:r>
              <a:rPr lang="ar-IQ" sz="4400" b="1" dirty="0" smtClean="0"/>
              <a:t>تكون لفظية </a:t>
            </a:r>
            <a:r>
              <a:rPr lang="ar-IQ" sz="4400" b="1" dirty="0"/>
              <a:t>(الكلام) أو حركية أو بإشارة أو أيماءة، أي هو كافة أشكال التعبير </a:t>
            </a:r>
            <a:r>
              <a:rPr lang="ar-IQ" sz="4400" b="1"/>
              <a:t>عن </a:t>
            </a:r>
            <a:r>
              <a:rPr lang="ar-IQ" sz="4400" b="1" smtClean="0"/>
              <a:t>الآراء </a:t>
            </a:r>
            <a:r>
              <a:rPr lang="ar-IQ" sz="4400" b="1" dirty="0"/>
              <a:t>والاتجاهات سواء بالموافقة أو المعارضة أو المحايدة</a:t>
            </a:r>
            <a:endParaRPr lang="en-US" sz="4400" b="1" dirty="0"/>
          </a:p>
        </p:txBody>
      </p:sp>
    </p:spTree>
    <p:extLst>
      <p:ext uri="{BB962C8B-B14F-4D97-AF65-F5344CB8AC3E}">
        <p14:creationId xmlns:p14="http://schemas.microsoft.com/office/powerpoint/2010/main" val="916421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السلوك</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1"/>
          </a:lnRef>
          <a:fillRef idx="2">
            <a:schemeClr val="accent1"/>
          </a:fillRef>
          <a:effectRef idx="1">
            <a:schemeClr val="accent1"/>
          </a:effectRef>
          <a:fontRef idx="minor">
            <a:schemeClr val="dk1"/>
          </a:fontRef>
        </p:style>
        <p:txBody>
          <a:bodyPr>
            <a:noAutofit/>
          </a:bodyPr>
          <a:lstStyle/>
          <a:p>
            <a:pPr algn="just" rtl="1"/>
            <a:r>
              <a:rPr lang="ar-IQ" sz="4800" b="1" dirty="0"/>
              <a:t>والسلوك هو النشاط الذي يصدر عن الكائن الحي، نتيجة لتفاعله مع ظروف بيئية معينة لمحاولة تعديلها وتغييرها، وما النشاط الذي يصدر عن الكائن الحي إلا مجموعة من الاستجابات التي يقوم بها، للردعلى مثيرات ومنبهات معينة، اما حينما لا ينعكس السلوك على الأفعال الخارجية للأفراد فنكون بصدد الرأي العام الكامن ويختلف أسلوب التعبير عن الرأي العام تبعاً لدرجة تقدم المجتمع وطبيعته.</a:t>
            </a:r>
            <a:endParaRPr lang="en-US" sz="4800" b="1" dirty="0"/>
          </a:p>
        </p:txBody>
      </p:sp>
    </p:spTree>
    <p:extLst>
      <p:ext uri="{BB962C8B-B14F-4D97-AF65-F5344CB8AC3E}">
        <p14:creationId xmlns:p14="http://schemas.microsoft.com/office/powerpoint/2010/main" val="2924419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الرأي العام</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5400" b="1" dirty="0"/>
              <a:t>ويعبر الرأي العام عن نفسه في صور شتى بعضها إيجابي وبعضها سلبي، ويمكن القول إن مظاهر الرأي العام تمثل الصورة والأشكال التي يستخدمها الجمهور في التعبير عن وجهة نظره واتجاهاته ومواقفه إزاء قضية من القضايا أو مشكلة من المشاكل التي تمس مصالح أو عقائد أو قيم أو تقاليد مجتمع من المجتمعات.</a:t>
            </a:r>
            <a:endParaRPr lang="en-US" sz="5400" dirty="0"/>
          </a:p>
        </p:txBody>
      </p:sp>
    </p:spTree>
    <p:extLst>
      <p:ext uri="{BB962C8B-B14F-4D97-AF65-F5344CB8AC3E}">
        <p14:creationId xmlns:p14="http://schemas.microsoft.com/office/powerpoint/2010/main" val="2218046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u="sng" dirty="0"/>
              <a:t>المظاهر الايجابية والسلبية</a:t>
            </a:r>
            <a:endParaRPr lang="en-US" sz="5400"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6000" b="1" dirty="0"/>
              <a:t>من المفترض أن يكون للرأي العام مظاهر معينة يعبر من خلالها عن نفسه، ويعبر بها الجمهور عن اتجاهاته نحو القضايا والمشكلات العامة التي تهمه، وبحسب دراسات الرأي العام يوجد نوعان من مظاهر الرأي العام هي:</a:t>
            </a:r>
            <a:endParaRPr lang="en-US" sz="6000" dirty="0"/>
          </a:p>
        </p:txBody>
      </p:sp>
    </p:spTree>
    <p:extLst>
      <p:ext uri="{BB962C8B-B14F-4D97-AF65-F5344CB8AC3E}">
        <p14:creationId xmlns:p14="http://schemas.microsoft.com/office/powerpoint/2010/main" val="2012307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a:t>النوع الأول: مظاهر إيجابية:</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algn="just" rtl="1"/>
            <a:r>
              <a:rPr lang="ar-IQ" sz="6000" b="1" dirty="0" smtClean="0"/>
              <a:t>تتمثل </a:t>
            </a:r>
            <a:r>
              <a:rPr lang="ar-IQ" sz="6000" b="1" dirty="0"/>
              <a:t>في الثورات وهي أسلوب عنيف يلجأ إليه الرأي العام حينما يتأكد أنه لا فائدة من التعبير الكلامي عن  نفسه. </a:t>
            </a:r>
            <a:endParaRPr lang="ar-IQ" sz="6000" b="1" dirty="0" smtClean="0"/>
          </a:p>
          <a:p>
            <a:pPr algn="just" rtl="1"/>
            <a:r>
              <a:rPr lang="ar-IQ" sz="6000" b="1" dirty="0" smtClean="0"/>
              <a:t>وأيضاً </a:t>
            </a:r>
            <a:r>
              <a:rPr lang="ar-IQ" sz="6000" b="1" dirty="0"/>
              <a:t>الندوات والاجتماعات العامة، والمظاهرات، وإطلاق الشائعات لإزعاج السلطة وزعزعة الثقة فيها، وأخيراً الانتخابات.</a:t>
            </a:r>
            <a:endParaRPr lang="en-US" sz="6000" dirty="0"/>
          </a:p>
        </p:txBody>
      </p:sp>
    </p:spTree>
    <p:extLst>
      <p:ext uri="{BB962C8B-B14F-4D97-AF65-F5344CB8AC3E}">
        <p14:creationId xmlns:p14="http://schemas.microsoft.com/office/powerpoint/2010/main" val="2906083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41445" y="365125"/>
            <a:ext cx="11081981" cy="90411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rtl="1"/>
            <a:r>
              <a:rPr lang="ar-IQ" sz="5400" b="1" dirty="0" smtClean="0"/>
              <a:t>النوع الثاني: مظاهر سلبية:</a:t>
            </a:r>
            <a:endParaRPr lang="en-US" sz="5400" b="1" dirty="0"/>
          </a:p>
        </p:txBody>
      </p:sp>
      <p:sp>
        <p:nvSpPr>
          <p:cNvPr id="3" name="عنصر نائب للمحتوى 2"/>
          <p:cNvSpPr>
            <a:spLocks noGrp="1"/>
          </p:cNvSpPr>
          <p:nvPr>
            <p:ph idx="1"/>
          </p:nvPr>
        </p:nvSpPr>
        <p:spPr>
          <a:xfrm>
            <a:off x="641445" y="1269242"/>
            <a:ext cx="11081981" cy="5486400"/>
          </a:xfrm>
        </p:spPr>
        <p:style>
          <a:lnRef idx="1">
            <a:schemeClr val="accent6"/>
          </a:lnRef>
          <a:fillRef idx="2">
            <a:schemeClr val="accent6"/>
          </a:fillRef>
          <a:effectRef idx="1">
            <a:schemeClr val="accent6"/>
          </a:effectRef>
          <a:fontRef idx="minor">
            <a:schemeClr val="dk1"/>
          </a:fontRef>
        </p:style>
        <p:txBody>
          <a:bodyPr>
            <a:noAutofit/>
          </a:bodyPr>
          <a:lstStyle/>
          <a:p>
            <a:pPr marL="0" indent="0" algn="just" rtl="1">
              <a:buNone/>
            </a:pPr>
            <a:r>
              <a:rPr lang="ar-IQ" sz="7200" b="1" dirty="0" smtClean="0"/>
              <a:t>وتتمثل </a:t>
            </a:r>
            <a:r>
              <a:rPr lang="ar-IQ" sz="7200" b="1" dirty="0"/>
              <a:t>في: المقاطعة، وتفشي السلبية واللامبالاة، والإضراب عن العمل أو الإقلال من الإنتاج. </a:t>
            </a:r>
            <a:endParaRPr lang="en-US" sz="7200" dirty="0"/>
          </a:p>
        </p:txBody>
      </p:sp>
    </p:spTree>
    <p:extLst>
      <p:ext uri="{BB962C8B-B14F-4D97-AF65-F5344CB8AC3E}">
        <p14:creationId xmlns:p14="http://schemas.microsoft.com/office/powerpoint/2010/main" val="395090774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321</Words>
  <Application>Microsoft Office PowerPoint</Application>
  <PresentationFormat>ملء الشاشة</PresentationFormat>
  <Paragraphs>16</Paragraphs>
  <Slides>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7</vt:i4>
      </vt:variant>
    </vt:vector>
  </HeadingPairs>
  <TitlesOfParts>
    <vt:vector size="12" baseType="lpstr">
      <vt:lpstr>Arial</vt:lpstr>
      <vt:lpstr>Calibri</vt:lpstr>
      <vt:lpstr>Calibri Light</vt:lpstr>
      <vt:lpstr>Times New Roman</vt:lpstr>
      <vt:lpstr>نسق Office</vt:lpstr>
      <vt:lpstr>مظاهر الرأي العام:-</vt:lpstr>
      <vt:lpstr>مظاهر الرأي العام:-</vt:lpstr>
      <vt:lpstr>السلوك</vt:lpstr>
      <vt:lpstr>الرأي العام</vt:lpstr>
      <vt:lpstr>المظاهر الايجابية والسلبية</vt:lpstr>
      <vt:lpstr>النوع الأول: مظاهر إيجابية:</vt:lpstr>
      <vt:lpstr>النوع الثاني: مظاهر سلبية:</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عوامل تشكيل الرأي العام</dc:title>
  <dc:creator>DR.Ahmed Saker 2O14</dc:creator>
  <cp:lastModifiedBy>DR.Ahmed Saker 2O14</cp:lastModifiedBy>
  <cp:revision>12</cp:revision>
  <dcterms:created xsi:type="dcterms:W3CDTF">2018-11-24T13:08:01Z</dcterms:created>
  <dcterms:modified xsi:type="dcterms:W3CDTF">2018-12-15T22:18:57Z</dcterms:modified>
</cp:coreProperties>
</file>