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20AEDAF-B834-496F-A600-FADD250F5A27}"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6A1CA9B-4AE1-4C63-8246-93D64064BABE}" type="slidenum">
              <a:rPr lang="en-US" smtClean="0"/>
              <a:t>‹#›</a:t>
            </a:fld>
            <a:endParaRPr lang="en-US"/>
          </a:p>
        </p:txBody>
      </p:sp>
    </p:spTree>
    <p:extLst>
      <p:ext uri="{BB962C8B-B14F-4D97-AF65-F5344CB8AC3E}">
        <p14:creationId xmlns:p14="http://schemas.microsoft.com/office/powerpoint/2010/main" val="3664495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20AEDAF-B834-496F-A600-FADD250F5A27}"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6A1CA9B-4AE1-4C63-8246-93D64064BABE}" type="slidenum">
              <a:rPr lang="en-US" smtClean="0"/>
              <a:t>‹#›</a:t>
            </a:fld>
            <a:endParaRPr lang="en-US"/>
          </a:p>
        </p:txBody>
      </p:sp>
    </p:spTree>
    <p:extLst>
      <p:ext uri="{BB962C8B-B14F-4D97-AF65-F5344CB8AC3E}">
        <p14:creationId xmlns:p14="http://schemas.microsoft.com/office/powerpoint/2010/main" val="2437657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20AEDAF-B834-496F-A600-FADD250F5A27}"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6A1CA9B-4AE1-4C63-8246-93D64064BABE}"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50512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F20AEDAF-B834-496F-A600-FADD250F5A27}" type="datetimeFigureOut">
              <a:rPr lang="en-US" smtClean="0"/>
              <a:t>12/16/2018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A1CA9B-4AE1-4C63-8246-93D64064BABE}" type="slidenum">
              <a:rPr lang="en-US" smtClean="0"/>
              <a:t>‹#›</a:t>
            </a:fld>
            <a:endParaRPr lang="en-US"/>
          </a:p>
        </p:txBody>
      </p:sp>
    </p:spTree>
    <p:extLst>
      <p:ext uri="{BB962C8B-B14F-4D97-AF65-F5344CB8AC3E}">
        <p14:creationId xmlns:p14="http://schemas.microsoft.com/office/powerpoint/2010/main" val="33077899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F20AEDAF-B834-496F-A600-FADD250F5A27}" type="datetimeFigureOut">
              <a:rPr lang="en-US" smtClean="0"/>
              <a:t>12/16/2018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A1CA9B-4AE1-4C63-8246-93D64064BABE}"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88722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F20AEDAF-B834-496F-A600-FADD250F5A27}" type="datetimeFigureOut">
              <a:rPr lang="en-US" smtClean="0"/>
              <a:t>12/16/2018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A1CA9B-4AE1-4C63-8246-93D64064BABE}" type="slidenum">
              <a:rPr lang="en-US" smtClean="0"/>
              <a:t>‹#›</a:t>
            </a:fld>
            <a:endParaRPr lang="en-US"/>
          </a:p>
        </p:txBody>
      </p:sp>
    </p:spTree>
    <p:extLst>
      <p:ext uri="{BB962C8B-B14F-4D97-AF65-F5344CB8AC3E}">
        <p14:creationId xmlns:p14="http://schemas.microsoft.com/office/powerpoint/2010/main" val="4167549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20AEDAF-B834-496F-A600-FADD250F5A27}"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6A1CA9B-4AE1-4C63-8246-93D64064BABE}" type="slidenum">
              <a:rPr lang="en-US" smtClean="0"/>
              <a:t>‹#›</a:t>
            </a:fld>
            <a:endParaRPr lang="en-US"/>
          </a:p>
        </p:txBody>
      </p:sp>
    </p:spTree>
    <p:extLst>
      <p:ext uri="{BB962C8B-B14F-4D97-AF65-F5344CB8AC3E}">
        <p14:creationId xmlns:p14="http://schemas.microsoft.com/office/powerpoint/2010/main" val="2411405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20AEDAF-B834-496F-A600-FADD250F5A27}"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6A1CA9B-4AE1-4C63-8246-93D64064BABE}" type="slidenum">
              <a:rPr lang="en-US" smtClean="0"/>
              <a:t>‹#›</a:t>
            </a:fld>
            <a:endParaRPr lang="en-US"/>
          </a:p>
        </p:txBody>
      </p:sp>
    </p:spTree>
    <p:extLst>
      <p:ext uri="{BB962C8B-B14F-4D97-AF65-F5344CB8AC3E}">
        <p14:creationId xmlns:p14="http://schemas.microsoft.com/office/powerpoint/2010/main" val="3846912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20AEDAF-B834-496F-A600-FADD250F5A27}"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6A1CA9B-4AE1-4C63-8246-93D64064BABE}" type="slidenum">
              <a:rPr lang="en-US" smtClean="0"/>
              <a:t>‹#›</a:t>
            </a:fld>
            <a:endParaRPr lang="en-US"/>
          </a:p>
        </p:txBody>
      </p:sp>
    </p:spTree>
    <p:extLst>
      <p:ext uri="{BB962C8B-B14F-4D97-AF65-F5344CB8AC3E}">
        <p14:creationId xmlns:p14="http://schemas.microsoft.com/office/powerpoint/2010/main" val="17379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20AEDAF-B834-496F-A600-FADD250F5A27}"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6A1CA9B-4AE1-4C63-8246-93D64064BABE}" type="slidenum">
              <a:rPr lang="en-US" smtClean="0"/>
              <a:t>‹#›</a:t>
            </a:fld>
            <a:endParaRPr lang="en-US"/>
          </a:p>
        </p:txBody>
      </p:sp>
    </p:spTree>
    <p:extLst>
      <p:ext uri="{BB962C8B-B14F-4D97-AF65-F5344CB8AC3E}">
        <p14:creationId xmlns:p14="http://schemas.microsoft.com/office/powerpoint/2010/main" val="3700666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20AEDAF-B834-496F-A600-FADD250F5A27}" type="datetimeFigureOut">
              <a:rPr lang="en-US" smtClean="0"/>
              <a:t>12/16/2018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6A1CA9B-4AE1-4C63-8246-93D64064BABE}" type="slidenum">
              <a:rPr lang="en-US" smtClean="0"/>
              <a:t>‹#›</a:t>
            </a:fld>
            <a:endParaRPr lang="en-US"/>
          </a:p>
        </p:txBody>
      </p:sp>
    </p:spTree>
    <p:extLst>
      <p:ext uri="{BB962C8B-B14F-4D97-AF65-F5344CB8AC3E}">
        <p14:creationId xmlns:p14="http://schemas.microsoft.com/office/powerpoint/2010/main" val="2009971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20AEDAF-B834-496F-A600-FADD250F5A27}" type="datetimeFigureOut">
              <a:rPr lang="en-US" smtClean="0"/>
              <a:t>12/16/2018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6A1CA9B-4AE1-4C63-8246-93D64064BABE}" type="slidenum">
              <a:rPr lang="en-US" smtClean="0"/>
              <a:t>‹#›</a:t>
            </a:fld>
            <a:endParaRPr lang="en-US"/>
          </a:p>
        </p:txBody>
      </p:sp>
    </p:spTree>
    <p:extLst>
      <p:ext uri="{BB962C8B-B14F-4D97-AF65-F5344CB8AC3E}">
        <p14:creationId xmlns:p14="http://schemas.microsoft.com/office/powerpoint/2010/main" val="1726932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20AEDAF-B834-496F-A600-FADD250F5A27}" type="datetimeFigureOut">
              <a:rPr lang="en-US" smtClean="0"/>
              <a:t>12/16/2018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6A1CA9B-4AE1-4C63-8246-93D64064BABE}" type="slidenum">
              <a:rPr lang="en-US" smtClean="0"/>
              <a:t>‹#›</a:t>
            </a:fld>
            <a:endParaRPr lang="en-US"/>
          </a:p>
        </p:txBody>
      </p:sp>
    </p:spTree>
    <p:extLst>
      <p:ext uri="{BB962C8B-B14F-4D97-AF65-F5344CB8AC3E}">
        <p14:creationId xmlns:p14="http://schemas.microsoft.com/office/powerpoint/2010/main" val="496873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0AEDAF-B834-496F-A600-FADD250F5A27}" type="datetimeFigureOut">
              <a:rPr lang="en-US" smtClean="0"/>
              <a:t>12/16/2018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6A1CA9B-4AE1-4C63-8246-93D64064BABE}" type="slidenum">
              <a:rPr lang="en-US" smtClean="0"/>
              <a:t>‹#›</a:t>
            </a:fld>
            <a:endParaRPr lang="en-US"/>
          </a:p>
        </p:txBody>
      </p:sp>
    </p:spTree>
    <p:extLst>
      <p:ext uri="{BB962C8B-B14F-4D97-AF65-F5344CB8AC3E}">
        <p14:creationId xmlns:p14="http://schemas.microsoft.com/office/powerpoint/2010/main" val="1769731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20AEDAF-B834-496F-A600-FADD250F5A27}" type="datetimeFigureOut">
              <a:rPr lang="en-US" smtClean="0"/>
              <a:t>12/16/2018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6A1CA9B-4AE1-4C63-8246-93D64064BABE}" type="slidenum">
              <a:rPr lang="en-US" smtClean="0"/>
              <a:t>‹#›</a:t>
            </a:fld>
            <a:endParaRPr lang="en-US"/>
          </a:p>
        </p:txBody>
      </p:sp>
    </p:spTree>
    <p:extLst>
      <p:ext uri="{BB962C8B-B14F-4D97-AF65-F5344CB8AC3E}">
        <p14:creationId xmlns:p14="http://schemas.microsoft.com/office/powerpoint/2010/main" val="3417007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20AEDAF-B834-496F-A600-FADD250F5A27}" type="datetimeFigureOut">
              <a:rPr lang="en-US" smtClean="0"/>
              <a:t>12/16/2018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A1CA9B-4AE1-4C63-8246-93D64064BABE}" type="slidenum">
              <a:rPr lang="en-US" smtClean="0"/>
              <a:t>‹#›</a:t>
            </a:fld>
            <a:endParaRPr lang="en-US"/>
          </a:p>
        </p:txBody>
      </p:sp>
    </p:spTree>
    <p:extLst>
      <p:ext uri="{BB962C8B-B14F-4D97-AF65-F5344CB8AC3E}">
        <p14:creationId xmlns:p14="http://schemas.microsoft.com/office/powerpoint/2010/main" val="2246732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20AEDAF-B834-496F-A600-FADD250F5A27}" type="datetimeFigureOut">
              <a:rPr lang="en-US" smtClean="0"/>
              <a:t>12/16/2018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6A1CA9B-4AE1-4C63-8246-93D64064BABE}" type="slidenum">
              <a:rPr lang="en-US" smtClean="0"/>
              <a:t>‹#›</a:t>
            </a:fld>
            <a:endParaRPr lang="en-US"/>
          </a:p>
        </p:txBody>
      </p:sp>
    </p:spTree>
    <p:extLst>
      <p:ext uri="{BB962C8B-B14F-4D97-AF65-F5344CB8AC3E}">
        <p14:creationId xmlns:p14="http://schemas.microsoft.com/office/powerpoint/2010/main" val="407579486"/>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869743" y="1542198"/>
            <a:ext cx="9634869" cy="3235184"/>
          </a:xfrm>
        </p:spPr>
        <p:txBody>
          <a:bodyPr>
            <a:noAutofit/>
          </a:bodyPr>
          <a:lstStyle/>
          <a:p>
            <a:r>
              <a:rPr lang="ar-IQ" sz="8000" b="1" dirty="0" smtClean="0"/>
              <a:t>وظائف الرأي العام</a:t>
            </a:r>
            <a:br>
              <a:rPr lang="ar-IQ" sz="8000" b="1" dirty="0" smtClean="0"/>
            </a:br>
            <a:endParaRPr lang="en-US" sz="8000" b="1" dirty="0"/>
          </a:p>
        </p:txBody>
      </p:sp>
      <p:sp>
        <p:nvSpPr>
          <p:cNvPr id="3" name="عنوان فرعي 2"/>
          <p:cNvSpPr>
            <a:spLocks noGrp="1"/>
          </p:cNvSpPr>
          <p:nvPr>
            <p:ph type="subTitle" idx="1"/>
          </p:nvPr>
        </p:nvSpPr>
        <p:spPr>
          <a:xfrm>
            <a:off x="1651379" y="4777379"/>
            <a:ext cx="9853233" cy="1541534"/>
          </a:xfrm>
        </p:spPr>
        <p:txBody>
          <a:bodyPr>
            <a:noAutofit/>
          </a:bodyPr>
          <a:lstStyle/>
          <a:p>
            <a:pPr algn="just" rtl="1"/>
            <a:r>
              <a:rPr lang="ar-IQ" sz="2400" b="1" dirty="0">
                <a:solidFill>
                  <a:schemeClr val="tx1">
                    <a:lumMod val="75000"/>
                    <a:lumOff val="25000"/>
                  </a:schemeClr>
                </a:solidFill>
              </a:rPr>
              <a:t>المدرس الدكتور غزوان جبار محمد- الجامعة المستنصرية- كلية الآداب- قسم الإعلام</a:t>
            </a:r>
            <a:endParaRPr lang="en-US" sz="2400" b="1" dirty="0">
              <a:solidFill>
                <a:schemeClr val="tx1">
                  <a:lumMod val="75000"/>
                  <a:lumOff val="25000"/>
                </a:schemeClr>
              </a:solidFill>
            </a:endParaRPr>
          </a:p>
          <a:p>
            <a:pPr algn="just" rtl="1"/>
            <a:r>
              <a:rPr lang="ar-IQ" sz="2400" b="1" dirty="0">
                <a:solidFill>
                  <a:schemeClr val="tx1">
                    <a:lumMod val="75000"/>
                    <a:lumOff val="25000"/>
                  </a:schemeClr>
                </a:solidFill>
              </a:rPr>
              <a:t>المحاضرة </a:t>
            </a:r>
            <a:r>
              <a:rPr lang="ar-IQ" sz="2400" b="1" dirty="0" smtClean="0">
                <a:solidFill>
                  <a:schemeClr val="tx1">
                    <a:lumMod val="75000"/>
                    <a:lumOff val="25000"/>
                  </a:schemeClr>
                </a:solidFill>
              </a:rPr>
              <a:t>الثالثة </a:t>
            </a:r>
            <a:r>
              <a:rPr lang="ar-IQ" sz="2400" b="1" dirty="0">
                <a:solidFill>
                  <a:schemeClr val="tx1">
                    <a:lumMod val="75000"/>
                    <a:lumOff val="25000"/>
                  </a:schemeClr>
                </a:solidFill>
              </a:rPr>
              <a:t>عشرة: </a:t>
            </a:r>
            <a:r>
              <a:rPr lang="ar-IQ" sz="2400" b="1" dirty="0" smtClean="0"/>
              <a:t>وظائف الرأي العام</a:t>
            </a:r>
            <a:endParaRPr lang="en-US" sz="2400" b="1" dirty="0" smtClean="0">
              <a:solidFill>
                <a:schemeClr val="tx1">
                  <a:lumMod val="75000"/>
                  <a:lumOff val="25000"/>
                </a:schemeClr>
              </a:solidFill>
            </a:endParaRPr>
          </a:p>
          <a:p>
            <a:endParaRPr lang="en-US" sz="2400" b="1" dirty="0"/>
          </a:p>
        </p:txBody>
      </p:sp>
    </p:spTree>
    <p:extLst>
      <p:ext uri="{BB962C8B-B14F-4D97-AF65-F5344CB8AC3E}">
        <p14:creationId xmlns:p14="http://schemas.microsoft.com/office/powerpoint/2010/main" val="4148617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just" rtl="1"/>
            <a:r>
              <a:rPr lang="ar-SA" b="1" dirty="0"/>
              <a:t>الوظيفة السياسية للرأي </a:t>
            </a:r>
            <a:r>
              <a:rPr lang="ar-SA" b="1" dirty="0" smtClean="0"/>
              <a:t>العام</a:t>
            </a:r>
            <a:r>
              <a:rPr lang="ar-IQ" b="1" dirty="0" smtClean="0"/>
              <a:t/>
            </a:r>
            <a:br>
              <a:rPr lang="ar-IQ" b="1" dirty="0" smtClean="0"/>
            </a:br>
            <a:r>
              <a:rPr lang="ar-SA" b="1" dirty="0" smtClean="0"/>
              <a:t> </a:t>
            </a:r>
            <a:r>
              <a:rPr lang="en-US" b="1" dirty="0"/>
              <a:t>political Function of public opinion </a:t>
            </a:r>
            <a:r>
              <a:rPr lang="en-US" dirty="0"/>
              <a:t/>
            </a:r>
            <a:br>
              <a:rPr lang="en-US" dirty="0"/>
            </a:br>
            <a:endParaRPr lang="en-US" dirty="0"/>
          </a:p>
        </p:txBody>
      </p:sp>
      <p:sp>
        <p:nvSpPr>
          <p:cNvPr id="3" name="عنصر نائب للمحتوى 2"/>
          <p:cNvSpPr>
            <a:spLocks noGrp="1"/>
          </p:cNvSpPr>
          <p:nvPr>
            <p:ph idx="1"/>
          </p:nvPr>
        </p:nvSpPr>
        <p:spPr/>
        <p:txBody>
          <a:bodyPr>
            <a:normAutofit fontScale="92500" lnSpcReduction="20000"/>
          </a:bodyPr>
          <a:lstStyle/>
          <a:p>
            <a:pPr algn="just" rtl="1"/>
            <a:r>
              <a:rPr lang="ar-IQ" b="1" dirty="0"/>
              <a:t>يؤثر الرأي العام في اتخاذ القرارات السياسية وينيب ممثلو الشعب عن ناخبيهم، ويكونون رأياً شعبياً يحدد الموافقة أو الرفض لكثير من القرارات أو الآراء المطروحة.</a:t>
            </a:r>
            <a:endParaRPr lang="en-US" b="1" dirty="0"/>
          </a:p>
          <a:p>
            <a:pPr algn="just" rtl="1"/>
            <a:r>
              <a:rPr lang="ar-IQ" b="1" dirty="0"/>
              <a:t>ويُعد الرأي العام إحدى القوى السياسية الفعالة داخل الوجود السياسي وفي تحديد طبيعة الأوضاع المرتبطة بالتعامل بين الحكام والمحكومين، وفي إطار هذا التعامل يمارس الرأي العام مجموعة من الوظائف السياسية تتمثل أهمها في تحديد طبيعة الممارسات السياسية، ويتمثل دور الرأي العام هنا في مجموعة من الوظائف هي:</a:t>
            </a:r>
            <a:endParaRPr lang="en-US" b="1" dirty="0"/>
          </a:p>
          <a:p>
            <a:pPr lvl="0" algn="just" rtl="1"/>
            <a:r>
              <a:rPr lang="ar-IQ" b="1" dirty="0"/>
              <a:t>التأثير في القرار السياسي:- </a:t>
            </a:r>
            <a:endParaRPr lang="en-US" b="1" dirty="0"/>
          </a:p>
          <a:p>
            <a:pPr algn="just" rtl="1"/>
            <a:r>
              <a:rPr lang="ar-IQ" b="1" dirty="0"/>
              <a:t>تعتبر سلطة الشعب في الدول الديمقراطية أعلى السلطات فيها، فمن المفترض أن تُبنى القرارات الهامة في الدولة على اعتماداً على استطلاعات الرأي العام.</a:t>
            </a:r>
            <a:endParaRPr lang="en-US" b="1" dirty="0"/>
          </a:p>
          <a:p>
            <a:pPr lvl="0" algn="just" rtl="1"/>
            <a:r>
              <a:rPr lang="ar-IQ" b="1" dirty="0"/>
              <a:t>التأثير في الانتخابات: </a:t>
            </a:r>
            <a:endParaRPr lang="en-US" b="1" dirty="0"/>
          </a:p>
          <a:p>
            <a:pPr algn="just" rtl="1"/>
            <a:r>
              <a:rPr lang="ar-IQ" b="1" dirty="0"/>
              <a:t>تسمح عمليات الانتخابات والتصويت وبخاصة في الدول الديمقراطية باختيار القيادات السياسية وبتشكيل السياسة القومية في شكلها النهائي، والزعماء السياسيون هم زعماء في إطار الحدود التي يرسمها ويتقبلها الرأي العام ويمارسون السلطة في إطار الحدود التي يرسمها ويتقبلها الرأي العام.</a:t>
            </a:r>
            <a:endParaRPr lang="en-US" b="1" dirty="0"/>
          </a:p>
          <a:p>
            <a:pPr algn="just"/>
            <a:endParaRPr lang="en-US" b="1" dirty="0"/>
          </a:p>
        </p:txBody>
      </p:sp>
    </p:spTree>
    <p:extLst>
      <p:ext uri="{BB962C8B-B14F-4D97-AF65-F5344CB8AC3E}">
        <p14:creationId xmlns:p14="http://schemas.microsoft.com/office/powerpoint/2010/main" val="993909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6600" b="1" dirty="0" smtClean="0"/>
              <a:t>وظائف الرأي العام</a:t>
            </a:r>
            <a:endParaRPr lang="en-US" sz="6600" b="1" dirty="0"/>
          </a:p>
        </p:txBody>
      </p:sp>
      <p:sp>
        <p:nvSpPr>
          <p:cNvPr id="3" name="عنصر نائب للمحتوى 2"/>
          <p:cNvSpPr>
            <a:spLocks noGrp="1"/>
          </p:cNvSpPr>
          <p:nvPr>
            <p:ph idx="1"/>
          </p:nvPr>
        </p:nvSpPr>
        <p:spPr>
          <a:xfrm>
            <a:off x="2483893" y="2133599"/>
            <a:ext cx="9020719" cy="4226257"/>
          </a:xfrm>
        </p:spPr>
        <p:txBody>
          <a:bodyPr>
            <a:noAutofit/>
          </a:bodyPr>
          <a:lstStyle/>
          <a:p>
            <a:pPr algn="just" rtl="1"/>
            <a:r>
              <a:rPr lang="ar-IQ" sz="2400" b="1" dirty="0"/>
              <a:t>تكمن أهمية وظائف الرأي العام في عدد من الأسباب أهمها حرص الأنظمة </a:t>
            </a:r>
            <a:r>
              <a:rPr lang="ar-IQ" sz="2400" b="1" dirty="0" err="1"/>
              <a:t>الساسية</a:t>
            </a:r>
            <a:r>
              <a:rPr lang="ar-IQ" sz="2400" b="1" dirty="0"/>
              <a:t> المختلفة للتعرف على الرأي العام ودوره في مسائل مهمة تهم مصلحة البلاد وأمنها وسلامتها، ويؤدي الرأي العام دوراً واضحاً في استكشاف وجهات نظر الأفراد.</a:t>
            </a:r>
            <a:endParaRPr lang="en-US" sz="2400" b="1" dirty="0"/>
          </a:p>
          <a:p>
            <a:pPr algn="just" rtl="1"/>
            <a:r>
              <a:rPr lang="ar-IQ" sz="2400" b="1" dirty="0"/>
              <a:t>ويُقصد بكلمة (وظيفة) عند التطرق للرأي العام، مجموعة الأنشطة المترتبة على صلة الرأي العام بالنظام السياسي وما يرتبط به من مؤسسات وجمعيات وأفراد وما يمثله الرأي من مقاصد وأهداف، ويمكن إيجاز وظائف الرأي العام بما يأتي:</a:t>
            </a:r>
            <a:endParaRPr lang="en-US" sz="2400" b="1" dirty="0"/>
          </a:p>
          <a:p>
            <a:pPr algn="just"/>
            <a:endParaRPr lang="en-US" sz="2400" b="1" dirty="0"/>
          </a:p>
        </p:txBody>
      </p:sp>
    </p:spTree>
    <p:extLst>
      <p:ext uri="{BB962C8B-B14F-4D97-AF65-F5344CB8AC3E}">
        <p14:creationId xmlns:p14="http://schemas.microsoft.com/office/powerpoint/2010/main" val="4053744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0" algn="just" rtl="1"/>
            <a:r>
              <a:rPr lang="ar-IQ" b="1" dirty="0"/>
              <a:t>الضبط الاجتماعي </a:t>
            </a:r>
            <a:r>
              <a:rPr lang="en-US" b="1" dirty="0" smtClean="0"/>
              <a:t>Social </a:t>
            </a:r>
            <a:r>
              <a:rPr lang="en-US" b="1" dirty="0"/>
              <a:t>control</a:t>
            </a:r>
            <a:r>
              <a:rPr lang="en-US" dirty="0"/>
              <a:t/>
            </a:r>
            <a:br>
              <a:rPr lang="en-US" dirty="0"/>
            </a:br>
            <a:endParaRPr lang="en-US" dirty="0"/>
          </a:p>
        </p:txBody>
      </p:sp>
      <p:sp>
        <p:nvSpPr>
          <p:cNvPr id="3" name="عنصر نائب للمحتوى 2"/>
          <p:cNvSpPr>
            <a:spLocks noGrp="1"/>
          </p:cNvSpPr>
          <p:nvPr>
            <p:ph idx="1"/>
          </p:nvPr>
        </p:nvSpPr>
        <p:spPr/>
        <p:txBody>
          <a:bodyPr>
            <a:normAutofit/>
          </a:bodyPr>
          <a:lstStyle/>
          <a:p>
            <a:pPr algn="just" rtl="1"/>
            <a:r>
              <a:rPr lang="ar-IQ" sz="2000" b="1" dirty="0"/>
              <a:t>يُعد الرأي العام أداة من أدوات ضبط السلوك الاجتماعي والانصياع للنظم الاجتماعية بما تتسم به من معايير وعادات وتقاليد، فهو يُساهم في تحديد أو تجدد أو تبديد المعايير الاجتماعية، ويضع القوانين والدساتير ويُلغيها، وهو يُعبر عن رغبات الجمهور.</a:t>
            </a:r>
            <a:endParaRPr lang="en-US" sz="2000" b="1" dirty="0"/>
          </a:p>
          <a:p>
            <a:pPr algn="just" rtl="1"/>
            <a:r>
              <a:rPr lang="ar-IQ" sz="2000" b="1" dirty="0"/>
              <a:t>والرأي العام قوة كبيرة تصدر حكمها في الحال على السلوك الذي ينتهك حرمة المعايير الاجتماعية والأخلاق أو التقاليد أو القانون.</a:t>
            </a:r>
            <a:endParaRPr lang="en-US" sz="2000" b="1" dirty="0"/>
          </a:p>
          <a:p>
            <a:pPr algn="just" rtl="1"/>
            <a:r>
              <a:rPr lang="ar-IQ" sz="2000" b="1" dirty="0"/>
              <a:t>ومن جانب آخر فإن الرأي العام يُساند الهيئات الحكومية والمؤسسات الاجتماعية والجمعيات الخيرية والتشكيلات السياسية، وبدون هذه المساندة يتجمد نشاطها، فكل هذه الهيئات أو الجمعيات أو التشكيلات توضع دائماً في امتحان أمام الرأي العام، وإن كل هذه الجهات تعمل جاهدة على كسب الرأي العام</a:t>
            </a:r>
            <a:r>
              <a:rPr lang="ar-IQ" sz="2000" b="1" dirty="0" smtClean="0"/>
              <a:t>.</a:t>
            </a:r>
            <a:endParaRPr lang="en-US" sz="2000" b="1" dirty="0"/>
          </a:p>
        </p:txBody>
      </p:sp>
    </p:spTree>
    <p:extLst>
      <p:ext uri="{BB962C8B-B14F-4D97-AF65-F5344CB8AC3E}">
        <p14:creationId xmlns:p14="http://schemas.microsoft.com/office/powerpoint/2010/main" val="4249514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lgn="just" rtl="1"/>
            <a:r>
              <a:rPr lang="ar-IQ" sz="2800" b="1" dirty="0"/>
              <a:t>رعاية المُثل الاجتماعية </a:t>
            </a:r>
            <a:r>
              <a:rPr lang="en-US" sz="2800" b="1" dirty="0"/>
              <a:t>Auspices of social ideals</a:t>
            </a:r>
            <a:br>
              <a:rPr lang="en-US" sz="2800" b="1" dirty="0"/>
            </a:br>
            <a:endParaRPr lang="en-US" sz="2800" b="1" dirty="0"/>
          </a:p>
        </p:txBody>
      </p:sp>
      <p:sp>
        <p:nvSpPr>
          <p:cNvPr id="3" name="عنصر نائب للمحتوى 2"/>
          <p:cNvSpPr>
            <a:spLocks noGrp="1"/>
          </p:cNvSpPr>
          <p:nvPr>
            <p:ph idx="1"/>
          </p:nvPr>
        </p:nvSpPr>
        <p:spPr/>
        <p:txBody>
          <a:bodyPr>
            <a:normAutofit/>
          </a:bodyPr>
          <a:lstStyle/>
          <a:p>
            <a:pPr algn="just" rtl="1"/>
            <a:r>
              <a:rPr lang="ar-SA" sz="4000" b="1" dirty="0"/>
              <a:t>يرعى الرأي العام المُثل الاجتماعية وتشاركه في هذا الصدد القوة التي تضع الحق وتحقه والعادات والتقاليد التي سار عليها الشعب على مر العصور والأجيال.</a:t>
            </a:r>
            <a:endParaRPr lang="en-US" sz="4000" dirty="0"/>
          </a:p>
          <a:p>
            <a:pPr algn="just" rtl="1"/>
            <a:endParaRPr lang="en-US" sz="4000" dirty="0"/>
          </a:p>
        </p:txBody>
      </p:sp>
    </p:spTree>
    <p:extLst>
      <p:ext uri="{BB962C8B-B14F-4D97-AF65-F5344CB8AC3E}">
        <p14:creationId xmlns:p14="http://schemas.microsoft.com/office/powerpoint/2010/main" val="3899514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0" algn="just" rtl="1"/>
            <a:r>
              <a:rPr lang="ar-IQ" b="1" dirty="0"/>
              <a:t>إذكاء الروح المعنوية </a:t>
            </a:r>
            <a:r>
              <a:rPr lang="en-US" b="1" dirty="0"/>
              <a:t>Stimulation of spirits</a:t>
            </a:r>
            <a:r>
              <a:rPr lang="en-US" dirty="0"/>
              <a:t/>
            </a:r>
            <a:br>
              <a:rPr lang="en-US" dirty="0"/>
            </a:br>
            <a:endParaRPr lang="en-US" dirty="0"/>
          </a:p>
        </p:txBody>
      </p:sp>
      <p:sp>
        <p:nvSpPr>
          <p:cNvPr id="3" name="عنصر نائب للمحتوى 2"/>
          <p:cNvSpPr>
            <a:spLocks noGrp="1"/>
          </p:cNvSpPr>
          <p:nvPr>
            <p:ph idx="1"/>
          </p:nvPr>
        </p:nvSpPr>
        <p:spPr/>
        <p:txBody>
          <a:bodyPr>
            <a:normAutofit/>
          </a:bodyPr>
          <a:lstStyle/>
          <a:p>
            <a:pPr algn="just" rtl="1"/>
            <a:r>
              <a:rPr lang="ar-SA" sz="3200" b="1" dirty="0"/>
              <a:t>يُسهم الرأي العام في إذكاء الروح المعنوية ودفعها نحو القضايا المهمة، وهو يُنشط اهتمام أفراد الجماعة ويجعل منهم قوة ملتحمة مجتمعة وراء القضايا العامة في وسط آمن اقتصادياً وصحياً ونفسياً، يُعطر جوه الاجتماعي عبير الحرية والديمقراطية.</a:t>
            </a:r>
            <a:endParaRPr lang="en-US" sz="3200" dirty="0"/>
          </a:p>
          <a:p>
            <a:pPr algn="just" rtl="1"/>
            <a:endParaRPr lang="en-US" sz="3200" dirty="0"/>
          </a:p>
        </p:txBody>
      </p:sp>
    </p:spTree>
    <p:extLst>
      <p:ext uri="{BB962C8B-B14F-4D97-AF65-F5344CB8AC3E}">
        <p14:creationId xmlns:p14="http://schemas.microsoft.com/office/powerpoint/2010/main" val="3486539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lgn="l" rtl="1"/>
            <a:r>
              <a:rPr lang="ar-IQ" sz="2800" b="1" dirty="0" smtClean="0"/>
              <a:t/>
            </a:r>
            <a:br>
              <a:rPr lang="ar-IQ" sz="2800" b="1" dirty="0" smtClean="0"/>
            </a:br>
            <a:r>
              <a:rPr lang="ar-SA" sz="2800" b="1" dirty="0" smtClean="0"/>
              <a:t>التعبئة </a:t>
            </a:r>
            <a:r>
              <a:rPr lang="ar-SA" sz="2800" b="1" dirty="0"/>
              <a:t>الاجتماعية الجماهيرية </a:t>
            </a:r>
            <a:r>
              <a:rPr lang="en-US" sz="2800" b="1" dirty="0"/>
              <a:t>Social </a:t>
            </a:r>
            <a:r>
              <a:rPr lang="en-US" sz="2800" b="1" dirty="0" smtClean="0"/>
              <a:t>mobilization</a:t>
            </a:r>
            <a:endParaRPr lang="en-US" sz="2800" dirty="0"/>
          </a:p>
        </p:txBody>
      </p:sp>
      <p:sp>
        <p:nvSpPr>
          <p:cNvPr id="3" name="عنصر نائب للمحتوى 2"/>
          <p:cNvSpPr>
            <a:spLocks noGrp="1"/>
          </p:cNvSpPr>
          <p:nvPr>
            <p:ph idx="1"/>
          </p:nvPr>
        </p:nvSpPr>
        <p:spPr>
          <a:xfrm>
            <a:off x="2470245" y="2133599"/>
            <a:ext cx="9034367" cy="4308143"/>
          </a:xfrm>
        </p:spPr>
        <p:txBody>
          <a:bodyPr>
            <a:noAutofit/>
          </a:bodyPr>
          <a:lstStyle/>
          <a:p>
            <a:pPr algn="just" rtl="1"/>
            <a:r>
              <a:rPr lang="ar-SA" sz="2400" b="1" dirty="0"/>
              <a:t>وهي إثارة الرأي العام وتهيئته لتقبل تغيير ما أو تهيئته لإصدار قانون ما أو تعديل ما، وهذه التعبئة ضرورية لإنجاح عملية تقبل التغيير. </a:t>
            </a:r>
            <a:endParaRPr lang="en-US" sz="2400" b="1" dirty="0"/>
          </a:p>
          <a:p>
            <a:pPr algn="just" rtl="1"/>
            <a:r>
              <a:rPr lang="ar-SA" sz="2400" b="1" dirty="0"/>
              <a:t>إن عدم حشد الرأي العام لكسب التأييد يمكن أن يؤدي نتائج غير مرضية بصانع القرار، ويمكن أن يولد ذلك السخط والاستياء الشعبي والرفض الجماهيري مما يضعف من الثقة المتبادلة بين الإدارة العامة والجمهور.</a:t>
            </a:r>
            <a:endParaRPr lang="en-US" sz="2400" b="1" dirty="0"/>
          </a:p>
          <a:p>
            <a:pPr algn="just" rtl="1"/>
            <a:r>
              <a:rPr lang="ar-SA" sz="2400" b="1" dirty="0"/>
              <a:t>وقد تكون التعبئة والتهيئة عن طريق البرامج الحوارية الإذاعية أو التلفازية المباشرة أو المقالات أو استطلاعات الانترنت أو الندوات والمحاضرات وملتقيات الفكر. </a:t>
            </a:r>
            <a:endParaRPr lang="en-US" sz="2400" b="1" dirty="0"/>
          </a:p>
          <a:p>
            <a:pPr marL="0" indent="0" algn="just">
              <a:buNone/>
            </a:pPr>
            <a:endParaRPr lang="en-US" sz="2400" b="1" dirty="0"/>
          </a:p>
        </p:txBody>
      </p:sp>
    </p:spTree>
    <p:extLst>
      <p:ext uri="{BB962C8B-B14F-4D97-AF65-F5344CB8AC3E}">
        <p14:creationId xmlns:p14="http://schemas.microsoft.com/office/powerpoint/2010/main" val="652675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lvl="0" algn="ctr"/>
            <a:r>
              <a:rPr lang="ar-SA" sz="6000" b="1" dirty="0"/>
              <a:t>سن القوانين أو إلغائها</a:t>
            </a:r>
            <a:r>
              <a:rPr lang="en-US" sz="6000" dirty="0"/>
              <a:t/>
            </a:r>
            <a:br>
              <a:rPr lang="en-US" sz="6000" dirty="0"/>
            </a:br>
            <a:endParaRPr lang="en-US" sz="6000" dirty="0"/>
          </a:p>
        </p:txBody>
      </p:sp>
      <p:sp>
        <p:nvSpPr>
          <p:cNvPr id="3" name="عنصر نائب للمحتوى 2"/>
          <p:cNvSpPr>
            <a:spLocks noGrp="1"/>
          </p:cNvSpPr>
          <p:nvPr>
            <p:ph idx="1"/>
          </p:nvPr>
        </p:nvSpPr>
        <p:spPr>
          <a:xfrm>
            <a:off x="2292824" y="2133600"/>
            <a:ext cx="9211788" cy="4144370"/>
          </a:xfrm>
        </p:spPr>
        <p:txBody>
          <a:bodyPr>
            <a:noAutofit/>
          </a:bodyPr>
          <a:lstStyle/>
          <a:p>
            <a:pPr algn="just" rtl="1"/>
            <a:r>
              <a:rPr lang="ar-IQ" sz="3200" b="1" dirty="0"/>
              <a:t>عند صدور أو سن القوانين يشترط التمهيد لذلك عن طريق وسائل الإعلام المختلفة حتى يتعرف الجمهور على مدى توافق هذه القوانين مع المصلحة العامة، ويعتبر </a:t>
            </a:r>
            <a:r>
              <a:rPr lang="ar-IQ" sz="3200" b="1" dirty="0" smtClean="0"/>
              <a:t>ذلك </a:t>
            </a:r>
            <a:r>
              <a:rPr lang="ar-IQ" sz="3200" b="1" dirty="0"/>
              <a:t>أمر ضروري لنجاح القوانين لأن الرأي العام أقوى من القوانين، فلا يكفي عند ذلك موافقة البرلمانات فقط على هذه القوانين بل يجب الرجوع في هذه الأحوال إلى الرأي العام.</a:t>
            </a:r>
            <a:endParaRPr lang="en-US" sz="3200" b="1" dirty="0"/>
          </a:p>
          <a:p>
            <a:pPr algn="just" rtl="1"/>
            <a:endParaRPr lang="en-US" sz="3200" b="1" dirty="0"/>
          </a:p>
        </p:txBody>
      </p:sp>
    </p:spTree>
    <p:extLst>
      <p:ext uri="{BB962C8B-B14F-4D97-AF65-F5344CB8AC3E}">
        <p14:creationId xmlns:p14="http://schemas.microsoft.com/office/powerpoint/2010/main" val="2129125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sz="3200" b="1" dirty="0" smtClean="0"/>
              <a:t>تحسين </a:t>
            </a:r>
            <a:r>
              <a:rPr lang="ar-SA" sz="3200" b="1" dirty="0"/>
              <a:t>الذوق والأخلاق والذوق الإنساني </a:t>
            </a:r>
            <a:r>
              <a:rPr lang="ar-IQ" sz="3200" b="1" dirty="0" smtClean="0"/>
              <a:t/>
            </a:r>
            <a:br>
              <a:rPr lang="ar-IQ" sz="3200" b="1" dirty="0" smtClean="0"/>
            </a:br>
            <a:r>
              <a:rPr lang="en-US" sz="3200" b="1" dirty="0"/>
              <a:t>Morality, improve the taste and human behavior</a:t>
            </a:r>
            <a:r>
              <a:rPr lang="en-US" sz="3200" dirty="0"/>
              <a:t/>
            </a:r>
            <a:br>
              <a:rPr lang="en-US" sz="3200" dirty="0"/>
            </a:br>
            <a:endParaRPr lang="en-US" sz="3200" dirty="0"/>
          </a:p>
        </p:txBody>
      </p:sp>
      <p:sp>
        <p:nvSpPr>
          <p:cNvPr id="3" name="عنصر نائب للمحتوى 2"/>
          <p:cNvSpPr>
            <a:spLocks noGrp="1"/>
          </p:cNvSpPr>
          <p:nvPr>
            <p:ph idx="1"/>
          </p:nvPr>
        </p:nvSpPr>
        <p:spPr>
          <a:xfrm>
            <a:off x="1528549" y="2133599"/>
            <a:ext cx="10304060" cy="3994245"/>
          </a:xfrm>
        </p:spPr>
        <p:txBody>
          <a:bodyPr>
            <a:noAutofit/>
          </a:bodyPr>
          <a:lstStyle/>
          <a:p>
            <a:pPr algn="just" rtl="1"/>
            <a:r>
              <a:rPr lang="ar-IQ" sz="2800" b="1" dirty="0"/>
              <a:t>يؤدي الرأي العام المناهض أو الرافض لأحد مظاهر المجتمع الشاذ إلى خلق مناخ لطرد هذه الظاهرة ومحاربتها اجتماعياً، مما يؤدي إلى عزل المؤيدين لها ونبذهم من المجتمع، وهذا قد يؤدي إلى تعديل سلوك مؤيدي الظاهرة المرفوضة أو الإقلاع عنها أو تركها أو نبذها لأنها تتعارض مع قيم المجتمع التي حماها الرأي العام ودافع ضد تشويهها، كما حدث من بعض الشباب الذين تبنوا ظاهرة عبادة الشيطان وكيف ان الرأي العام تصدى عالمياً بقوة لهذه الظاهرة الشاذة ونبذها.</a:t>
            </a:r>
            <a:endParaRPr lang="en-US" sz="2800" dirty="0"/>
          </a:p>
          <a:p>
            <a:pPr marL="0" indent="0" algn="just" rtl="1">
              <a:buNone/>
            </a:pPr>
            <a:endParaRPr lang="en-US" sz="2800" dirty="0"/>
          </a:p>
        </p:txBody>
      </p:sp>
    </p:spTree>
    <p:extLst>
      <p:ext uri="{BB962C8B-B14F-4D97-AF65-F5344CB8AC3E}">
        <p14:creationId xmlns:p14="http://schemas.microsoft.com/office/powerpoint/2010/main" val="2766973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just" rtl="1"/>
            <a:r>
              <a:rPr lang="ar-IQ" dirty="0" smtClean="0"/>
              <a:t/>
            </a:r>
            <a:br>
              <a:rPr lang="ar-IQ" dirty="0" smtClean="0"/>
            </a:br>
            <a:r>
              <a:rPr lang="ar-IQ" b="1" dirty="0"/>
              <a:t>الوظيفة الاقتصادية </a:t>
            </a:r>
            <a:r>
              <a:rPr lang="en-US" b="1" dirty="0"/>
              <a:t>Economic function</a:t>
            </a:r>
            <a:r>
              <a:rPr lang="en-US" dirty="0"/>
              <a:t/>
            </a:r>
            <a:br>
              <a:rPr lang="en-US" dirty="0"/>
            </a:br>
            <a:endParaRPr lang="en-US" dirty="0"/>
          </a:p>
        </p:txBody>
      </p:sp>
      <p:sp>
        <p:nvSpPr>
          <p:cNvPr id="3" name="عنصر نائب للمحتوى 2"/>
          <p:cNvSpPr>
            <a:spLocks noGrp="1"/>
          </p:cNvSpPr>
          <p:nvPr>
            <p:ph idx="1"/>
          </p:nvPr>
        </p:nvSpPr>
        <p:spPr>
          <a:xfrm>
            <a:off x="1978925" y="2133600"/>
            <a:ext cx="9525687" cy="4062484"/>
          </a:xfrm>
        </p:spPr>
        <p:txBody>
          <a:bodyPr>
            <a:noAutofit/>
          </a:bodyPr>
          <a:lstStyle/>
          <a:p>
            <a:pPr algn="just" rtl="1"/>
            <a:r>
              <a:rPr lang="ar-IQ" sz="3200" b="1" dirty="0"/>
              <a:t>إن موظفي العلاقات العامة في المؤسسات الانتاجية والصناعية والاستثمارية يعملون على استمالة الرأي العام وكسبه بشتى الطرق المتاحة لترويج بضاعة ما أو الوقوف على آراء العملاء أو الزبائن والجمهور من سلعة ما أو خدمة ما، وكل تلك الأمور من فعاليات الرأي العام ومدى تأثيره ومدى قوته في تحريك عجلة الاقتصاد.</a:t>
            </a:r>
            <a:endParaRPr lang="en-US" sz="3200" dirty="0"/>
          </a:p>
          <a:p>
            <a:pPr algn="just" rtl="1"/>
            <a:endParaRPr lang="en-US" sz="3200" dirty="0"/>
          </a:p>
        </p:txBody>
      </p:sp>
    </p:spTree>
    <p:extLst>
      <p:ext uri="{BB962C8B-B14F-4D97-AF65-F5344CB8AC3E}">
        <p14:creationId xmlns:p14="http://schemas.microsoft.com/office/powerpoint/2010/main" val="304779230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TotalTime>
  <Words>734</Words>
  <Application>Microsoft Office PowerPoint</Application>
  <PresentationFormat>ملء الشاشة</PresentationFormat>
  <Paragraphs>31</Paragraphs>
  <Slides>10</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10</vt:i4>
      </vt:variant>
    </vt:vector>
  </HeadingPairs>
  <TitlesOfParts>
    <vt:vector size="15" baseType="lpstr">
      <vt:lpstr>Arial</vt:lpstr>
      <vt:lpstr>Century Gothic</vt:lpstr>
      <vt:lpstr>Tahoma</vt:lpstr>
      <vt:lpstr>Wingdings 3</vt:lpstr>
      <vt:lpstr>Wisp</vt:lpstr>
      <vt:lpstr>وظائف الرأي العام </vt:lpstr>
      <vt:lpstr>وظائف الرأي العام</vt:lpstr>
      <vt:lpstr>الضبط الاجتماعي Social control </vt:lpstr>
      <vt:lpstr>رعاية المُثل الاجتماعية Auspices of social ideals </vt:lpstr>
      <vt:lpstr>إذكاء الروح المعنوية Stimulation of spirits </vt:lpstr>
      <vt:lpstr> التعبئة الاجتماعية الجماهيرية Social mobilization</vt:lpstr>
      <vt:lpstr>سن القوانين أو إلغائها </vt:lpstr>
      <vt:lpstr>تحسين الذوق والأخلاق والذوق الإنساني  Morality, improve the taste and human behavior </vt:lpstr>
      <vt:lpstr> الوظيفة الاقتصادية Economic function </vt:lpstr>
      <vt:lpstr>الوظيفة السياسية للرأي العام  political Function of public opinion  </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وظائف الرأي العام </dc:title>
  <dc:creator>DR.Ahmed Saker 2O14</dc:creator>
  <cp:lastModifiedBy>DR.Ahmed Saker 2O14</cp:lastModifiedBy>
  <cp:revision>2</cp:revision>
  <dcterms:created xsi:type="dcterms:W3CDTF">2018-12-15T22:23:46Z</dcterms:created>
  <dcterms:modified xsi:type="dcterms:W3CDTF">2018-12-15T22:38:46Z</dcterms:modified>
</cp:coreProperties>
</file>