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0" r:id="rId3"/>
    <p:sldId id="257" r:id="rId4"/>
    <p:sldId id="263" r:id="rId5"/>
    <p:sldId id="264" r:id="rId6"/>
    <p:sldId id="265" r:id="rId7"/>
    <p:sldId id="266" r:id="rId8"/>
    <p:sldId id="267" r:id="rId9"/>
    <p:sldId id="262"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axId val="113857952"/>
        <c:axId val="113857168"/>
      </c:barChart>
      <c:catAx>
        <c:axId val="113857952"/>
        <c:scaling>
          <c:orientation val="minMax"/>
        </c:scaling>
        <c:delete val="0"/>
        <c:axPos val="b"/>
        <c:numFmt formatCode="General" sourceLinked="0"/>
        <c:majorTickMark val="out"/>
        <c:minorTickMark val="none"/>
        <c:tickLblPos val="nextTo"/>
        <c:crossAx val="113857168"/>
        <c:crosses val="autoZero"/>
        <c:auto val="1"/>
        <c:lblAlgn val="ctr"/>
        <c:lblOffset val="100"/>
        <c:noMultiLvlLbl val="0"/>
      </c:catAx>
      <c:valAx>
        <c:axId val="113857168"/>
        <c:scaling>
          <c:orientation val="minMax"/>
        </c:scaling>
        <c:delete val="0"/>
        <c:axPos val="l"/>
        <c:majorGridlines/>
        <c:numFmt formatCode="General" sourceLinked="1"/>
        <c:majorTickMark val="out"/>
        <c:minorTickMark val="none"/>
        <c:tickLblPos val="nextTo"/>
        <c:crossAx val="1138579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12/25/2018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12/25/2018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12/25/2018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12/25/2018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12/25/2018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12/25/2018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12/25/2018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743200" y="0"/>
            <a:ext cx="5729068" cy="6477000"/>
          </a:xfrm>
        </p:spPr>
        <p:txBody>
          <a:bodyPr>
            <a:noAutofit/>
          </a:bodyPr>
          <a:lstStyle/>
          <a:p>
            <a:r>
              <a:rPr lang="ar-IQ" sz="9600" b="1" dirty="0" smtClean="0">
                <a:solidFill>
                  <a:srgbClr val="FF0000"/>
                </a:solidFill>
              </a:rPr>
              <a:t>أهمية قياس الرأي العام</a:t>
            </a:r>
          </a:p>
        </p:txBody>
      </p:sp>
    </p:spTree>
    <p:extLst>
      <p:ext uri="{BB962C8B-B14F-4D97-AF65-F5344CB8AC3E}">
        <p14:creationId xmlns:p14="http://schemas.microsoft.com/office/powerpoint/2010/main" val="3790667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style>
          <a:lnRef idx="1">
            <a:schemeClr val="accent3"/>
          </a:lnRef>
          <a:fillRef idx="2">
            <a:schemeClr val="accent3"/>
          </a:fillRef>
          <a:effectRef idx="1">
            <a:schemeClr val="accent3"/>
          </a:effectRef>
          <a:fontRef idx="minor">
            <a:schemeClr val="dk1"/>
          </a:fontRef>
        </p:style>
        <p:txBody>
          <a:bodyPr>
            <a:noAutofit/>
          </a:bodyPr>
          <a:lstStyle/>
          <a:p>
            <a:pPr algn="just" rtl="1"/>
            <a:r>
              <a:rPr lang="ar-IQ" sz="4400" b="1" dirty="0"/>
              <a:t>حيث تسعى بحوث الرأي العام إلى دراسة مشكلات المجتمع المُلحة </a:t>
            </a:r>
            <a:r>
              <a:rPr lang="ar-IQ" sz="4400" b="1" dirty="0" smtClean="0"/>
              <a:t>الراهنة، </a:t>
            </a:r>
            <a:r>
              <a:rPr lang="ar-IQ" sz="4400" b="1" dirty="0"/>
              <a:t>التي تُعد قضايا خلافية </a:t>
            </a:r>
            <a:r>
              <a:rPr lang="ar-IQ" sz="4400" b="1" dirty="0" smtClean="0"/>
              <a:t>حساسة يُثار </a:t>
            </a:r>
            <a:r>
              <a:rPr lang="ar-IQ" sz="4400" b="1" dirty="0"/>
              <a:t>حولها النقاش بين أفراد الجمهور العام أو بعض فئاته </a:t>
            </a:r>
            <a:r>
              <a:rPr lang="ar-IQ" sz="4400" b="1" dirty="0" smtClean="0"/>
              <a:t>وشرائحه، لذا فهي بحاجة إلى الدقة والموضوعية.</a:t>
            </a:r>
            <a:endParaRPr lang="en-US" sz="3200" b="1" dirty="0"/>
          </a:p>
          <a:p>
            <a:pPr algn="just" rtl="1"/>
            <a:endParaRPr lang="en-US" sz="3200" b="1" dirty="0"/>
          </a:p>
        </p:txBody>
      </p:sp>
    </p:spTree>
    <p:extLst>
      <p:ext uri="{BB962C8B-B14F-4D97-AF65-F5344CB8AC3E}">
        <p14:creationId xmlns:p14="http://schemas.microsoft.com/office/powerpoint/2010/main" val="2881907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7467600" cy="5943600"/>
          </a:xfrm>
        </p:spPr>
        <p:style>
          <a:lnRef idx="3">
            <a:schemeClr val="lt1"/>
          </a:lnRef>
          <a:fillRef idx="1">
            <a:schemeClr val="accent1"/>
          </a:fillRef>
          <a:effectRef idx="1">
            <a:schemeClr val="accent1"/>
          </a:effectRef>
          <a:fontRef idx="minor">
            <a:schemeClr val="lt1"/>
          </a:fontRef>
        </p:style>
        <p:txBody>
          <a:bodyPr>
            <a:noAutofit/>
          </a:bodyPr>
          <a:lstStyle/>
          <a:p>
            <a:pPr marL="0" indent="0" algn="just" rtl="1">
              <a:buNone/>
            </a:pPr>
            <a:r>
              <a:rPr lang="ar-IQ" sz="3200" b="1" dirty="0"/>
              <a:t>وإن كان الرأي العام مهماً للحكومات، فإن أهميته تزداد بالنسبة لأجهزة الإعلام التي تنطق </a:t>
            </a:r>
            <a:r>
              <a:rPr lang="ar-IQ" sz="3200" b="1" dirty="0" smtClean="0"/>
              <a:t>باسم </a:t>
            </a:r>
            <a:r>
              <a:rPr lang="ar-IQ" sz="3200" b="1" dirty="0"/>
              <a:t>الحكومة وتعبر عنها، </a:t>
            </a:r>
            <a:r>
              <a:rPr lang="ar-IQ" sz="3200" b="1" dirty="0" smtClean="0"/>
              <a:t>لأن </a:t>
            </a:r>
            <a:r>
              <a:rPr lang="ar-IQ" sz="3200" b="1" dirty="0"/>
              <a:t>الرأي العام هو المجال الحيوي الذي تعمل فيه هذه الأجهزة، وبدون دراسة علمية ودقيقة للرأي العام فإن الأجهزة الحكومية ستعمل في فراغ، ولن تجد من </a:t>
            </a:r>
            <a:r>
              <a:rPr lang="ar-IQ" sz="3200" b="1" dirty="0" smtClean="0"/>
              <a:t>يُصغي إليها </a:t>
            </a:r>
            <a:r>
              <a:rPr lang="ar-IQ" sz="3200" b="1" smtClean="0"/>
              <a:t>أو يعمل معها</a:t>
            </a:r>
            <a:r>
              <a:rPr lang="ar-IQ" sz="3200" b="1" dirty="0"/>
              <a:t>، أما الاعتماد على الاجتهادات الشخصية في معرفة الرأي العام فإن نتائجها غير مضمونة وقد تكون مظللة.</a:t>
            </a:r>
            <a:endParaRPr lang="en-US" sz="3200" b="1" dirty="0"/>
          </a:p>
          <a:p>
            <a:pPr marL="0" indent="0" algn="just" rtl="1">
              <a:buNone/>
            </a:pPr>
            <a:endParaRPr lang="ar-IQ" sz="3200" b="1" dirty="0" smtClean="0"/>
          </a:p>
        </p:txBody>
      </p:sp>
    </p:spTree>
    <p:extLst>
      <p:ext uri="{BB962C8B-B14F-4D97-AF65-F5344CB8AC3E}">
        <p14:creationId xmlns:p14="http://schemas.microsoft.com/office/powerpoint/2010/main" val="589710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2270760"/>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ar-IQ" sz="4800" dirty="0" smtClean="0"/>
              <a:t>أهمية قياس الرأي العام</a:t>
            </a:r>
            <a:br>
              <a:rPr lang="ar-IQ" sz="4800" dirty="0" smtClean="0"/>
            </a:br>
            <a:endParaRPr lang="en-US" sz="4800" dirty="0"/>
          </a:p>
        </p:txBody>
      </p:sp>
      <p:sp>
        <p:nvSpPr>
          <p:cNvPr id="3" name="عنصر نائب للمحتوى 2"/>
          <p:cNvSpPr>
            <a:spLocks noGrp="1"/>
          </p:cNvSpPr>
          <p:nvPr>
            <p:ph idx="1"/>
          </p:nvPr>
        </p:nvSpPr>
        <p:spPr>
          <a:xfrm>
            <a:off x="609600" y="3200400"/>
            <a:ext cx="7086600" cy="3255336"/>
          </a:xfrm>
        </p:spPr>
        <p:style>
          <a:lnRef idx="2">
            <a:schemeClr val="accent2">
              <a:shade val="50000"/>
            </a:schemeClr>
          </a:lnRef>
          <a:fillRef idx="1">
            <a:schemeClr val="accent2"/>
          </a:fillRef>
          <a:effectRef idx="0">
            <a:schemeClr val="accent2"/>
          </a:effectRef>
          <a:fontRef idx="minor">
            <a:schemeClr val="lt1"/>
          </a:fontRef>
        </p:style>
        <p:txBody>
          <a:bodyPr/>
          <a:lstStyle/>
          <a:p>
            <a:pPr lvl="0" algn="r" rtl="1"/>
            <a:r>
              <a:rPr lang="ar-IQ" sz="2800" b="1" dirty="0">
                <a:solidFill>
                  <a:schemeClr val="tx1">
                    <a:lumMod val="85000"/>
                    <a:lumOff val="15000"/>
                  </a:schemeClr>
                </a:solidFill>
              </a:rPr>
              <a:t>المدرس الدكتور غزوان جبار محمد- الجامعة المستنصرية- كلية الآداب- قسم الإعلام</a:t>
            </a:r>
            <a:r>
              <a:rPr lang="en-US" sz="2800" b="1" dirty="0">
                <a:solidFill>
                  <a:schemeClr val="tx1">
                    <a:lumMod val="85000"/>
                    <a:lumOff val="15000"/>
                  </a:schemeClr>
                </a:solidFill>
              </a:rPr>
              <a:t/>
            </a:r>
            <a:br>
              <a:rPr lang="en-US" sz="2800" b="1" dirty="0">
                <a:solidFill>
                  <a:schemeClr val="tx1">
                    <a:lumMod val="85000"/>
                    <a:lumOff val="15000"/>
                  </a:schemeClr>
                </a:solidFill>
              </a:rPr>
            </a:br>
            <a:r>
              <a:rPr lang="ar-IQ" sz="2800" b="1" dirty="0">
                <a:solidFill>
                  <a:schemeClr val="tx1">
                    <a:lumMod val="85000"/>
                    <a:lumOff val="15000"/>
                  </a:schemeClr>
                </a:solidFill>
              </a:rPr>
              <a:t>المحاضرة </a:t>
            </a:r>
            <a:r>
              <a:rPr lang="ar-IQ" sz="2800" b="1" dirty="0" smtClean="0">
                <a:solidFill>
                  <a:schemeClr val="tx1">
                    <a:lumMod val="85000"/>
                    <a:lumOff val="15000"/>
                  </a:schemeClr>
                </a:solidFill>
              </a:rPr>
              <a:t>الخامسة عشرة: أهمية قياس </a:t>
            </a:r>
            <a:r>
              <a:rPr lang="ar-IQ" sz="2800" b="1" dirty="0">
                <a:solidFill>
                  <a:schemeClr val="tx1">
                    <a:lumMod val="85000"/>
                    <a:lumOff val="15000"/>
                  </a:schemeClr>
                </a:solidFill>
              </a:rPr>
              <a:t>الرأي </a:t>
            </a:r>
            <a:r>
              <a:rPr lang="ar-IQ" sz="2800" b="1" dirty="0" smtClean="0">
                <a:solidFill>
                  <a:schemeClr val="tx1">
                    <a:lumMod val="85000"/>
                    <a:lumOff val="15000"/>
                  </a:schemeClr>
                </a:solidFill>
              </a:rPr>
              <a:t>العام</a:t>
            </a:r>
            <a:endParaRPr lang="en-US" dirty="0"/>
          </a:p>
        </p:txBody>
      </p:sp>
    </p:spTree>
    <p:extLst>
      <p:ext uri="{BB962C8B-B14F-4D97-AF65-F5344CB8AC3E}">
        <p14:creationId xmlns:p14="http://schemas.microsoft.com/office/powerpoint/2010/main" val="4028711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371600"/>
          </a:xfrm>
        </p:spPr>
        <p:style>
          <a:lnRef idx="1">
            <a:schemeClr val="accent5"/>
          </a:lnRef>
          <a:fillRef idx="2">
            <a:schemeClr val="accent5"/>
          </a:fillRef>
          <a:effectRef idx="1">
            <a:schemeClr val="accent5"/>
          </a:effectRef>
          <a:fontRef idx="minor">
            <a:schemeClr val="dk1"/>
          </a:fontRef>
        </p:style>
        <p:txBody>
          <a:bodyPr>
            <a:noAutofit/>
          </a:bodyPr>
          <a:lstStyle/>
          <a:p>
            <a:pPr algn="ctr" rtl="1"/>
            <a:r>
              <a:rPr lang="ar-IQ" sz="4000" dirty="0"/>
              <a:t>أهمية قياس الرأي العام ودوافع قياسه</a:t>
            </a:r>
            <a:endParaRPr lang="en-US" sz="4000"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just" rtl="1"/>
            <a:r>
              <a:rPr lang="ar-IQ" sz="2800" b="1" dirty="0"/>
              <a:t>	تكمن أهمية قياس الرأي العام في كونه أحدث قنوات الاتصال المباشر بين الحكومات والشعوب، وهو أحد القنوات المهمة في استشراف تلك الرؤى الجماعية حيال قضايا وطنية أو مواقف جماعية أو مسائل مستجدة تستلزم أخذها بعين الاعتبار عند وضع القرار على مائدة المسؤول من خلال رؤية تقدمها تلك الاستطلاعات، خاصة إذا ما كانت استطلاعات تجريها مراكز </a:t>
            </a:r>
            <a:r>
              <a:rPr lang="ar-IQ" sz="2800" b="1" dirty="0">
                <a:solidFill>
                  <a:schemeClr val="bg2">
                    <a:lumMod val="10000"/>
                  </a:schemeClr>
                </a:solidFill>
              </a:rPr>
              <a:t>مهنية ومحترفة ومستقلة.</a:t>
            </a:r>
            <a:endParaRPr lang="en-US" sz="2800" b="1" dirty="0">
              <a:solidFill>
                <a:schemeClr val="bg2">
                  <a:lumMod val="10000"/>
                </a:schemeClr>
              </a:solidFill>
            </a:endParaRPr>
          </a:p>
        </p:txBody>
      </p:sp>
    </p:spTree>
    <p:extLst>
      <p:ext uri="{BB962C8B-B14F-4D97-AF65-F5344CB8AC3E}">
        <p14:creationId xmlns:p14="http://schemas.microsoft.com/office/powerpoint/2010/main" val="1001223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normAutofit/>
          </a:bodyPr>
          <a:lstStyle/>
          <a:p>
            <a:pPr algn="just" rtl="1"/>
            <a:r>
              <a:rPr lang="ar-IQ" sz="4000" b="1" dirty="0">
                <a:solidFill>
                  <a:schemeClr val="tx2">
                    <a:lumMod val="50000"/>
                  </a:schemeClr>
                </a:solidFill>
              </a:rPr>
              <a:t>وتولِي </a:t>
            </a:r>
            <a:r>
              <a:rPr lang="ar-IQ" sz="4000" b="1" dirty="0" smtClean="0">
                <a:solidFill>
                  <a:schemeClr val="tx2">
                    <a:lumMod val="50000"/>
                  </a:schemeClr>
                </a:solidFill>
              </a:rPr>
              <a:t>الكثير من الحكومات </a:t>
            </a:r>
            <a:r>
              <a:rPr lang="ar-IQ" sz="4000" b="1" dirty="0">
                <a:solidFill>
                  <a:schemeClr val="tx2">
                    <a:lumMod val="50000"/>
                  </a:schemeClr>
                </a:solidFill>
              </a:rPr>
              <a:t>أهمية كبرى لقياس الرأي العام، </a:t>
            </a:r>
            <a:r>
              <a:rPr lang="ar-IQ" sz="4000" b="1" dirty="0" smtClean="0">
                <a:solidFill>
                  <a:schemeClr val="tx2">
                    <a:lumMod val="50000"/>
                  </a:schemeClr>
                </a:solidFill>
              </a:rPr>
              <a:t>وتسعى لاستشراف رأي </a:t>
            </a:r>
            <a:r>
              <a:rPr lang="ar-IQ" sz="4000" b="1" dirty="0">
                <a:solidFill>
                  <a:schemeClr val="tx2">
                    <a:lumMod val="50000"/>
                  </a:schemeClr>
                </a:solidFill>
              </a:rPr>
              <a:t>عام يمكنها من اتخاذ قرار </a:t>
            </a:r>
            <a:r>
              <a:rPr lang="ar-IQ" sz="4000" b="1" dirty="0" smtClean="0">
                <a:solidFill>
                  <a:schemeClr val="tx2">
                    <a:lumMod val="50000"/>
                  </a:schemeClr>
                </a:solidFill>
              </a:rPr>
              <a:t>لتلبية حاجات </a:t>
            </a:r>
            <a:r>
              <a:rPr lang="ar-IQ" sz="4000" b="1" dirty="0">
                <a:solidFill>
                  <a:schemeClr val="tx2">
                    <a:lumMod val="50000"/>
                  </a:schemeClr>
                </a:solidFill>
              </a:rPr>
              <a:t>مجتمعاتها، أو التعامل مع المشكلات المستجدة أو تصحيح رؤيته حيال القضايا التي يستهدفها هذا القياس.</a:t>
            </a:r>
            <a:endParaRPr lang="en-US" sz="4000" b="1" dirty="0">
              <a:solidFill>
                <a:schemeClr val="tx2">
                  <a:lumMod val="50000"/>
                </a:schemeClr>
              </a:solidFill>
            </a:endParaRPr>
          </a:p>
          <a:p>
            <a:pPr algn="just" rtl="1"/>
            <a:endParaRPr lang="en-US" sz="4000" b="1" dirty="0">
              <a:solidFill>
                <a:schemeClr val="tx2">
                  <a:lumMod val="50000"/>
                </a:schemeClr>
              </a:solidFill>
            </a:endParaRPr>
          </a:p>
        </p:txBody>
      </p:sp>
    </p:spTree>
    <p:extLst>
      <p:ext uri="{BB962C8B-B14F-4D97-AF65-F5344CB8AC3E}">
        <p14:creationId xmlns:p14="http://schemas.microsoft.com/office/powerpoint/2010/main" val="2006032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7696200" cy="6248400"/>
          </a:xfrm>
        </p:spPr>
        <p:txBody>
          <a:bodyPr>
            <a:noAutofit/>
          </a:bodyPr>
          <a:lstStyle/>
          <a:p>
            <a:pPr algn="just" rtl="1"/>
            <a:r>
              <a:rPr lang="ar-IQ" sz="3200" b="1" dirty="0">
                <a:solidFill>
                  <a:schemeClr val="tx2">
                    <a:lumMod val="50000"/>
                  </a:schemeClr>
                </a:solidFill>
              </a:rPr>
              <a:t>وتفرض ديناميكية الرأي العام وتغيره المستمر على صانعي السياسات ومتخذي القرارات سواء على المستوى السياسي أو الاقتصادي أو الاجتماعي، أو </a:t>
            </a:r>
            <a:r>
              <a:rPr lang="ar-IQ" sz="3200" b="1" dirty="0" smtClean="0">
                <a:solidFill>
                  <a:schemeClr val="tx2">
                    <a:lumMod val="50000"/>
                  </a:schemeClr>
                </a:solidFill>
              </a:rPr>
              <a:t>غير ذلك، </a:t>
            </a:r>
            <a:r>
              <a:rPr lang="ar-IQ" sz="3200" b="1" dirty="0">
                <a:solidFill>
                  <a:schemeClr val="tx2">
                    <a:lumMod val="50000"/>
                  </a:schemeClr>
                </a:solidFill>
              </a:rPr>
              <a:t>قياس الرأي العام تجاه القضايا المختلفة قياساً علمياً دقيقاً وبشكل دائم ومستمر، وذلك بهدف معرفة الواقع الفعلي بحجمه الطبيعي، ودراسة مشكلاته </a:t>
            </a:r>
            <a:r>
              <a:rPr lang="ar-IQ" sz="3200" b="1" dirty="0" smtClean="0">
                <a:solidFill>
                  <a:schemeClr val="tx2">
                    <a:lumMod val="50000"/>
                  </a:schemeClr>
                </a:solidFill>
              </a:rPr>
              <a:t>المُلِحة</a:t>
            </a:r>
            <a:r>
              <a:rPr lang="ar-IQ" sz="3200" b="1" dirty="0">
                <a:solidFill>
                  <a:schemeClr val="tx2">
                    <a:lumMod val="50000"/>
                  </a:schemeClr>
                </a:solidFill>
              </a:rPr>
              <a:t>، وتقييم هذا الواقع والتوصل إلى الصورة الصحيحة بشأن القضايا والأحداث </a:t>
            </a:r>
            <a:r>
              <a:rPr lang="ar-IQ" sz="3200" b="1" dirty="0" smtClean="0">
                <a:solidFill>
                  <a:schemeClr val="tx2">
                    <a:lumMod val="50000"/>
                  </a:schemeClr>
                </a:solidFill>
              </a:rPr>
              <a:t>والأزَمات.</a:t>
            </a:r>
            <a:endParaRPr lang="en-US" sz="3200" b="1" dirty="0">
              <a:solidFill>
                <a:schemeClr val="tx2">
                  <a:lumMod val="50000"/>
                </a:schemeClr>
              </a:solidFill>
            </a:endParaRPr>
          </a:p>
        </p:txBody>
      </p:sp>
    </p:spTree>
    <p:extLst>
      <p:ext uri="{BB962C8B-B14F-4D97-AF65-F5344CB8AC3E}">
        <p14:creationId xmlns:p14="http://schemas.microsoft.com/office/powerpoint/2010/main" val="1117163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7467600" cy="6074736"/>
          </a:xfrm>
        </p:spPr>
        <p:txBody>
          <a:bodyPr>
            <a:noAutofit/>
          </a:bodyPr>
          <a:lstStyle/>
          <a:p>
            <a:pPr algn="justLow" rtl="1"/>
            <a:r>
              <a:rPr lang="ar-IQ" sz="4000" b="1" dirty="0">
                <a:solidFill>
                  <a:schemeClr val="tx2">
                    <a:lumMod val="75000"/>
                  </a:schemeClr>
                </a:solidFill>
              </a:rPr>
              <a:t>ولا شك ان القياس الدقيق لاتجاهات الرأي العام </a:t>
            </a:r>
            <a:r>
              <a:rPr lang="ar-IQ" sz="4000" b="1" dirty="0" smtClean="0">
                <a:solidFill>
                  <a:schemeClr val="tx2">
                    <a:lumMod val="75000"/>
                  </a:schemeClr>
                </a:solidFill>
              </a:rPr>
              <a:t>سيتيح </a:t>
            </a:r>
            <a:r>
              <a:rPr lang="ar-IQ" sz="4000" b="1" dirty="0">
                <a:solidFill>
                  <a:schemeClr val="tx2">
                    <a:lumMod val="75000"/>
                  </a:schemeClr>
                </a:solidFill>
              </a:rPr>
              <a:t>الفرصة </a:t>
            </a:r>
            <a:r>
              <a:rPr lang="ar-IQ" sz="4000" b="1" dirty="0" smtClean="0">
                <a:solidFill>
                  <a:schemeClr val="tx2">
                    <a:lumMod val="75000"/>
                  </a:schemeClr>
                </a:solidFill>
              </a:rPr>
              <a:t>للمؤسسات </a:t>
            </a:r>
            <a:r>
              <a:rPr lang="ar-IQ" sz="4000" b="1" dirty="0">
                <a:solidFill>
                  <a:schemeClr val="tx2">
                    <a:lumMod val="75000"/>
                  </a:schemeClr>
                </a:solidFill>
              </a:rPr>
              <a:t>المختلفة </a:t>
            </a:r>
            <a:r>
              <a:rPr lang="ar-IQ" sz="4000" b="1" dirty="0" smtClean="0">
                <a:solidFill>
                  <a:schemeClr val="tx2">
                    <a:lumMod val="75000"/>
                  </a:schemeClr>
                </a:solidFill>
              </a:rPr>
              <a:t>لا</a:t>
            </a:r>
            <a:r>
              <a:rPr lang="ar-IQ" sz="4000" b="1" dirty="0" smtClean="0">
                <a:solidFill>
                  <a:schemeClr val="tx2">
                    <a:lumMod val="75000"/>
                  </a:schemeClr>
                </a:solidFill>
              </a:rPr>
              <a:t>تخاذ </a:t>
            </a:r>
            <a:r>
              <a:rPr lang="ar-IQ" sz="4000" b="1" dirty="0">
                <a:solidFill>
                  <a:schemeClr val="tx2">
                    <a:lumMod val="75000"/>
                  </a:schemeClr>
                </a:solidFill>
              </a:rPr>
              <a:t>قراراتها </a:t>
            </a:r>
            <a:r>
              <a:rPr lang="ar-IQ" sz="4000" b="1" dirty="0" smtClean="0">
                <a:solidFill>
                  <a:schemeClr val="tx2">
                    <a:lumMod val="75000"/>
                  </a:schemeClr>
                </a:solidFill>
              </a:rPr>
              <a:t>على </a:t>
            </a:r>
            <a:r>
              <a:rPr lang="ar-IQ" sz="4000" b="1" dirty="0">
                <a:solidFill>
                  <a:schemeClr val="tx2">
                    <a:lumMod val="75000"/>
                  </a:schemeClr>
                </a:solidFill>
              </a:rPr>
              <a:t>ضوء الحقائق </a:t>
            </a:r>
            <a:r>
              <a:rPr lang="ar-IQ" sz="4000" b="1" dirty="0" smtClean="0">
                <a:solidFill>
                  <a:schemeClr val="tx2">
                    <a:lumMod val="75000"/>
                  </a:schemeClr>
                </a:solidFill>
              </a:rPr>
              <a:t>الموضوعية، </a:t>
            </a:r>
            <a:r>
              <a:rPr lang="ar-IQ" sz="4000" b="1" dirty="0" smtClean="0">
                <a:solidFill>
                  <a:schemeClr val="tx2">
                    <a:lumMod val="75000"/>
                  </a:schemeClr>
                </a:solidFill>
              </a:rPr>
              <a:t>وأن </a:t>
            </a:r>
            <a:r>
              <a:rPr lang="ar-IQ" sz="4000" b="1" dirty="0">
                <a:solidFill>
                  <a:schemeClr val="tx2">
                    <a:lumMod val="75000"/>
                  </a:schemeClr>
                </a:solidFill>
              </a:rPr>
              <a:t>توجه الرأي العام توجهاً سليماً، </a:t>
            </a:r>
            <a:r>
              <a:rPr lang="ar-IQ" sz="4000" b="1" dirty="0" smtClean="0">
                <a:solidFill>
                  <a:schemeClr val="tx2">
                    <a:lumMod val="75000"/>
                  </a:schemeClr>
                </a:solidFill>
              </a:rPr>
              <a:t>وتحشد </a:t>
            </a:r>
            <a:r>
              <a:rPr lang="ar-IQ" sz="4000" b="1" dirty="0">
                <a:solidFill>
                  <a:schemeClr val="tx2">
                    <a:lumMod val="75000"/>
                  </a:schemeClr>
                </a:solidFill>
              </a:rPr>
              <a:t>قوته وتركزها لتتجه اتجاهاً مساعداً لخطط التنمية السياسية والاقتصادية والاجتماعية </a:t>
            </a:r>
            <a:r>
              <a:rPr lang="ar-IQ" sz="4000" b="1" dirty="0" smtClean="0">
                <a:solidFill>
                  <a:schemeClr val="tx2">
                    <a:lumMod val="75000"/>
                  </a:schemeClr>
                </a:solidFill>
              </a:rPr>
              <a:t>وغيرها</a:t>
            </a:r>
            <a:r>
              <a:rPr lang="ar-IQ" sz="4000" b="1" dirty="0">
                <a:solidFill>
                  <a:schemeClr val="tx2">
                    <a:lumMod val="75000"/>
                  </a:schemeClr>
                </a:solidFill>
              </a:rPr>
              <a:t>.</a:t>
            </a:r>
            <a:endParaRPr lang="en-US" sz="4000" b="1" dirty="0">
              <a:solidFill>
                <a:schemeClr val="tx2">
                  <a:lumMod val="75000"/>
                </a:schemeClr>
              </a:solidFill>
            </a:endParaRPr>
          </a:p>
        </p:txBody>
      </p:sp>
    </p:spTree>
    <p:extLst>
      <p:ext uri="{BB962C8B-B14F-4D97-AF65-F5344CB8AC3E}">
        <p14:creationId xmlns:p14="http://schemas.microsoft.com/office/powerpoint/2010/main" val="863345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7543800" cy="5922336"/>
          </a:xfrm>
        </p:spPr>
        <p:txBody>
          <a:bodyPr>
            <a:normAutofit/>
          </a:bodyPr>
          <a:lstStyle/>
          <a:p>
            <a:pPr algn="just" rtl="1"/>
            <a:r>
              <a:rPr lang="ar-IQ" sz="5400" b="1" dirty="0">
                <a:solidFill>
                  <a:schemeClr val="tx2">
                    <a:lumMod val="75000"/>
                  </a:schemeClr>
                </a:solidFill>
              </a:rPr>
              <a:t>وتستهدف قياسات الرأي العام التعرف على الدوافع الكامنة وراء الآراء، والتعرف على شدة الرأي وعمقه إزاء القضايا والأحداث والأشخاص</a:t>
            </a:r>
            <a:endParaRPr lang="en-US" sz="5400" b="1" dirty="0">
              <a:solidFill>
                <a:schemeClr val="tx2">
                  <a:lumMod val="75000"/>
                </a:schemeClr>
              </a:solidFill>
            </a:endParaRPr>
          </a:p>
        </p:txBody>
      </p:sp>
    </p:spTree>
    <p:extLst>
      <p:ext uri="{BB962C8B-B14F-4D97-AF65-F5344CB8AC3E}">
        <p14:creationId xmlns:p14="http://schemas.microsoft.com/office/powerpoint/2010/main" val="886248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7391400" cy="6150936"/>
          </a:xfrm>
        </p:spPr>
        <p:txBody>
          <a:bodyPr>
            <a:normAutofit lnSpcReduction="10000"/>
          </a:bodyPr>
          <a:lstStyle/>
          <a:p>
            <a:pPr algn="just" rtl="1"/>
            <a:r>
              <a:rPr lang="ar-IQ" sz="3600" b="1" dirty="0">
                <a:solidFill>
                  <a:schemeClr val="accent6">
                    <a:lumMod val="50000"/>
                  </a:schemeClr>
                </a:solidFill>
              </a:rPr>
              <a:t>وتتسم عملية قياس الرأي العام بالبطء النسبي في إنجازها واستخراج نتائجها وتحليلها، وهنا يصبح من الأهمية استخدام أساليب وطرق قياس </a:t>
            </a:r>
            <a:r>
              <a:rPr lang="ar-IQ" sz="3600" b="1" dirty="0" smtClean="0">
                <a:solidFill>
                  <a:schemeClr val="accent6">
                    <a:lumMod val="50000"/>
                  </a:schemeClr>
                </a:solidFill>
              </a:rPr>
              <a:t>مميزة، من </a:t>
            </a:r>
            <a:r>
              <a:rPr lang="ar-IQ" sz="3600" b="1" dirty="0">
                <a:solidFill>
                  <a:schemeClr val="accent6">
                    <a:lumMod val="50000"/>
                  </a:schemeClr>
                </a:solidFill>
              </a:rPr>
              <a:t>حيث التصميم والمعالجة، لأن نتائج </a:t>
            </a:r>
            <a:r>
              <a:rPr lang="ar-IQ" sz="3600" b="1" dirty="0" smtClean="0">
                <a:solidFill>
                  <a:schemeClr val="accent6">
                    <a:lumMod val="50000"/>
                  </a:schemeClr>
                </a:solidFill>
              </a:rPr>
              <a:t>هذا </a:t>
            </a:r>
            <a:r>
              <a:rPr lang="ar-IQ" sz="3600" b="1" dirty="0">
                <a:solidFill>
                  <a:schemeClr val="accent6">
                    <a:lumMod val="50000"/>
                  </a:schemeClr>
                </a:solidFill>
              </a:rPr>
              <a:t>النوع من القياس تعطي أبعاداً أكثر عمقاً، وتحليلاً شاملاً </a:t>
            </a:r>
            <a:r>
              <a:rPr lang="ar-IQ" sz="3600" b="1" dirty="0" smtClean="0">
                <a:solidFill>
                  <a:schemeClr val="accent6">
                    <a:lumMod val="50000"/>
                  </a:schemeClr>
                </a:solidFill>
              </a:rPr>
              <a:t>لاتجاهات </a:t>
            </a:r>
            <a:r>
              <a:rPr lang="ar-IQ" sz="3600" b="1" dirty="0">
                <a:solidFill>
                  <a:schemeClr val="accent6">
                    <a:lumMod val="50000"/>
                  </a:schemeClr>
                </a:solidFill>
              </a:rPr>
              <a:t>الرأي العام من حيث قوتها وشدتها وكثافتها لدى كل فئة من فئات الجمهور </a:t>
            </a:r>
            <a:r>
              <a:rPr lang="ar-IQ" sz="3600" b="1" dirty="0" smtClean="0">
                <a:solidFill>
                  <a:schemeClr val="accent6">
                    <a:lumMod val="50000"/>
                  </a:schemeClr>
                </a:solidFill>
              </a:rPr>
              <a:t>المُستهدف </a:t>
            </a:r>
            <a:r>
              <a:rPr lang="ar-IQ" sz="3600" b="1" dirty="0">
                <a:solidFill>
                  <a:schemeClr val="accent6">
                    <a:lumMod val="50000"/>
                  </a:schemeClr>
                </a:solidFill>
              </a:rPr>
              <a:t>بعملية </a:t>
            </a:r>
            <a:r>
              <a:rPr lang="ar-IQ" sz="3600" b="1" dirty="0" smtClean="0">
                <a:solidFill>
                  <a:schemeClr val="accent6">
                    <a:lumMod val="50000"/>
                  </a:schemeClr>
                </a:solidFill>
              </a:rPr>
              <a:t>القياس.</a:t>
            </a:r>
            <a:endParaRPr lang="en-US" sz="3600" b="1" dirty="0">
              <a:solidFill>
                <a:schemeClr val="accent6">
                  <a:lumMod val="50000"/>
                </a:schemeClr>
              </a:solidFill>
            </a:endParaRPr>
          </a:p>
        </p:txBody>
      </p:sp>
    </p:spTree>
    <p:extLst>
      <p:ext uri="{BB962C8B-B14F-4D97-AF65-F5344CB8AC3E}">
        <p14:creationId xmlns:p14="http://schemas.microsoft.com/office/powerpoint/2010/main" val="1996965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1971200"/>
              </p:ext>
            </p:extLst>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88941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265</TotalTime>
  <Words>348</Words>
  <Application>Microsoft Office PowerPoint</Application>
  <PresentationFormat>عرض على الشاشة (3:4)‏</PresentationFormat>
  <Paragraphs>12</Paragraphs>
  <Slides>11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11</vt:i4>
      </vt:variant>
    </vt:vector>
  </HeadingPairs>
  <TitlesOfParts>
    <vt:vector size="16" baseType="lpstr">
      <vt:lpstr>Tahoma</vt:lpstr>
      <vt:lpstr>Trebuchet MS</vt:lpstr>
      <vt:lpstr>Wingdings</vt:lpstr>
      <vt:lpstr>Wingdings 2</vt:lpstr>
      <vt:lpstr>Opulent</vt:lpstr>
      <vt:lpstr>أهمية قياس الرأي العام</vt:lpstr>
      <vt:lpstr>أهمية قياس الرأي العام </vt:lpstr>
      <vt:lpstr>أهمية قياس الرأي العام ودوافع قياسه</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قياس الرأي العام</dc:title>
  <dc:creator/>
  <cp:lastModifiedBy>DR.Ahmed Saker 2O14</cp:lastModifiedBy>
  <cp:revision>25</cp:revision>
  <dcterms:created xsi:type="dcterms:W3CDTF">2006-08-16T00:00:00Z</dcterms:created>
  <dcterms:modified xsi:type="dcterms:W3CDTF">2018-12-25T16:07:10Z</dcterms:modified>
</cp:coreProperties>
</file>