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8909792-6A9B-4563-B8A5-14622B9E5A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56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31D407C-C5CF-42CC-8B96-2182C626B2D8}"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09792-6A9B-4563-B8A5-14622B9E5AC3}" type="slidenum">
              <a:rPr lang="en-US" smtClean="0"/>
              <a:t>‹#›</a:t>
            </a:fld>
            <a:endParaRPr lang="en-US"/>
          </a:p>
        </p:txBody>
      </p:sp>
    </p:spTree>
    <p:extLst>
      <p:ext uri="{BB962C8B-B14F-4D97-AF65-F5344CB8AC3E}">
        <p14:creationId xmlns:p14="http://schemas.microsoft.com/office/powerpoint/2010/main" val="204639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2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56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spTree>
    <p:extLst>
      <p:ext uri="{BB962C8B-B14F-4D97-AF65-F5344CB8AC3E}">
        <p14:creationId xmlns:p14="http://schemas.microsoft.com/office/powerpoint/2010/main" val="135179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98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755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035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70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spTree>
    <p:extLst>
      <p:ext uri="{BB962C8B-B14F-4D97-AF65-F5344CB8AC3E}">
        <p14:creationId xmlns:p14="http://schemas.microsoft.com/office/powerpoint/2010/main" val="77009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31D407C-C5CF-42CC-8B96-2182C626B2D8}"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09792-6A9B-4563-B8A5-14622B9E5A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36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D31D407C-C5CF-42CC-8B96-2182C626B2D8}"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09792-6A9B-4563-B8A5-14622B9E5AC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44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D31D407C-C5CF-42CC-8B96-2182C626B2D8}" type="datetimeFigureOut">
              <a:rPr lang="en-US" smtClean="0"/>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09792-6A9B-4563-B8A5-14622B9E5A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1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D31D407C-C5CF-42CC-8B96-2182C626B2D8}" type="datetimeFigureOut">
              <a:rPr lang="en-US" smtClean="0"/>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09792-6A9B-4563-B8A5-14622B9E5A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40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407C-C5CF-42CC-8B96-2182C626B2D8}" type="datetimeFigureOut">
              <a:rPr lang="en-US" smtClean="0"/>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09792-6A9B-4563-B8A5-14622B9E5AC3}" type="slidenum">
              <a:rPr lang="en-US" smtClean="0"/>
              <a:t>‹#›</a:t>
            </a:fld>
            <a:endParaRPr lang="en-US"/>
          </a:p>
        </p:txBody>
      </p:sp>
    </p:spTree>
    <p:extLst>
      <p:ext uri="{BB962C8B-B14F-4D97-AF65-F5344CB8AC3E}">
        <p14:creationId xmlns:p14="http://schemas.microsoft.com/office/powerpoint/2010/main" val="147940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31D407C-C5CF-42CC-8B96-2182C626B2D8}"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09792-6A9B-4563-B8A5-14622B9E5A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29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31D407C-C5CF-42CC-8B96-2182C626B2D8}"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09792-6A9B-4563-B8A5-14622B9E5AC3}" type="slidenum">
              <a:rPr lang="en-US" smtClean="0"/>
              <a:t>‹#›</a:t>
            </a:fld>
            <a:endParaRPr lang="en-US"/>
          </a:p>
        </p:txBody>
      </p:sp>
    </p:spTree>
    <p:extLst>
      <p:ext uri="{BB962C8B-B14F-4D97-AF65-F5344CB8AC3E}">
        <p14:creationId xmlns:p14="http://schemas.microsoft.com/office/powerpoint/2010/main" val="259166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1D407C-C5CF-42CC-8B96-2182C626B2D8}" type="datetimeFigureOut">
              <a:rPr lang="en-US" smtClean="0"/>
              <a:t>12/16/2018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909792-6A9B-4563-B8A5-14622B9E5AC3}" type="slidenum">
              <a:rPr lang="en-US" smtClean="0"/>
              <a:t>‹#›</a:t>
            </a:fld>
            <a:endParaRPr lang="en-US"/>
          </a:p>
        </p:txBody>
      </p:sp>
    </p:spTree>
    <p:extLst>
      <p:ext uri="{BB962C8B-B14F-4D97-AF65-F5344CB8AC3E}">
        <p14:creationId xmlns:p14="http://schemas.microsoft.com/office/powerpoint/2010/main" val="10830735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sz="6000" b="1" dirty="0" smtClean="0"/>
              <a:t>طرق قياس الرأي العام</a:t>
            </a:r>
            <a:endParaRPr lang="en-US" sz="6000" b="1" dirty="0"/>
          </a:p>
        </p:txBody>
      </p:sp>
      <p:sp>
        <p:nvSpPr>
          <p:cNvPr id="3" name="عنوان فرعي 2"/>
          <p:cNvSpPr>
            <a:spLocks noGrp="1"/>
          </p:cNvSpPr>
          <p:nvPr>
            <p:ph type="subTitle" idx="1"/>
          </p:nvPr>
        </p:nvSpPr>
        <p:spPr/>
        <p:txBody>
          <a:bodyPr>
            <a:noAutofit/>
          </a:bodyPr>
          <a:lstStyle/>
          <a:p>
            <a:r>
              <a:rPr lang="ar-IQ" sz="2000" b="1" dirty="0" smtClean="0"/>
              <a:t>المُدرس الدكتور غزوان جبار</a:t>
            </a:r>
          </a:p>
          <a:p>
            <a:r>
              <a:rPr lang="ar-IQ" sz="2000" b="1" dirty="0" smtClean="0"/>
              <a:t>الجامعة المستنصرية- كلية الآداب- قسم الإعلام</a:t>
            </a:r>
          </a:p>
          <a:p>
            <a:r>
              <a:rPr lang="ar-IQ" sz="2000" b="1" dirty="0" smtClean="0"/>
              <a:t>المحاضرة السادسة عشرة- طرق قياس الرأي العام</a:t>
            </a:r>
            <a:endParaRPr lang="en-US" sz="2000" b="1" dirty="0"/>
          </a:p>
        </p:txBody>
      </p:sp>
    </p:spTree>
    <p:extLst>
      <p:ext uri="{BB962C8B-B14F-4D97-AF65-F5344CB8AC3E}">
        <p14:creationId xmlns:p14="http://schemas.microsoft.com/office/powerpoint/2010/main" val="125885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5400" b="1" dirty="0" smtClean="0"/>
              <a:t>الاستفتاء</a:t>
            </a:r>
            <a:endParaRPr lang="en-US" sz="5400" b="1" dirty="0"/>
          </a:p>
        </p:txBody>
      </p:sp>
      <p:sp>
        <p:nvSpPr>
          <p:cNvPr id="3" name="عنصر نائب للمحتوى 2"/>
          <p:cNvSpPr>
            <a:spLocks noGrp="1"/>
          </p:cNvSpPr>
          <p:nvPr>
            <p:ph idx="1"/>
          </p:nvPr>
        </p:nvSpPr>
        <p:spPr>
          <a:xfrm>
            <a:off x="1295401" y="2388357"/>
            <a:ext cx="9601197" cy="3698543"/>
          </a:xfrm>
        </p:spPr>
        <p:txBody>
          <a:bodyPr>
            <a:noAutofit/>
          </a:bodyPr>
          <a:lstStyle/>
          <a:p>
            <a:pPr algn="just" rtl="1"/>
            <a:r>
              <a:rPr lang="ar-IQ" b="1" dirty="0" smtClean="0"/>
              <a:t>يُعد </a:t>
            </a:r>
            <a:r>
              <a:rPr lang="ar-IQ" b="1" dirty="0"/>
              <a:t>الاستفتاء واحداً من أشهر طرق قياس الرأي العام، حيث يساعد على الإلمام باتجاهات الناس، وآرائهم بشكل فعال، وبالتالي الوصول إلى قرارات صحيحة، تتوافق مع المصالح </a:t>
            </a:r>
            <a:r>
              <a:rPr lang="ar-IQ" b="1" dirty="0" err="1" smtClean="0"/>
              <a:t>المرجوة،وتَتَّبع</a:t>
            </a:r>
            <a:r>
              <a:rPr lang="ar-IQ" b="1" dirty="0" smtClean="0"/>
              <a:t> </a:t>
            </a:r>
            <a:r>
              <a:rPr lang="ar-IQ" b="1" dirty="0"/>
              <a:t>العديد من دول العالم أسلوب الاستفتاء في القضايا الحساسة والمصيريّة؛ كتلك المتعلقة بدستور الدولة، وغيرها.</a:t>
            </a:r>
            <a:endParaRPr lang="en-US" b="1" dirty="0"/>
          </a:p>
          <a:p>
            <a:pPr algn="just" rtl="1"/>
            <a:r>
              <a:rPr lang="ar-IQ" b="1" dirty="0"/>
              <a:t>يتم الاستفتاء من خلال اختيار عينة من الناس ممن تنطبق عليهم الشروط المطلوبة، والأهليّة العالية، حيث تُوَجَّه إليهم العديد من الأسئلة المختلفة، الموضوعة من قبل أشخاص مختصين، ومُلمِّين بكافة الجوانب المتعلقة بالاستفتاء، وبعد أن ينتهي الناس من تقديم إجاباتهم على الأسئلة تبدأ الجهات المعنيّة بدراسة الإجابات المُقدَّمة إليهم، وتحليلها بالطرق المختلفة، والوصول إلى النتائج المطلوبة.</a:t>
            </a:r>
            <a:endParaRPr lang="en-US" b="1" dirty="0"/>
          </a:p>
          <a:p>
            <a:pPr algn="just"/>
            <a:endParaRPr lang="en-US" b="1" dirty="0"/>
          </a:p>
        </p:txBody>
      </p:sp>
    </p:spTree>
    <p:extLst>
      <p:ext uri="{BB962C8B-B14F-4D97-AF65-F5344CB8AC3E}">
        <p14:creationId xmlns:p14="http://schemas.microsoft.com/office/powerpoint/2010/main" val="121714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6000" b="1"/>
              <a:t>تحليل </a:t>
            </a:r>
            <a:r>
              <a:rPr lang="ar-IQ" sz="6000" b="1" smtClean="0"/>
              <a:t>المضمون</a:t>
            </a:r>
            <a:endParaRPr lang="en-US" sz="6000" b="1" dirty="0"/>
          </a:p>
        </p:txBody>
      </p:sp>
      <p:sp>
        <p:nvSpPr>
          <p:cNvPr id="3" name="عنصر نائب للمحتوى 2"/>
          <p:cNvSpPr>
            <a:spLocks noGrp="1"/>
          </p:cNvSpPr>
          <p:nvPr>
            <p:ph idx="1"/>
          </p:nvPr>
        </p:nvSpPr>
        <p:spPr/>
        <p:txBody>
          <a:bodyPr>
            <a:noAutofit/>
          </a:bodyPr>
          <a:lstStyle/>
          <a:p>
            <a:pPr algn="r" rtl="1"/>
            <a:r>
              <a:rPr lang="ar-IQ" sz="2800" b="1" dirty="0" smtClean="0"/>
              <a:t>تُعد </a:t>
            </a:r>
            <a:r>
              <a:rPr lang="ar-IQ" sz="2800" b="1" dirty="0"/>
              <a:t>هذه الطريقة واحدة من الطرق المهمة في التعرف على الرأي العام العالمي، وليس المحلي، مما يساعد على تحديد الاتجاهات العالميّة الاقتصاديّة، والسياسيّة، والثقافيّة المختلفة</a:t>
            </a:r>
            <a:r>
              <a:rPr lang="ar-IQ" sz="2800" b="1" dirty="0" smtClean="0"/>
              <a:t>.</a:t>
            </a:r>
            <a:r>
              <a:rPr lang="ar-IQ" sz="2800" b="1" dirty="0"/>
              <a:t/>
            </a:r>
            <a:br>
              <a:rPr lang="ar-IQ" sz="2800" b="1" dirty="0"/>
            </a:br>
            <a:r>
              <a:rPr lang="ar-IQ" sz="2800" b="1" dirty="0"/>
              <a:t>تعتمد هذه الطريقة على تحليل واستيعاب الاتجاهات المختلفة التي تتضمنها المواد التي يتم تقديمها عن طريق وسائل الإعلام، والاتصال كالتلفاز، إلى جانب العديد من وسائل الاتصال، والإعلام الأخرى، والتي جعلت الناس كلهم يشاركون فيها، ويعتبرونها كجزء أساسي، ورئيسي في حياتهم.</a:t>
            </a:r>
            <a:endParaRPr lang="en-US" sz="2800" b="1" dirty="0"/>
          </a:p>
          <a:p>
            <a:pPr algn="just" rtl="1"/>
            <a:endParaRPr lang="en-US" sz="2800" b="1" dirty="0"/>
          </a:p>
        </p:txBody>
      </p:sp>
    </p:spTree>
    <p:extLst>
      <p:ext uri="{BB962C8B-B14F-4D97-AF65-F5344CB8AC3E}">
        <p14:creationId xmlns:p14="http://schemas.microsoft.com/office/powerpoint/2010/main" val="215222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6000" b="1" dirty="0" smtClean="0"/>
              <a:t>المسح</a:t>
            </a:r>
            <a:endParaRPr lang="en-US" dirty="0"/>
          </a:p>
        </p:txBody>
      </p:sp>
      <p:sp>
        <p:nvSpPr>
          <p:cNvPr id="3" name="عنصر نائب للمحتوى 2"/>
          <p:cNvSpPr>
            <a:spLocks noGrp="1"/>
          </p:cNvSpPr>
          <p:nvPr>
            <p:ph idx="1"/>
          </p:nvPr>
        </p:nvSpPr>
        <p:spPr/>
        <p:txBody>
          <a:bodyPr>
            <a:normAutofit/>
          </a:bodyPr>
          <a:lstStyle/>
          <a:p>
            <a:pPr algn="just" rtl="1"/>
            <a:r>
              <a:rPr lang="ar-IQ" sz="2800" b="1" dirty="0" smtClean="0"/>
              <a:t>تُعد </a:t>
            </a:r>
            <a:r>
              <a:rPr lang="ar-IQ" sz="2800" b="1" dirty="0"/>
              <a:t>طريقة المسح أكثر عموميّة، وشموليّة من طريقة الاستفتاء؛ ذلك لأنها تساعد على قياس كل من: الرأي العام الخفي، والظاهر.</a:t>
            </a:r>
            <a:endParaRPr lang="en-US" sz="2800" b="1" dirty="0"/>
          </a:p>
          <a:p>
            <a:pPr algn="just" rtl="1"/>
            <a:r>
              <a:rPr lang="ar-IQ" sz="2800" b="1" dirty="0"/>
              <a:t>تعتمد طريقة المسح على وسيلتين اثنتين هما: وسيلة الملاحظة والتي تتطلب استطلاعاً غير مباشراً للآراء، حيث يدوّن الشخص المُلاحظ كل ما يتلقاه من آراء، وتوجهات مختلفة، إلى جانب وسيلة المقابلة والتي تتم عادة من خلال وجود مقابلة بين كل من الشخص الباحث من جهة، وجماعة الناس المطلوب معرفة توجهاتهم من جهة أخرى، حيث يتم ذلك خلال مدة زمنيّة معينة.</a:t>
            </a:r>
            <a:endParaRPr lang="en-US" sz="2800" b="1" dirty="0"/>
          </a:p>
          <a:p>
            <a:pPr algn="just"/>
            <a:endParaRPr lang="en-US" sz="2800" b="1" dirty="0"/>
          </a:p>
        </p:txBody>
      </p:sp>
    </p:spTree>
    <p:extLst>
      <p:ext uri="{BB962C8B-B14F-4D97-AF65-F5344CB8AC3E}">
        <p14:creationId xmlns:p14="http://schemas.microsoft.com/office/powerpoint/2010/main" val="1819755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TotalTime>
  <Words>258</Words>
  <Application>Microsoft Office PowerPoint</Application>
  <PresentationFormat>ملء الشاشة</PresentationFormat>
  <Paragraphs>12</Paragraphs>
  <Slides>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4</vt:i4>
      </vt:variant>
    </vt:vector>
  </HeadingPairs>
  <TitlesOfParts>
    <vt:vector size="8" baseType="lpstr">
      <vt:lpstr>Arial</vt:lpstr>
      <vt:lpstr>Garamond</vt:lpstr>
      <vt:lpstr>Times New Roman</vt:lpstr>
      <vt:lpstr>عضوي</vt:lpstr>
      <vt:lpstr>طرق قياس الرأي العام</vt:lpstr>
      <vt:lpstr>الاستفتاء</vt:lpstr>
      <vt:lpstr>تحليل المضمون</vt:lpstr>
      <vt:lpstr>المسح</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طرق قياس الرأي العام</dc:title>
  <dc:creator>DR.Ahmed Saker 2O14</dc:creator>
  <cp:lastModifiedBy>DR.Ahmed Saker 2O14</cp:lastModifiedBy>
  <cp:revision>2</cp:revision>
  <dcterms:created xsi:type="dcterms:W3CDTF">2018-12-15T23:00:17Z</dcterms:created>
  <dcterms:modified xsi:type="dcterms:W3CDTF">2018-12-15T23:05:34Z</dcterms:modified>
</cp:coreProperties>
</file>