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8742BD00-58FD-4C85-ABF1-5B6C58543870}" type="datetimeFigureOut">
              <a:rPr lang="en-US" smtClean="0"/>
              <a:t>1/2/2019</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7B49CA76-45CF-4BA1-A1F3-5EAF0A4D873F}"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42BD00-58FD-4C85-ABF1-5B6C58543870}" type="datetimeFigureOut">
              <a:rPr lang="en-US" smtClean="0"/>
              <a:t>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49CA76-45CF-4BA1-A1F3-5EAF0A4D873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42BD00-58FD-4C85-ABF1-5B6C58543870}" type="datetimeFigureOut">
              <a:rPr lang="en-US" smtClean="0"/>
              <a:t>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49CA76-45CF-4BA1-A1F3-5EAF0A4D873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42BD00-58FD-4C85-ABF1-5B6C58543870}" type="datetimeFigureOut">
              <a:rPr lang="en-US" smtClean="0"/>
              <a:t>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49CA76-45CF-4BA1-A1F3-5EAF0A4D873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742BD00-58FD-4C85-ABF1-5B6C58543870}" type="datetimeFigureOut">
              <a:rPr lang="en-US" smtClean="0"/>
              <a:t>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7B49CA76-45CF-4BA1-A1F3-5EAF0A4D873F}"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742BD00-58FD-4C85-ABF1-5B6C58543870}" type="datetimeFigureOut">
              <a:rPr lang="en-US" smtClean="0"/>
              <a:t>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49CA76-45CF-4BA1-A1F3-5EAF0A4D873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742BD00-58FD-4C85-ABF1-5B6C58543870}" type="datetimeFigureOut">
              <a:rPr lang="en-US" smtClean="0"/>
              <a:t>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49CA76-45CF-4BA1-A1F3-5EAF0A4D873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742BD00-58FD-4C85-ABF1-5B6C58543870}" type="datetimeFigureOut">
              <a:rPr lang="en-US" smtClean="0"/>
              <a:t>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49CA76-45CF-4BA1-A1F3-5EAF0A4D873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42BD00-58FD-4C85-ABF1-5B6C58543870}" type="datetimeFigureOut">
              <a:rPr lang="en-US" smtClean="0"/>
              <a:t>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49CA76-45CF-4BA1-A1F3-5EAF0A4D873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742BD00-58FD-4C85-ABF1-5B6C58543870}" type="datetimeFigureOut">
              <a:rPr lang="en-US" smtClean="0"/>
              <a:t>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49CA76-45CF-4BA1-A1F3-5EAF0A4D873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742BD00-58FD-4C85-ABF1-5B6C58543870}" type="datetimeFigureOut">
              <a:rPr lang="en-US" smtClean="0"/>
              <a:t>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49CA76-45CF-4BA1-A1F3-5EAF0A4D873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742BD00-58FD-4C85-ABF1-5B6C58543870}" type="datetimeFigureOut">
              <a:rPr lang="en-US" smtClean="0"/>
              <a:t>1/2/2019</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B49CA76-45CF-4BA1-A1F3-5EAF0A4D873F}"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685800" y="1293495"/>
            <a:ext cx="7848600" cy="39395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tab pos="2809875" algn="l"/>
              </a:tabLst>
            </a:pPr>
            <a:r>
              <a:rPr kumimoji="0" lang="ar-SA" sz="12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التسلسل: 14ـ 26</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2809875" algn="l"/>
              </a:tabLst>
            </a:pPr>
            <a:r>
              <a:rPr kumimoji="0" lang="ar-SA" sz="12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اسم المادة:محاضرات في منهج البحث التاريخي</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2809875" algn="l"/>
              </a:tabLst>
            </a:pPr>
            <a:r>
              <a:rPr kumimoji="0" lang="ar-IQ"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عنوان المحاضرة: نماذج لخطة بحث         </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2809875" algn="l"/>
              </a:tabLst>
            </a:pPr>
            <a:r>
              <a:rPr kumimoji="0" lang="ar-IQ" sz="1400" b="1" i="0" u="sng" strike="noStrike" cap="none" normalizeH="0" baseline="0" dirty="0" smtClean="0">
                <a:ln>
                  <a:noFill/>
                </a:ln>
                <a:solidFill>
                  <a:schemeClr val="tx1"/>
                </a:solidFill>
                <a:effectLst/>
                <a:latin typeface="Calibri" pitchFamily="34" charset="0"/>
                <a:ea typeface="Calibri" pitchFamily="34" charset="0"/>
                <a:cs typeface="Arial" pitchFamily="34" charset="0"/>
              </a:rPr>
              <a:t>   نموذج:</a:t>
            </a:r>
            <a:r>
              <a:rPr kumimoji="0" lang="ar-SA"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لنفرض ان عنوان البحث الذي ننوي الشروع في تطويره هو (جمعية الاتحاد والترقي) ونريد رسم مفردات خطة له في ضوء الهيكل النظري الذي اشرنا اليه، فأذا كان الباحث ـ المبتدئ هذا قد وضع مفرداتها دون فحص واستيعاب لمادته الاولية، او كان  قد قلد خطة اخرى، فيمكن ان تستقر تلك المفردات على النحو الاتي:</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2809875" algn="l"/>
              </a:tabLst>
            </a:pP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IQ"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جمعية الاتحاد والترقي</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2809875" algn="l"/>
              </a:tabLst>
            </a:pP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المقدمة</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2809875" algn="l"/>
              </a:tabLst>
            </a:pP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1ـ </a:t>
            </a:r>
            <a:r>
              <a:rPr kumimoji="0" lang="ar-SA"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نشوء وقيام جمعية الاتحاد والترقي</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2809875" algn="l"/>
              </a:tabLst>
            </a:pPr>
            <a:r>
              <a:rPr kumimoji="0" lang="ar-SA"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2ـ تطور الجمعية السياسية منذ 1889م</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2809875" algn="l"/>
              </a:tabLst>
            </a:pPr>
            <a:r>
              <a:rPr kumimoji="0" lang="ar-SA"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3ـ اشهر رجال الاتحاد والترقي وخلفياتهم العقائدية والسياسية.</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2809875" algn="l"/>
              </a:tabLst>
            </a:pPr>
            <a:r>
              <a:rPr kumimoji="0" lang="ar-SA"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4ـ اهداف جمعية الاتحاد والترقي وطبيعتها.</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2809875" algn="l"/>
              </a:tabLst>
            </a:pPr>
            <a:r>
              <a:rPr kumimoji="0" lang="ar-SA"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5ـ توقف النشاط السياسي لاعضاء الاتحاد والترقي وزوالها.</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2809875" algn="l"/>
              </a:tabLst>
            </a:pPr>
            <a:r>
              <a:rPr kumimoji="0" lang="ar-SA"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الخاتمة</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2809875" algn="l"/>
              </a:tabLst>
            </a:pP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قائمة المصادر والمراجع</a:t>
            </a:r>
            <a:endParaRPr kumimoji="0" lang="en-US"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tab pos="2809875" algn="l"/>
              </a:tabLst>
            </a:pPr>
            <a:r>
              <a:rPr kumimoji="0" lang="en-US"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SA"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فهذه الخطة عن (جمعية الاتحاد والترقي) يمكن ان توصف بأنها رديئة ومرتجلة، لانها لاتعكس اساسا" طبيعة المادة الاولية المتعلقة بالجمعية، ورسمت كما اتفق، لانها لم تأخذ بالاصول والقواعد الخاصة بصياغة الخطة، فأذا اعيدت صياغتها طبقا" لهذه القواعد</a:t>
            </a:r>
            <a:r>
              <a:rPr kumimoji="0" lang="en-US"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ar-SA"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المنهجية ستصبح كالاتي</a:t>
            </a:r>
            <a:r>
              <a:rPr kumimoji="0" lang="en-US"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685800" y="818852"/>
            <a:ext cx="8153400" cy="40010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tab pos="2809875" algn="l"/>
              </a:tabLst>
            </a:pPr>
            <a:r>
              <a:rPr kumimoji="0" lang="ar-IQ"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جمعية الاتحاد والترقي</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2809875" algn="l"/>
              </a:tabLst>
            </a:pP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المقدمة</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2809875" algn="l"/>
              </a:tabLst>
            </a:pPr>
            <a:r>
              <a:rPr kumimoji="0" lang="ar-SA"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المبحث الاول: جمعية الاتحاد والترقي السياسية</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2809875" algn="l"/>
              </a:tabLst>
            </a:pPr>
            <a:r>
              <a:rPr kumimoji="0" lang="ar-SA"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اولا": الحرية.</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2809875" algn="l"/>
              </a:tabLst>
            </a:pPr>
            <a:r>
              <a:rPr kumimoji="0" lang="ar-SA"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ثانيا":الوطن.</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2809875" algn="l"/>
              </a:tabLst>
            </a:pPr>
            <a:r>
              <a:rPr kumimoji="0" lang="ar-SA"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المبحث الثاني: وضع وطبيعة جمعية الاتحاد والترقي</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2809875" algn="l"/>
              </a:tabLst>
            </a:pPr>
            <a:r>
              <a:rPr kumimoji="0" lang="ar-SA"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اولا": العناصر المكونة للاتحاد والترقي.</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2809875" algn="l"/>
              </a:tabLst>
            </a:pPr>
            <a:r>
              <a:rPr kumimoji="0" lang="ar-SA"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1ـ الاتراك</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2809875" algn="l"/>
              </a:tabLst>
            </a:pPr>
            <a:r>
              <a:rPr kumimoji="0" lang="ar-SA"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2ـ عناصر غير التركية</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2809875" algn="l"/>
              </a:tabLst>
            </a:pPr>
            <a:r>
              <a:rPr kumimoji="0" lang="ar-SA"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العرب ـ الاكرادـ الالبان(الارناؤط) ـ اللاجئون ـ عناصر اخرى</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2809875" algn="l"/>
              </a:tabLst>
            </a:pPr>
            <a:r>
              <a:rPr kumimoji="0" lang="ar-SA"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ثانيا": انقسام الجمعية السياسي</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2809875" algn="l"/>
              </a:tabLst>
            </a:pPr>
            <a:r>
              <a:rPr kumimoji="0" lang="ar-SA"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1ـ انقلاب 1896م ، وتأثيره على اتجاهات الجمعية.</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2809875" algn="l"/>
              </a:tabLst>
            </a:pPr>
            <a:r>
              <a:rPr kumimoji="0" lang="ar-SA"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أـ اتجاه الامير صباح الدين.</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2809875" algn="l"/>
              </a:tabLst>
            </a:pPr>
            <a:r>
              <a:rPr kumimoji="0" lang="ar-SA"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ب ـ اتجاه الامير احمد رضا باي.</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2809875" algn="l"/>
              </a:tabLst>
            </a:pPr>
            <a:r>
              <a:rPr kumimoji="0" lang="ar-SA"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2ـ القيادة الجديدة للجمعية</a:t>
            </a: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2809875" algn="l"/>
              </a:tabLst>
            </a:pPr>
            <a:r>
              <a:rPr kumimoji="0" lang="ar-SA"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الخاتمة</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2809875" algn="l"/>
              </a:tabLst>
            </a:pPr>
            <a:r>
              <a:rPr kumimoji="0" lang="ar-SA"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قائمة المصادر والمراجع</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2809875" algn="l"/>
              </a:tabLst>
            </a:pPr>
            <a:r>
              <a:rPr kumimoji="0" lang="ar-IQ"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اسم المصدر</a:t>
            </a:r>
            <a:r>
              <a:rPr kumimoji="0" lang="ar-IQ" sz="16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:مرتضى حسن النقيب،المؤرخ المبتدئ ومنهج البحث التاريخي                         </a:t>
            </a:r>
            <a:endParaRPr kumimoji="0" lang="ar-IQ"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TotalTime>
  <Words>269</Words>
  <Application>Microsoft Office PowerPoint</Application>
  <PresentationFormat>On-screen Show (4:3)</PresentationFormat>
  <Paragraphs>32</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Apex</vt:lpstr>
      <vt:lpstr>Slide 1</vt:lpstr>
      <vt:lpstr>Slide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mm</dc:creator>
  <cp:lastModifiedBy>mm</cp:lastModifiedBy>
  <cp:revision>1</cp:revision>
  <dcterms:created xsi:type="dcterms:W3CDTF">2019-01-02T07:16:10Z</dcterms:created>
  <dcterms:modified xsi:type="dcterms:W3CDTF">2019-01-02T07:17:28Z</dcterms:modified>
</cp:coreProperties>
</file>