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61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28600"/>
            <a:ext cx="7772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344787" y="2457375"/>
            <a:ext cx="5450063" cy="4684112"/>
            <a:chOff x="3344787" y="2457375"/>
            <a:chExt cx="5450063" cy="4684112"/>
          </a:xfrm>
        </p:grpSpPr>
        <p:sp>
          <p:nvSpPr>
            <p:cNvPr id="14" name="Google Shape;14;p2"/>
            <p:cNvSpPr/>
            <p:nvPr/>
          </p:nvSpPr>
          <p:spPr>
            <a:xfrm>
              <a:off x="7512050" y="3355975"/>
              <a:ext cx="1282800" cy="1282800"/>
            </a:xfrm>
            <a:prstGeom prst="diamond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46837" y="3071812"/>
              <a:ext cx="639762" cy="1892300"/>
            </a:xfrm>
            <a:custGeom>
              <a:avLst/>
              <a:gdLst/>
              <a:ahLst/>
              <a:cxnLst/>
              <a:rect l="l" t="t" r="r" b="b"/>
              <a:pathLst>
                <a:path w="403" h="1192" extrusionOk="0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2700000">
              <a:off x="4011596" y="4175164"/>
              <a:ext cx="1990647" cy="1990647"/>
            </a:xfrm>
            <a:prstGeom prst="rtTriangle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100000" flipH="1">
              <a:off x="6051521" y="6053206"/>
              <a:ext cx="901561" cy="901561"/>
            </a:xfrm>
            <a:prstGeom prst="rtTriangle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7021474" y="4646725"/>
              <a:ext cx="1362000" cy="1352400"/>
            </a:xfrm>
            <a:prstGeom prst="rtTriangle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3344787" y="2457375"/>
              <a:ext cx="1990800" cy="1990800"/>
            </a:xfrm>
            <a:prstGeom prst="rtTriangle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8100000" flipH="1">
              <a:off x="5413444" y="4289593"/>
              <a:ext cx="901561" cy="901561"/>
            </a:xfrm>
            <a:prstGeom prst="rtTriangle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1" name="Google Shape;21;p2"/>
          <p:cNvSpPr txBox="1"/>
          <p:nvPr/>
        </p:nvSpPr>
        <p:spPr>
          <a:xfrm>
            <a:off x="6588125" y="5181600"/>
            <a:ext cx="2556000" cy="38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4876800" y="4381500"/>
            <a:ext cx="4259400" cy="7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2075" tIns="0" rIns="92075" bIns="0" anchor="b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1pPr>
            <a:lvl2pPr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5pPr>
            <a:lvl6pPr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6pPr>
            <a:lvl7pPr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7pPr>
            <a:lvl8pPr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8pPr>
            <a:lvl9pPr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0" y="6145212"/>
            <a:ext cx="1371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1676400" y="64008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3413125" y="4022725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0" y="6145212"/>
            <a:ext cx="1371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676400" y="64008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82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/>
          <a:lstStyle>
            <a:lvl1pPr marL="457200" lvl="0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1pPr>
            <a:lvl2pPr marL="914400" lvl="1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3pPr>
            <a:lvl4pPr marL="1828800" lvl="3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5pPr>
            <a:lvl6pPr marL="2743200" lvl="5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6pPr>
            <a:lvl7pPr marL="3200400" lvl="6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7pPr>
            <a:lvl8pPr marL="3657600" lvl="7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8pPr>
            <a:lvl9pPr marL="4114800" lvl="8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0" y="6145212"/>
            <a:ext cx="1371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76400" y="64008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82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/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0" y="6145212"/>
            <a:ext cx="1371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676400" y="64008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914400" y="228600"/>
            <a:ext cx="7772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lang="en-US" sz="6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Write </a:t>
            </a:r>
            <a:r>
              <a:rPr lang="en-US" sz="66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 Thesis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4876800" y="4746625"/>
            <a:ext cx="4259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2075" tIns="0" rIns="920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792662" y="3179762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Ok, when do I start?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I’m motivated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do I actually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thesis?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months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the end of my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in the Dept?</a:t>
            </a:r>
            <a:endParaRPr/>
          </a:p>
        </p:txBody>
      </p:sp>
      <p:pic>
        <p:nvPicPr>
          <p:cNvPr id="142" name="Google Shape;142;p18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387600"/>
            <a:ext cx="3837000" cy="28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Ok, when do I start?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I’m motivated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do I actually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writing?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months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the end of my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No, the day you start your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it all down!</a:t>
            </a:r>
            <a:endParaRPr/>
          </a:p>
        </p:txBody>
      </p:sp>
      <p:pic>
        <p:nvPicPr>
          <p:cNvPr id="149" name="Google Shape;149;p19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387600"/>
            <a:ext cx="3837000" cy="28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Ok, when do I start?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I’m motivated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do I actually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months before the end of my grant?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No, the day you start your PhD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it all down!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worry, it’s never too late to start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0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387600"/>
            <a:ext cx="3837000" cy="28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 idx="4294967295"/>
          </p:nvPr>
        </p:nvSpPr>
        <p:spPr>
          <a:xfrm>
            <a:off x="1219200" y="228600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a thesis isn’t?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did in the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library/internet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the last 3 years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first read the background material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then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consulted my teachers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ran some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 review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thesis is a 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logical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reconstruction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historical narrative </a:t>
            </a:r>
            <a:endParaRPr/>
          </a:p>
        </p:txBody>
      </p:sp>
      <p:pic>
        <p:nvPicPr>
          <p:cNvPr id="163" name="Google Shape;163;p21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397125"/>
            <a:ext cx="3837000" cy="28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a thesis isn’t?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brain dump of everything you’ve done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get to leave out the dead-ends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you have to fill in any obvious gaps!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thesis is a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logical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reconstruction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coherent message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2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752600"/>
            <a:ext cx="31209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a thesis isn’t?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to buy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if www.thesis-master.com offer you one at $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15/page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smtClean="0"/>
              <a:t>Local offices near your university ready to write for payment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None/>
            </a:pPr>
            <a:endParaRPr lang="en-US" sz="2000"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smtClean="0"/>
              <a:t>Teachers ready to help you for payment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None/>
            </a:pPr>
            <a:endParaRPr lang="en-US" sz="2000"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smtClean="0"/>
              <a:t>Taken illegally from other theses</a:t>
            </a:r>
          </a:p>
          <a:p>
            <a:pPr marL="74295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3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447800"/>
            <a:ext cx="4114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is a thesis?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Demonstration of an understanding of the state of the art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appreciation of existing work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novel contribution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Evaluated systematically</a:t>
            </a:r>
            <a:endParaRPr/>
          </a:p>
        </p:txBody>
      </p:sp>
      <p:pic>
        <p:nvPicPr>
          <p:cNvPr id="184" name="Google Shape;184;p24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Read some theses?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way to get a feel for the beast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Ethos-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Alkafeel.net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thesis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E-theses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pdf</a:t>
            </a:r>
            <a:endParaRPr/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5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1752600"/>
            <a:ext cx="3321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 thesis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Opens a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‘new’ area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unifying framework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Resolves long-standing question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Thoroughly explores area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Contradicts existing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knowledge, if possible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Analytically validates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</a:t>
            </a:r>
            <a:endParaRPr/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Presents ambitious analysis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 data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Validates or refutes  hypotheses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new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methodology, if possible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new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translation assessment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conclusions/ results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So, how do I start?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thesis message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sentence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paragraph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page</a:t>
            </a:r>
            <a:endParaRPr/>
          </a:p>
          <a:p>
            <a:pPr marL="742950" marR="0" lvl="1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7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198687"/>
            <a:ext cx="3837000" cy="32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Good News</a:t>
            </a: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only have to write ONE thesis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 you French and Germans who have to do a habilitation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end, you can add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“Assistant lecturer”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your name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for upgrades on planes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9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828800"/>
            <a:ext cx="3837000" cy="34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So, how do I start?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thesis message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sentence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paragraph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page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 you write should be directed at this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Thesis (noun). 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Noto Sans Symbols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 proposition maintained by argument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Noto Sans Symbols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 dissertation advancing original research</a:t>
            </a:r>
            <a:endParaRPr/>
          </a:p>
        </p:txBody>
      </p:sp>
      <p:pic>
        <p:nvPicPr>
          <p:cNvPr id="213" name="Google Shape;213;p28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198687"/>
            <a:ext cx="3837000" cy="32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Thesis </a:t>
            </a:r>
            <a:r>
              <a:rPr lang="en-US" sz="54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You’re tackling an important research problem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ideology in ISIS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made an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contribution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its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manipulation of ideology of translators in rendering Iraqi officials’ speeches</a:t>
            </a:r>
            <a:endParaRPr/>
          </a:p>
        </p:txBody>
      </p:sp>
      <p:pic>
        <p:nvPicPr>
          <p:cNvPr id="220" name="Google Shape;220;p29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7112" y="1752600"/>
            <a:ext cx="31545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next?</a:t>
            </a:r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I’ve got a good thesis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do next?</a:t>
            </a:r>
            <a:endParaRPr/>
          </a:p>
        </p:txBody>
      </p:sp>
      <p:pic>
        <p:nvPicPr>
          <p:cNvPr id="235" name="Google Shape;235;p31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3250" y="1752600"/>
            <a:ext cx="1821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next?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I’ve got a good thesis message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do next?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the table of contents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Logical structure of your thesis</a:t>
            </a:r>
            <a:endParaRPr/>
          </a:p>
        </p:txBody>
      </p:sp>
      <p:pic>
        <p:nvPicPr>
          <p:cNvPr id="242" name="Google Shape;242;p32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3250" y="1752600"/>
            <a:ext cx="1821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Times"/>
              <a:buAutoNum type="arabicPeriod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Thesis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Times"/>
              <a:buAutoNum type="arabicPeriod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Context,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smtClean="0"/>
              <a:t>lit review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Times"/>
              <a:buAutoNum type="arabicPeriod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Theoretical perspective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Times"/>
              <a:buAutoNum type="arabicPeriod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Times"/>
              <a:buAutoNum type="arabicPeriod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Times"/>
              <a:buAutoNum type="arabicPeriod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Times"/>
              <a:buAutoNum type="arabicPeriod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3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&amp; related work overlap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discuss related work at start to set scene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discuss related work at end to demonstrate your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4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475" y="1752600"/>
            <a:ext cx="31941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next?</a:t>
            </a: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I’ve got a good thesis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prroblem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table of contents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do next?</a:t>
            </a:r>
            <a:endParaRPr/>
          </a:p>
        </p:txBody>
      </p:sp>
      <p:pic>
        <p:nvPicPr>
          <p:cNvPr id="270" name="Google Shape;270;p36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3250" y="1752600"/>
            <a:ext cx="1821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next?</a:t>
            </a:r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I’ve got a good thesis message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table of contents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do next?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a timetable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◆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Targets to meet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◆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at the end of the tunnel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your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and data</a:t>
            </a:r>
            <a:endParaRPr/>
          </a:p>
        </p:txBody>
      </p:sp>
      <p:pic>
        <p:nvPicPr>
          <p:cNvPr id="277" name="Google Shape;277;p37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3250" y="1752600"/>
            <a:ext cx="1821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Timetable</a:t>
            </a:r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will it take?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Depends on many factors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you’ve written as papers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Heavy-tailed distribution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 = 2 months (v. rare)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= infinity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= infinity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 = 6-9 months</a:t>
            </a:r>
            <a:endParaRPr/>
          </a:p>
        </p:txBody>
      </p:sp>
      <p:pic>
        <p:nvPicPr>
          <p:cNvPr id="284" name="Google Shape;284;p38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532062"/>
            <a:ext cx="3837000" cy="2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8"/>
          <p:cNvSpPr txBox="1"/>
          <p:nvPr/>
        </p:nvSpPr>
        <p:spPr>
          <a:xfrm>
            <a:off x="687387" y="5105400"/>
            <a:ext cx="385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1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long is a piece of string?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Timetable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“Your thesis is your baby”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it 9 months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◆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it up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◆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 in gaps,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analysis…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“You have to know when to let it go”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a fence around what you’ve done</a:t>
            </a:r>
            <a:endParaRPr/>
          </a:p>
        </p:txBody>
      </p:sp>
      <p:pic>
        <p:nvPicPr>
          <p:cNvPr id="292" name="Google Shape;292;p39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513012"/>
            <a:ext cx="3837000" cy="25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Bad News</a:t>
            </a:r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a thesis is hard, painful work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already done the fun part (the research)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unlike any other document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Thesis writing is not a marketable skill</a:t>
            </a:r>
            <a:endParaRPr/>
          </a:p>
        </p:txBody>
      </p:sp>
      <p:pic>
        <p:nvPicPr>
          <p:cNvPr id="92" name="Google Shape;92;p11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43462" y="1752600"/>
            <a:ext cx="3500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Thesis committee</a:t>
            </a:r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should be on your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audiance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Ideally you and your supervisor will come to a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Important, well-known researchers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 to help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You’ll get good feedback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employ you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recommend you to others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40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78375" y="1752600"/>
            <a:ext cx="3630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Thesis committee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decide your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researchers before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start writing?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target your thesis at them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They’re busy people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Noto Sans Symbols"/>
              <a:buChar char="◆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busy people have open dates in their diaries a year ahead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Noto Sans Symbols"/>
              <a:buChar char="◆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They’ll still manage to schedule other events on the day of your viva</a:t>
            </a:r>
            <a:endParaRPr/>
          </a:p>
          <a:p>
            <a:pPr marL="342900" marR="0" lvl="0" indent="-26289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1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2212" y="1752600"/>
            <a:ext cx="2824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next?</a:t>
            </a: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I’ve got a good thesis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table of contents, timetable and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do next?</a:t>
            </a:r>
            <a:endParaRPr/>
          </a:p>
        </p:txBody>
      </p:sp>
      <p:pic>
        <p:nvPicPr>
          <p:cNvPr id="313" name="Google Shape;313;p42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3250" y="1752600"/>
            <a:ext cx="1821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next?</a:t>
            </a:r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I’ve got a good thesis message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table of contents, timetable and committee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do next?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to your timetable!</a:t>
            </a:r>
            <a:endParaRPr/>
          </a:p>
        </p:txBody>
      </p:sp>
      <p:pic>
        <p:nvPicPr>
          <p:cNvPr id="320" name="Google Shape;320;p43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3250" y="1752600"/>
            <a:ext cx="1821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Writing each chapter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start with the Introduction or Conclusion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where you feel happiest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a middle chapter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outwards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 Conclusions and end with the Introduction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everything with your thesis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in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</a:t>
            </a:r>
            <a:endParaRPr/>
          </a:p>
        </p:txBody>
      </p:sp>
      <p:pic>
        <p:nvPicPr>
          <p:cNvPr id="327" name="Google Shape;327;p44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2025" y="1752600"/>
            <a:ext cx="32829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Writing each chapter</a:t>
            </a:r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feedback before you write too much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person to read each chapter as it is written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person to read thesis in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smtClean="0"/>
              <a:t>People local and global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smtClean="0"/>
              <a:t>Research groups in social media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err="1" smtClean="0"/>
              <a:t>Likedin</a:t>
            </a:r>
            <a:endParaRPr lang="en-US" sz="2000"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err="1" smtClean="0"/>
              <a:t>Researchgate</a:t>
            </a:r>
            <a:endParaRPr lang="en-US" sz="2000"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smtClean="0"/>
              <a:t>Google scholar</a:t>
            </a:r>
            <a:endParaRPr/>
          </a:p>
        </p:txBody>
      </p:sp>
      <p:pic>
        <p:nvPicPr>
          <p:cNvPr id="334" name="Google Shape;334;p45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Writing each chapter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You’ll discover holes in your research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dirty="0" smtClean="0"/>
              <a:t>Hypotheses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haven’t proved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Analyses you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didn’t run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Noto Sans Symbols"/>
              <a:buChar char="◆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problems or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 writing with more research</a:t>
            </a:r>
            <a:endParaRPr/>
          </a:p>
        </p:txBody>
      </p:sp>
      <p:pic>
        <p:nvPicPr>
          <p:cNvPr id="341" name="Google Shape;341;p46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Rule of Three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47244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each chapter, repeat yourself 3 times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Intro.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show ..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Body.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them ..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Concl.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shown ..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thesis, repeat your contributions 3 times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 chapter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chapters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 chapter</a:t>
            </a:r>
            <a:endParaRPr/>
          </a:p>
          <a:p>
            <a:pPr marL="74295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don’t bore reader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in introduction be brief, in conclusions be broader </a:t>
            </a:r>
            <a:endParaRPr/>
          </a:p>
        </p:txBody>
      </p:sp>
      <p:pic>
        <p:nvPicPr>
          <p:cNvPr id="348" name="Google Shape;348;p47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851025"/>
            <a:ext cx="3733800" cy="39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mistakes</a:t>
            </a:r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Informal text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Examiners will jump on imprecision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Opinions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“.. The main problem in 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translation is rendering..”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thesis is an argument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pic>
        <p:nvPicPr>
          <p:cNvPr id="355" name="Google Shape;355;p48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37000" cy="30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mistakes</a:t>
            </a:r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sentences full of long words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thesis should be a simple, convincing argument!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Entertainment or humour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Joke footnote</a:t>
            </a:r>
            <a:endParaRPr/>
          </a:p>
        </p:txBody>
      </p:sp>
      <p:pic>
        <p:nvPicPr>
          <p:cNvPr id="362" name="Google Shape;362;p49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65700" y="1752600"/>
            <a:ext cx="32559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Bad News</a:t>
            </a:r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people never manage to write one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99% perspiration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1% inspiration?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you’re lucky, your thesis will be read by: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supervisor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committee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2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297112"/>
            <a:ext cx="3837000" cy="30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never possible to cover all issues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 will never finish?</a:t>
            </a:r>
            <a:endParaRPr/>
          </a:p>
        </p:txBody>
      </p:sp>
      <p:pic>
        <p:nvPicPr>
          <p:cNvPr id="369" name="Google Shape;369;p50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33975" y="1752600"/>
            <a:ext cx="29193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</p:txBody>
      </p:sp>
      <p:sp>
        <p:nvSpPr>
          <p:cNvPr id="375" name="Google Shape;375;p51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never possible to cover all issues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 will never finish?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sometimes enough to identify the issues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Examiners greatly appreciate you identifying limitations</a:t>
            </a:r>
            <a:endParaRPr/>
          </a:p>
        </p:txBody>
      </p:sp>
      <p:pic>
        <p:nvPicPr>
          <p:cNvPr id="376" name="Google Shape;376;p51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33975" y="1752600"/>
            <a:ext cx="29193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</p:txBody>
      </p:sp>
      <p:sp>
        <p:nvSpPr>
          <p:cNvPr id="382" name="Google Shape;382;p52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never possible to cover all issues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 will never finish?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sometimes enough to identify the issues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Examiners greatly appreciate finding a few mistakes</a:t>
            </a:r>
            <a:endParaRPr/>
          </a:p>
        </p:txBody>
      </p:sp>
      <p:pic>
        <p:nvPicPr>
          <p:cNvPr id="383" name="Google Shape;383;p52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33975" y="1752600"/>
            <a:ext cx="29193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</p:txBody>
      </p:sp>
      <p:sp>
        <p:nvSpPr>
          <p:cNvPr id="389" name="Google Shape;389;p53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your thesis is joint work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some work that is yours alone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a statement at the start of your contributions:</a:t>
            </a:r>
            <a:endParaRPr/>
          </a:p>
          <a:p>
            <a:pPr marL="142875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recommendations and suggestions</a:t>
            </a:r>
            <a:endParaRPr/>
          </a:p>
        </p:txBody>
      </p:sp>
      <p:pic>
        <p:nvPicPr>
          <p:cNvPr id="390" name="Google Shape;390;p53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14550"/>
            <a:ext cx="3837000" cy="33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4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</p:txBody>
      </p:sp>
      <p:sp>
        <p:nvSpPr>
          <p:cNvPr id="396" name="Google Shape;396;p54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 become obvious to you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stop writing to a sufficient level of detail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Especially hurts the opening chapters as they are often written last</a:t>
            </a:r>
            <a:endParaRPr/>
          </a:p>
        </p:txBody>
      </p:sp>
      <p:pic>
        <p:nvPicPr>
          <p:cNvPr id="397" name="Google Shape;397;p54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527300"/>
            <a:ext cx="3837000" cy="25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</p:txBody>
      </p:sp>
      <p:sp>
        <p:nvSpPr>
          <p:cNvPr id="403" name="Google Shape;403;p55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too much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rules about maximum length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rarely rules about the minimum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Nash’s PhD thesis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pages long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Won him a Nobel prize</a:t>
            </a:r>
            <a:endParaRPr/>
          </a:p>
        </p:txBody>
      </p:sp>
      <p:sp>
        <p:nvSpPr>
          <p:cNvPr id="404" name="Google Shape;404;p55"/>
          <p:cNvSpPr txBox="1"/>
          <p:nvPr/>
        </p:nvSpPr>
        <p:spPr>
          <a:xfrm>
            <a:off x="533400" y="6035675"/>
            <a:ext cx="72390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1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Je n'ai fait celle-ci plus longue que parce que je n'ai pas eu le loisir de la faire plus courte</a:t>
            </a: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  Blaise Pascal, 1657</a:t>
            </a:r>
            <a:endParaRPr/>
          </a:p>
        </p:txBody>
      </p:sp>
      <p:pic>
        <p:nvPicPr>
          <p:cNvPr id="405" name="Google Shape;405;p55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63712"/>
            <a:ext cx="3837000" cy="40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</p:txBody>
      </p:sp>
      <p:sp>
        <p:nvSpPr>
          <p:cNvPr id="411" name="Google Shape;411;p56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some point, your brain will surely become toast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a break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 properly, exercise, sleep …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Toasted brain is only temporary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look at me?</a:t>
            </a:r>
            <a:endParaRPr/>
          </a:p>
        </p:txBody>
      </p:sp>
      <p:pic>
        <p:nvPicPr>
          <p:cNvPr id="412" name="Google Shape;412;p56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06612"/>
            <a:ext cx="3837000" cy="34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to expect from your advisor?</a:t>
            </a:r>
            <a:endParaRPr/>
          </a:p>
        </p:txBody>
      </p:sp>
      <p:sp>
        <p:nvSpPr>
          <p:cNvPr id="418" name="Google Shape;418;p57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not in this on your own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supervisor is on your side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success is their success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to expect from your advisor?</a:t>
            </a:r>
            <a:endParaRPr/>
          </a:p>
        </p:txBody>
      </p:sp>
      <p:sp>
        <p:nvSpPr>
          <p:cNvPr id="425" name="Google Shape;425;p58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36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Intellectual support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assurance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standard a thesis should reach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Indication of when to stop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 support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Encouragement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Constructive atmosphere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not to expect from your advisor?</a:t>
            </a:r>
            <a:endParaRPr/>
          </a:p>
        </p:txBody>
      </p:sp>
      <p:sp>
        <p:nvSpPr>
          <p:cNvPr id="432" name="Google Shape;432;p59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36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draft chapters contain simple spelling mistakes and typos</a:t>
            </a:r>
            <a:endParaRPr/>
          </a:p>
          <a:p>
            <a:pPr marL="742950" marR="0" lvl="1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Mind-reading skills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Motivation dipping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Absence = illness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59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022475"/>
            <a:ext cx="3837000" cy="35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Why write a thesis?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the union card for academia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all have to suffer like we did!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procces, you will learn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research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write</a:t>
            </a:r>
            <a:endParaRPr/>
          </a:p>
        </p:txBody>
      </p:sp>
      <p:pic>
        <p:nvPicPr>
          <p:cNvPr id="106" name="Google Shape;106;p13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0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Defending your thesis</a:t>
            </a:r>
            <a:endParaRPr/>
          </a:p>
        </p:txBody>
      </p:sp>
      <p:sp>
        <p:nvSpPr>
          <p:cNvPr id="439" name="Google Shape;439;p60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dirty="0" smtClean="0"/>
              <a:t>Good mind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dirty="0" smtClean="0"/>
              <a:t>Good organization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dirty="0" smtClean="0"/>
              <a:t>Patience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dirty="0" smtClean="0"/>
              <a:t>The committee to enrich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dirty="0" smtClean="0"/>
              <a:t>Increase not decrease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dirty="0" smtClean="0"/>
              <a:t>Different minds = different viewpoints </a:t>
            </a:r>
            <a:endParaRPr/>
          </a:p>
        </p:txBody>
      </p:sp>
      <p:pic>
        <p:nvPicPr>
          <p:cNvPr id="440" name="Google Shape;440;p60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9350" y="1752600"/>
            <a:ext cx="32688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1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Defending your thesis</a:t>
            </a:r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panic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You’re probably the world’s expert on this topic by now!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examiners are human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They’ve sat in your seat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help you find what changes (if any) are needed to make this the required quality</a:t>
            </a:r>
            <a:endParaRPr/>
          </a:p>
        </p:txBody>
      </p:sp>
      <p:pic>
        <p:nvPicPr>
          <p:cNvPr id="447" name="Google Shape;447;p61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68500"/>
            <a:ext cx="3837000" cy="36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2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Defending your thesis</a:t>
            </a:r>
            <a:endParaRPr/>
          </a:p>
        </p:txBody>
      </p:sp>
      <p:sp>
        <p:nvSpPr>
          <p:cNvPr id="453" name="Google Shape;453;p62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◆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Enjoy it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the </a:t>
            </a:r>
            <a:r>
              <a:rPr lang="en-US" sz="1800" dirty="0" smtClean="0"/>
              <a:t>Dept’s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room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want to talk about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work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often will that happen in the future?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◆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want, have a practice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your supervisor to set up a “dummy” jury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your opening statement</a:t>
            </a:r>
            <a:endParaRPr/>
          </a:p>
        </p:txBody>
      </p:sp>
      <p:pic>
        <p:nvPicPr>
          <p:cNvPr id="454" name="Google Shape;454;p62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438400"/>
            <a:ext cx="3837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3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are examiners looking for?</a:t>
            </a:r>
            <a:endParaRPr/>
          </a:p>
        </p:txBody>
      </p:sp>
      <p:sp>
        <p:nvSpPr>
          <p:cNvPr id="460" name="Google Shape;460;p63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of literature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literature relevant?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review critical or just descriptive?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comprehensive?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link to the methodology in the thesis?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summarize the essential aspects?</a:t>
            </a:r>
            <a:endParaRPr/>
          </a:p>
        </p:txBody>
      </p:sp>
      <p:sp>
        <p:nvSpPr>
          <p:cNvPr id="461" name="Google Shape;461;p63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a clear hypothesis?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precautions taken against bias?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limitations identified?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data collected appropriately?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methodology justified?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4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are examiners looking for?</a:t>
            </a:r>
            <a:endParaRPr/>
          </a:p>
        </p:txBody>
      </p:sp>
      <p:sp>
        <p:nvSpPr>
          <p:cNvPr id="467" name="Google Shape;467;p64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4038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of results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hypotheses in fact been tested?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results shown to support the hypothesis?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data properly analysed?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results presented clearly?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patterns identified and summarized?</a:t>
            </a:r>
            <a:endParaRPr/>
          </a:p>
        </p:txBody>
      </p:sp>
      <p:sp>
        <p:nvSpPr>
          <p:cNvPr id="468" name="Google Shape;468;p64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limits of the research identified?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main points to emerge identified?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links made to the literature?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theoretical development?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speculations well grounded?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It’s all over</a:t>
            </a:r>
            <a:endParaRPr/>
          </a:p>
        </p:txBody>
      </p:sp>
      <p:sp>
        <p:nvSpPr>
          <p:cNvPr id="474" name="Google Shape;474;p65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4343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finished writing &amp; defending your thesis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 next?</a:t>
            </a:r>
            <a:endParaRPr/>
          </a:p>
        </p:txBody>
      </p:sp>
      <p:pic>
        <p:nvPicPr>
          <p:cNvPr id="475" name="Google Shape;475;p65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743200"/>
            <a:ext cx="3837000" cy="26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6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It’s all over</a:t>
            </a:r>
            <a:endParaRPr/>
          </a:p>
        </p:txBody>
      </p:sp>
      <p:sp>
        <p:nvSpPr>
          <p:cNvPr id="481" name="Google Shape;481;p66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4267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finished writing &amp; defending your thesis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if you like?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it into a book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 some journal articles around it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copies for your parents, …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a copy for yourself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◆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end up like me!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66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743200"/>
            <a:ext cx="3837000" cy="26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It’s all over</a:t>
            </a:r>
            <a:endParaRPr/>
          </a:p>
        </p:txBody>
      </p:sp>
      <p:sp>
        <p:nvSpPr>
          <p:cNvPr id="488" name="Google Shape;488;p67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finished writing &amp; defending your thesis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 next?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think, you’ll never have to do it again!</a:t>
            </a:r>
            <a:endParaRPr/>
          </a:p>
        </p:txBody>
      </p:sp>
      <p:pic>
        <p:nvPicPr>
          <p:cNvPr id="489" name="Google Shape;489;p67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30425"/>
            <a:ext cx="3837000" cy="33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8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It’s all over</a:t>
            </a:r>
            <a:endParaRPr/>
          </a:p>
        </p:txBody>
      </p:sp>
      <p:sp>
        <p:nvSpPr>
          <p:cNvPr id="495" name="Google Shape;495;p68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finished writing &amp; defending your thesis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 next?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think, you’ll never have to do it again!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you’re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intended to translate it!</a:t>
            </a:r>
            <a:endParaRPr/>
          </a:p>
        </p:txBody>
      </p:sp>
      <p:pic>
        <p:nvPicPr>
          <p:cNvPr id="496" name="Google Shape;496;p68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30425"/>
            <a:ext cx="3837000" cy="33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9"/>
          <p:cNvSpPr txBox="1">
            <a:spLocks noGrp="1"/>
          </p:cNvSpPr>
          <p:nvPr>
            <p:ph type="title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Good Luck!</a:t>
            </a:r>
            <a:endParaRPr/>
          </a:p>
        </p:txBody>
      </p:sp>
      <p:pic>
        <p:nvPicPr>
          <p:cNvPr id="502" name="Google Shape;502;p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36875" y="1752600"/>
            <a:ext cx="33243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Why write a thesis?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the union card for academia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all have to suffer like we did!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procces, you will learn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write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Shorter conference &amp; journal papers will be easy!</a:t>
            </a:r>
            <a:endParaRPr/>
          </a:p>
        </p:txBody>
      </p:sp>
      <p:pic>
        <p:nvPicPr>
          <p:cNvPr id="113" name="Google Shape;113;p14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Why write a thesis?</a:t>
            </a: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get to add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“MA in Translation”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your name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aunts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husband, children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 are most impressed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introduce you/your research to a wider audience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Thesis committee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120" name="Google Shape;120;p15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Why write a thesis? 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4294967295"/>
          </p:nvPr>
        </p:nvSpPr>
        <p:spPr>
          <a:xfrm>
            <a:off x="4675187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make you famous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Unlikely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 statistics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radically change science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Unlikely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 statistics</a:t>
            </a:r>
            <a:endParaRPr/>
          </a:p>
        </p:txBody>
      </p:sp>
      <p:pic>
        <p:nvPicPr>
          <p:cNvPr id="127" name="Google Shape;127;p16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0412" y="1752600"/>
            <a:ext cx="36861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 idx="4294967295"/>
          </p:nvPr>
        </p:nvSpPr>
        <p:spPr>
          <a:xfrm>
            <a:off x="1206500" y="315912"/>
            <a:ext cx="7086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Why write a thesis? 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4294967295"/>
          </p:nvPr>
        </p:nvSpPr>
        <p:spPr>
          <a:xfrm>
            <a:off x="685800" y="1752600"/>
            <a:ext cx="383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◆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advance our knowledge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a little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benefit is in teaching you to research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be read by others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thesis committee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unlucky, it will suffer the same fate as my thesis! </a:t>
            </a:r>
            <a:endParaRPr/>
          </a:p>
        </p:txBody>
      </p:sp>
      <p:pic>
        <p:nvPicPr>
          <p:cNvPr id="134" name="Google Shape;134;p17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187" y="2659062"/>
            <a:ext cx="3837000" cy="23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5105400" y="5105400"/>
            <a:ext cx="3067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Edinburgh, 7th December 2002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instorming Session">
  <a:themeElements>
    <a:clrScheme name="default">
      <a:dk1>
        <a:srgbClr val="F8F8F8"/>
      </a:dk1>
      <a:lt1>
        <a:srgbClr val="000000"/>
      </a:lt1>
      <a:dk2>
        <a:srgbClr val="6666FF"/>
      </a:dk2>
      <a:lt2>
        <a:srgbClr val="FFCC00"/>
      </a:lt2>
      <a:accent1>
        <a:srgbClr val="669900"/>
      </a:accent1>
      <a:accent2>
        <a:srgbClr val="006600"/>
      </a:accent2>
      <a:accent3>
        <a:srgbClr val="000000"/>
      </a:accent3>
      <a:accent4>
        <a:srgbClr val="669900"/>
      </a:accent4>
      <a:accent5>
        <a:srgbClr val="006600"/>
      </a:accent5>
      <a:accent6>
        <a:srgbClr val="000000"/>
      </a:accent6>
      <a:hlink>
        <a:srgbClr val="0099FF"/>
      </a:hlink>
      <a:folHlink>
        <a:srgbClr val="66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1981</Words>
  <PresentationFormat>On-screen Show (4:3)</PresentationFormat>
  <Paragraphs>411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Brainstorming Session</vt:lpstr>
      <vt:lpstr>How to Write MA Thesis</vt:lpstr>
      <vt:lpstr>The Good News</vt:lpstr>
      <vt:lpstr>The Bad News</vt:lpstr>
      <vt:lpstr>The Bad News</vt:lpstr>
      <vt:lpstr>Why write a thesis?</vt:lpstr>
      <vt:lpstr>Why write a thesis?</vt:lpstr>
      <vt:lpstr>Why write a thesis?</vt:lpstr>
      <vt:lpstr>Why write a thesis? </vt:lpstr>
      <vt:lpstr>Why write a thesis? </vt:lpstr>
      <vt:lpstr>Ok, when do I start?</vt:lpstr>
      <vt:lpstr>Ok, when do I start?</vt:lpstr>
      <vt:lpstr>Ok, when do I start?</vt:lpstr>
      <vt:lpstr>What a thesis isn’t?</vt:lpstr>
      <vt:lpstr>What a thesis isn’t?</vt:lpstr>
      <vt:lpstr>What a thesis isn’t?</vt:lpstr>
      <vt:lpstr>What is a thesis?</vt:lpstr>
      <vt:lpstr>Read some theses?</vt:lpstr>
      <vt:lpstr>MA thesis</vt:lpstr>
      <vt:lpstr>So, how do I start?</vt:lpstr>
      <vt:lpstr>So, how do I start?</vt:lpstr>
      <vt:lpstr>Thesis problem</vt:lpstr>
      <vt:lpstr>What next?</vt:lpstr>
      <vt:lpstr>What next?</vt:lpstr>
      <vt:lpstr>Table of Contents</vt:lpstr>
      <vt:lpstr>Table of Contents</vt:lpstr>
      <vt:lpstr>What next?</vt:lpstr>
      <vt:lpstr>What next?</vt:lpstr>
      <vt:lpstr>Timetable</vt:lpstr>
      <vt:lpstr>Timetable</vt:lpstr>
      <vt:lpstr>Thesis committee</vt:lpstr>
      <vt:lpstr>Thesis committee</vt:lpstr>
      <vt:lpstr>What next?</vt:lpstr>
      <vt:lpstr>What next?</vt:lpstr>
      <vt:lpstr>Writing each chapter</vt:lpstr>
      <vt:lpstr>Writing each chapter</vt:lpstr>
      <vt:lpstr>Writing each chapter</vt:lpstr>
      <vt:lpstr>Rule of Three</vt:lpstr>
      <vt:lpstr>Common mistakes</vt:lpstr>
      <vt:lpstr>Common mistakes</vt:lpstr>
      <vt:lpstr>Common problems</vt:lpstr>
      <vt:lpstr>Common problems</vt:lpstr>
      <vt:lpstr>Common problems</vt:lpstr>
      <vt:lpstr>Common problems</vt:lpstr>
      <vt:lpstr>Common problems</vt:lpstr>
      <vt:lpstr>Common problems</vt:lpstr>
      <vt:lpstr>Common problems</vt:lpstr>
      <vt:lpstr>What to expect from your advisor?</vt:lpstr>
      <vt:lpstr>What to expect from your advisor?</vt:lpstr>
      <vt:lpstr>What not to expect from your advisor?</vt:lpstr>
      <vt:lpstr>Defending your thesis</vt:lpstr>
      <vt:lpstr>Defending your thesis</vt:lpstr>
      <vt:lpstr>Defending your thesis</vt:lpstr>
      <vt:lpstr>What are examiners looking for?</vt:lpstr>
      <vt:lpstr>What are examiners looking for?</vt:lpstr>
      <vt:lpstr>It’s all over</vt:lpstr>
      <vt:lpstr>It’s all over</vt:lpstr>
      <vt:lpstr>It’s all over</vt:lpstr>
      <vt:lpstr>It’s all over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Thesis</dc:title>
  <dc:creator>مكتب كيكا بايت</dc:creator>
  <cp:lastModifiedBy>مكتب كيكا بايت</cp:lastModifiedBy>
  <cp:revision>5</cp:revision>
  <dcterms:modified xsi:type="dcterms:W3CDTF">2019-03-12T07:45:29Z</dcterms:modified>
</cp:coreProperties>
</file>