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1" r:id="rId4"/>
    <p:sldId id="258" r:id="rId5"/>
    <p:sldId id="259" r:id="rId6"/>
    <p:sldId id="260" r:id="rId7"/>
    <p:sldId id="261" r:id="rId8"/>
    <p:sldId id="262" r:id="rId9"/>
    <p:sldId id="264" r:id="rId10"/>
    <p:sldId id="266" r:id="rId11"/>
    <p:sldId id="265" r:id="rId12"/>
    <p:sldId id="263" r:id="rId13"/>
    <p:sldId id="267" r:id="rId14"/>
    <p:sldId id="268" r:id="rId15"/>
    <p:sldId id="292" r:id="rId16"/>
    <p:sldId id="269" r:id="rId17"/>
    <p:sldId id="270" r:id="rId18"/>
    <p:sldId id="293" r:id="rId19"/>
    <p:sldId id="271" r:id="rId20"/>
    <p:sldId id="272" r:id="rId21"/>
    <p:sldId id="294" r:id="rId22"/>
    <p:sldId id="273" r:id="rId23"/>
    <p:sldId id="274" r:id="rId24"/>
    <p:sldId id="275" r:id="rId25"/>
    <p:sldId id="276" r:id="rId26"/>
    <p:sldId id="277" r:id="rId27"/>
    <p:sldId id="295" r:id="rId28"/>
    <p:sldId id="278" r:id="rId29"/>
    <p:sldId id="279" r:id="rId30"/>
    <p:sldId id="296" r:id="rId31"/>
    <p:sldId id="280" r:id="rId32"/>
    <p:sldId id="281" r:id="rId33"/>
    <p:sldId id="297" r:id="rId34"/>
    <p:sldId id="282" r:id="rId35"/>
    <p:sldId id="283" r:id="rId36"/>
    <p:sldId id="284" r:id="rId37"/>
    <p:sldId id="298" r:id="rId38"/>
    <p:sldId id="285" r:id="rId39"/>
    <p:sldId id="286" r:id="rId40"/>
    <p:sldId id="288" r:id="rId41"/>
    <p:sldId id="287" r:id="rId42"/>
    <p:sldId id="289" r:id="rId43"/>
    <p:sldId id="299" r:id="rId44"/>
    <p:sldId id="29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108"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2F13-E1BF-4803-9785-5DFDB4FBDC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F6AF00-6484-4185-82BD-6AB2F0ADC7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A0E49D-7244-4362-B7FC-F88F7F90D524}"/>
              </a:ext>
            </a:extLst>
          </p:cNvPr>
          <p:cNvSpPr>
            <a:spLocks noGrp="1"/>
          </p:cNvSpPr>
          <p:nvPr>
            <p:ph type="dt" sz="half" idx="10"/>
          </p:nvPr>
        </p:nvSpPr>
        <p:spPr/>
        <p:txBody>
          <a:bodyPr/>
          <a:lstStyle/>
          <a:p>
            <a:fld id="{CF1B5219-80F4-4357-9002-1620A5665909}" type="datetimeFigureOut">
              <a:rPr lang="en-US" smtClean="0"/>
              <a:t>3/9/2019</a:t>
            </a:fld>
            <a:endParaRPr lang="en-US"/>
          </a:p>
        </p:txBody>
      </p:sp>
      <p:sp>
        <p:nvSpPr>
          <p:cNvPr id="5" name="Footer Placeholder 4">
            <a:extLst>
              <a:ext uri="{FF2B5EF4-FFF2-40B4-BE49-F238E27FC236}">
                <a16:creationId xmlns:a16="http://schemas.microsoft.com/office/drawing/2014/main" id="{71D88411-0ED1-48B1-A38A-287D8FAA2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5B751-CA6A-4E50-84C8-38AD7F7D619F}"/>
              </a:ext>
            </a:extLst>
          </p:cNvPr>
          <p:cNvSpPr>
            <a:spLocks noGrp="1"/>
          </p:cNvSpPr>
          <p:nvPr>
            <p:ph type="sldNum" sz="quarter" idx="12"/>
          </p:nvPr>
        </p:nvSpPr>
        <p:spPr/>
        <p:txBody>
          <a:bodyPr/>
          <a:lstStyle/>
          <a:p>
            <a:fld id="{D286FBD6-100C-4225-ACA5-9C5629A8146A}" type="slidenum">
              <a:rPr lang="en-US" smtClean="0"/>
              <a:t>‹#›</a:t>
            </a:fld>
            <a:endParaRPr lang="en-US"/>
          </a:p>
        </p:txBody>
      </p:sp>
    </p:spTree>
    <p:extLst>
      <p:ext uri="{BB962C8B-B14F-4D97-AF65-F5344CB8AC3E}">
        <p14:creationId xmlns:p14="http://schemas.microsoft.com/office/powerpoint/2010/main" val="260225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44757-EA05-4CCE-8798-959151468F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F98EF-53F2-4E55-AD99-24D5974EF7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F50D1-149B-48FF-AE18-F4F19256CCD8}"/>
              </a:ext>
            </a:extLst>
          </p:cNvPr>
          <p:cNvSpPr>
            <a:spLocks noGrp="1"/>
          </p:cNvSpPr>
          <p:nvPr>
            <p:ph type="dt" sz="half" idx="10"/>
          </p:nvPr>
        </p:nvSpPr>
        <p:spPr/>
        <p:txBody>
          <a:bodyPr/>
          <a:lstStyle/>
          <a:p>
            <a:fld id="{CF1B5219-80F4-4357-9002-1620A5665909}" type="datetimeFigureOut">
              <a:rPr lang="en-US" smtClean="0"/>
              <a:t>3/9/2019</a:t>
            </a:fld>
            <a:endParaRPr lang="en-US"/>
          </a:p>
        </p:txBody>
      </p:sp>
      <p:sp>
        <p:nvSpPr>
          <p:cNvPr id="5" name="Footer Placeholder 4">
            <a:extLst>
              <a:ext uri="{FF2B5EF4-FFF2-40B4-BE49-F238E27FC236}">
                <a16:creationId xmlns:a16="http://schemas.microsoft.com/office/drawing/2014/main" id="{4F84D165-F274-4114-AA6A-6FB665378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43EBBC-9B95-4A47-9132-8A1584D1EA0A}"/>
              </a:ext>
            </a:extLst>
          </p:cNvPr>
          <p:cNvSpPr>
            <a:spLocks noGrp="1"/>
          </p:cNvSpPr>
          <p:nvPr>
            <p:ph type="sldNum" sz="quarter" idx="12"/>
          </p:nvPr>
        </p:nvSpPr>
        <p:spPr/>
        <p:txBody>
          <a:bodyPr/>
          <a:lstStyle/>
          <a:p>
            <a:fld id="{D286FBD6-100C-4225-ACA5-9C5629A8146A}" type="slidenum">
              <a:rPr lang="en-US" smtClean="0"/>
              <a:t>‹#›</a:t>
            </a:fld>
            <a:endParaRPr lang="en-US"/>
          </a:p>
        </p:txBody>
      </p:sp>
    </p:spTree>
    <p:extLst>
      <p:ext uri="{BB962C8B-B14F-4D97-AF65-F5344CB8AC3E}">
        <p14:creationId xmlns:p14="http://schemas.microsoft.com/office/powerpoint/2010/main" val="126594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26B917-094D-4BCB-B2C9-98E4EA9FE5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F676AA-2712-4FDB-A9C4-A8AD00BED9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E1B7D-9E66-4A5F-A935-3769078BAF1A}"/>
              </a:ext>
            </a:extLst>
          </p:cNvPr>
          <p:cNvSpPr>
            <a:spLocks noGrp="1"/>
          </p:cNvSpPr>
          <p:nvPr>
            <p:ph type="dt" sz="half" idx="10"/>
          </p:nvPr>
        </p:nvSpPr>
        <p:spPr/>
        <p:txBody>
          <a:bodyPr/>
          <a:lstStyle/>
          <a:p>
            <a:fld id="{CF1B5219-80F4-4357-9002-1620A5665909}" type="datetimeFigureOut">
              <a:rPr lang="en-US" smtClean="0"/>
              <a:t>3/9/2019</a:t>
            </a:fld>
            <a:endParaRPr lang="en-US"/>
          </a:p>
        </p:txBody>
      </p:sp>
      <p:sp>
        <p:nvSpPr>
          <p:cNvPr id="5" name="Footer Placeholder 4">
            <a:extLst>
              <a:ext uri="{FF2B5EF4-FFF2-40B4-BE49-F238E27FC236}">
                <a16:creationId xmlns:a16="http://schemas.microsoft.com/office/drawing/2014/main" id="{158BBD46-5398-43C4-881F-171BE6816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874FC-8FFC-4377-BA0F-1C18EB5C1B5A}"/>
              </a:ext>
            </a:extLst>
          </p:cNvPr>
          <p:cNvSpPr>
            <a:spLocks noGrp="1"/>
          </p:cNvSpPr>
          <p:nvPr>
            <p:ph type="sldNum" sz="quarter" idx="12"/>
          </p:nvPr>
        </p:nvSpPr>
        <p:spPr/>
        <p:txBody>
          <a:bodyPr/>
          <a:lstStyle/>
          <a:p>
            <a:fld id="{D286FBD6-100C-4225-ACA5-9C5629A8146A}" type="slidenum">
              <a:rPr lang="en-US" smtClean="0"/>
              <a:t>‹#›</a:t>
            </a:fld>
            <a:endParaRPr lang="en-US"/>
          </a:p>
        </p:txBody>
      </p:sp>
    </p:spTree>
    <p:extLst>
      <p:ext uri="{BB962C8B-B14F-4D97-AF65-F5344CB8AC3E}">
        <p14:creationId xmlns:p14="http://schemas.microsoft.com/office/powerpoint/2010/main" val="41983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26FE-A37D-43BD-A225-B827451CFD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17B048-48F1-4545-B262-7F1A98A310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7CEC8-FE92-4F8A-A63A-B88CD41192BA}"/>
              </a:ext>
            </a:extLst>
          </p:cNvPr>
          <p:cNvSpPr>
            <a:spLocks noGrp="1"/>
          </p:cNvSpPr>
          <p:nvPr>
            <p:ph type="dt" sz="half" idx="10"/>
          </p:nvPr>
        </p:nvSpPr>
        <p:spPr/>
        <p:txBody>
          <a:bodyPr/>
          <a:lstStyle/>
          <a:p>
            <a:fld id="{CF1B5219-80F4-4357-9002-1620A5665909}" type="datetimeFigureOut">
              <a:rPr lang="en-US" smtClean="0"/>
              <a:t>3/9/2019</a:t>
            </a:fld>
            <a:endParaRPr lang="en-US"/>
          </a:p>
        </p:txBody>
      </p:sp>
      <p:sp>
        <p:nvSpPr>
          <p:cNvPr id="5" name="Footer Placeholder 4">
            <a:extLst>
              <a:ext uri="{FF2B5EF4-FFF2-40B4-BE49-F238E27FC236}">
                <a16:creationId xmlns:a16="http://schemas.microsoft.com/office/drawing/2014/main" id="{76A6CD1E-B6CF-4EB6-82AF-5728E283B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4BC49-D3A8-4886-972B-F9BA2CCDBFD5}"/>
              </a:ext>
            </a:extLst>
          </p:cNvPr>
          <p:cNvSpPr>
            <a:spLocks noGrp="1"/>
          </p:cNvSpPr>
          <p:nvPr>
            <p:ph type="sldNum" sz="quarter" idx="12"/>
          </p:nvPr>
        </p:nvSpPr>
        <p:spPr/>
        <p:txBody>
          <a:bodyPr/>
          <a:lstStyle/>
          <a:p>
            <a:fld id="{D286FBD6-100C-4225-ACA5-9C5629A8146A}" type="slidenum">
              <a:rPr lang="en-US" smtClean="0"/>
              <a:t>‹#›</a:t>
            </a:fld>
            <a:endParaRPr lang="en-US"/>
          </a:p>
        </p:txBody>
      </p:sp>
    </p:spTree>
    <p:extLst>
      <p:ext uri="{BB962C8B-B14F-4D97-AF65-F5344CB8AC3E}">
        <p14:creationId xmlns:p14="http://schemas.microsoft.com/office/powerpoint/2010/main" val="103679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CAF9-8431-4839-BDA6-4D053E7B8A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A7DD80-FCE1-45D4-85A4-D64E75D52B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64B183-3C7A-4AD8-82E8-8D30DEE8F35D}"/>
              </a:ext>
            </a:extLst>
          </p:cNvPr>
          <p:cNvSpPr>
            <a:spLocks noGrp="1"/>
          </p:cNvSpPr>
          <p:nvPr>
            <p:ph type="dt" sz="half" idx="10"/>
          </p:nvPr>
        </p:nvSpPr>
        <p:spPr/>
        <p:txBody>
          <a:bodyPr/>
          <a:lstStyle/>
          <a:p>
            <a:fld id="{CF1B5219-80F4-4357-9002-1620A5665909}" type="datetimeFigureOut">
              <a:rPr lang="en-US" smtClean="0"/>
              <a:t>3/9/2019</a:t>
            </a:fld>
            <a:endParaRPr lang="en-US"/>
          </a:p>
        </p:txBody>
      </p:sp>
      <p:sp>
        <p:nvSpPr>
          <p:cNvPr id="5" name="Footer Placeholder 4">
            <a:extLst>
              <a:ext uri="{FF2B5EF4-FFF2-40B4-BE49-F238E27FC236}">
                <a16:creationId xmlns:a16="http://schemas.microsoft.com/office/drawing/2014/main" id="{4C065964-7BE0-4931-AF42-6A94289BB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266D8-6540-42B5-805D-9C7B0166157F}"/>
              </a:ext>
            </a:extLst>
          </p:cNvPr>
          <p:cNvSpPr>
            <a:spLocks noGrp="1"/>
          </p:cNvSpPr>
          <p:nvPr>
            <p:ph type="sldNum" sz="quarter" idx="12"/>
          </p:nvPr>
        </p:nvSpPr>
        <p:spPr/>
        <p:txBody>
          <a:bodyPr/>
          <a:lstStyle/>
          <a:p>
            <a:fld id="{D286FBD6-100C-4225-ACA5-9C5629A8146A}" type="slidenum">
              <a:rPr lang="en-US" smtClean="0"/>
              <a:t>‹#›</a:t>
            </a:fld>
            <a:endParaRPr lang="en-US"/>
          </a:p>
        </p:txBody>
      </p:sp>
    </p:spTree>
    <p:extLst>
      <p:ext uri="{BB962C8B-B14F-4D97-AF65-F5344CB8AC3E}">
        <p14:creationId xmlns:p14="http://schemas.microsoft.com/office/powerpoint/2010/main" val="309609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DC85B-4E84-4725-BC6F-191332C70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026FEE-A33E-4724-969F-E967C12D58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E74EA0-8D20-4255-818F-7DF0050EA7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E04B41-8234-472D-AFD7-2526A3976038}"/>
              </a:ext>
            </a:extLst>
          </p:cNvPr>
          <p:cNvSpPr>
            <a:spLocks noGrp="1"/>
          </p:cNvSpPr>
          <p:nvPr>
            <p:ph type="dt" sz="half" idx="10"/>
          </p:nvPr>
        </p:nvSpPr>
        <p:spPr/>
        <p:txBody>
          <a:bodyPr/>
          <a:lstStyle/>
          <a:p>
            <a:fld id="{CF1B5219-80F4-4357-9002-1620A5665909}" type="datetimeFigureOut">
              <a:rPr lang="en-US" smtClean="0"/>
              <a:t>3/9/2019</a:t>
            </a:fld>
            <a:endParaRPr lang="en-US"/>
          </a:p>
        </p:txBody>
      </p:sp>
      <p:sp>
        <p:nvSpPr>
          <p:cNvPr id="6" name="Footer Placeholder 5">
            <a:extLst>
              <a:ext uri="{FF2B5EF4-FFF2-40B4-BE49-F238E27FC236}">
                <a16:creationId xmlns:a16="http://schemas.microsoft.com/office/drawing/2014/main" id="{0200D627-5FAA-436B-AC95-1430B08CD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07F0B-3105-46C2-9543-5EE352A6E9B7}"/>
              </a:ext>
            </a:extLst>
          </p:cNvPr>
          <p:cNvSpPr>
            <a:spLocks noGrp="1"/>
          </p:cNvSpPr>
          <p:nvPr>
            <p:ph type="sldNum" sz="quarter" idx="12"/>
          </p:nvPr>
        </p:nvSpPr>
        <p:spPr/>
        <p:txBody>
          <a:bodyPr/>
          <a:lstStyle/>
          <a:p>
            <a:fld id="{D286FBD6-100C-4225-ACA5-9C5629A8146A}" type="slidenum">
              <a:rPr lang="en-US" smtClean="0"/>
              <a:t>‹#›</a:t>
            </a:fld>
            <a:endParaRPr lang="en-US"/>
          </a:p>
        </p:txBody>
      </p:sp>
    </p:spTree>
    <p:extLst>
      <p:ext uri="{BB962C8B-B14F-4D97-AF65-F5344CB8AC3E}">
        <p14:creationId xmlns:p14="http://schemas.microsoft.com/office/powerpoint/2010/main" val="116503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33E1-4EC3-4B18-AC3F-D1AF856F83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F7DD52-FC67-403D-9A91-F599524D95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0AB2B2-A689-49E5-A66C-4DFF683803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21C182-92A4-424F-8EC3-B57F5BA525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D947EA-3598-4C64-B6E3-47F17BAA54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7EA03A-CC81-4DAA-B902-A7968CEF42BD}"/>
              </a:ext>
            </a:extLst>
          </p:cNvPr>
          <p:cNvSpPr>
            <a:spLocks noGrp="1"/>
          </p:cNvSpPr>
          <p:nvPr>
            <p:ph type="dt" sz="half" idx="10"/>
          </p:nvPr>
        </p:nvSpPr>
        <p:spPr/>
        <p:txBody>
          <a:bodyPr/>
          <a:lstStyle/>
          <a:p>
            <a:fld id="{CF1B5219-80F4-4357-9002-1620A5665909}" type="datetimeFigureOut">
              <a:rPr lang="en-US" smtClean="0"/>
              <a:t>3/9/2019</a:t>
            </a:fld>
            <a:endParaRPr lang="en-US"/>
          </a:p>
        </p:txBody>
      </p:sp>
      <p:sp>
        <p:nvSpPr>
          <p:cNvPr id="8" name="Footer Placeholder 7">
            <a:extLst>
              <a:ext uri="{FF2B5EF4-FFF2-40B4-BE49-F238E27FC236}">
                <a16:creationId xmlns:a16="http://schemas.microsoft.com/office/drawing/2014/main" id="{6BEE7037-3E38-4676-A37C-49E827C7C8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4D53FE-431A-4F75-8E21-07F62C3F35E5}"/>
              </a:ext>
            </a:extLst>
          </p:cNvPr>
          <p:cNvSpPr>
            <a:spLocks noGrp="1"/>
          </p:cNvSpPr>
          <p:nvPr>
            <p:ph type="sldNum" sz="quarter" idx="12"/>
          </p:nvPr>
        </p:nvSpPr>
        <p:spPr/>
        <p:txBody>
          <a:bodyPr/>
          <a:lstStyle/>
          <a:p>
            <a:fld id="{D286FBD6-100C-4225-ACA5-9C5629A8146A}" type="slidenum">
              <a:rPr lang="en-US" smtClean="0"/>
              <a:t>‹#›</a:t>
            </a:fld>
            <a:endParaRPr lang="en-US"/>
          </a:p>
        </p:txBody>
      </p:sp>
    </p:spTree>
    <p:extLst>
      <p:ext uri="{BB962C8B-B14F-4D97-AF65-F5344CB8AC3E}">
        <p14:creationId xmlns:p14="http://schemas.microsoft.com/office/powerpoint/2010/main" val="295005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9252-FE42-4807-B188-B7DAFDFF3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B800A3-9CC1-462F-B59F-1B2E953EB12C}"/>
              </a:ext>
            </a:extLst>
          </p:cNvPr>
          <p:cNvSpPr>
            <a:spLocks noGrp="1"/>
          </p:cNvSpPr>
          <p:nvPr>
            <p:ph type="dt" sz="half" idx="10"/>
          </p:nvPr>
        </p:nvSpPr>
        <p:spPr/>
        <p:txBody>
          <a:bodyPr/>
          <a:lstStyle/>
          <a:p>
            <a:fld id="{CF1B5219-80F4-4357-9002-1620A5665909}" type="datetimeFigureOut">
              <a:rPr lang="en-US" smtClean="0"/>
              <a:t>3/9/2019</a:t>
            </a:fld>
            <a:endParaRPr lang="en-US"/>
          </a:p>
        </p:txBody>
      </p:sp>
      <p:sp>
        <p:nvSpPr>
          <p:cNvPr id="4" name="Footer Placeholder 3">
            <a:extLst>
              <a:ext uri="{FF2B5EF4-FFF2-40B4-BE49-F238E27FC236}">
                <a16:creationId xmlns:a16="http://schemas.microsoft.com/office/drawing/2014/main" id="{6EA17D71-9FC4-477B-95F5-FB0C5B6D04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142C6C-85E2-4DFE-9B94-1E26878D1384}"/>
              </a:ext>
            </a:extLst>
          </p:cNvPr>
          <p:cNvSpPr>
            <a:spLocks noGrp="1"/>
          </p:cNvSpPr>
          <p:nvPr>
            <p:ph type="sldNum" sz="quarter" idx="12"/>
          </p:nvPr>
        </p:nvSpPr>
        <p:spPr/>
        <p:txBody>
          <a:bodyPr/>
          <a:lstStyle/>
          <a:p>
            <a:fld id="{D286FBD6-100C-4225-ACA5-9C5629A8146A}" type="slidenum">
              <a:rPr lang="en-US" smtClean="0"/>
              <a:t>‹#›</a:t>
            </a:fld>
            <a:endParaRPr lang="en-US"/>
          </a:p>
        </p:txBody>
      </p:sp>
    </p:spTree>
    <p:extLst>
      <p:ext uri="{BB962C8B-B14F-4D97-AF65-F5344CB8AC3E}">
        <p14:creationId xmlns:p14="http://schemas.microsoft.com/office/powerpoint/2010/main" val="80322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4867E-FE55-4466-94C2-78C02A338FBA}"/>
              </a:ext>
            </a:extLst>
          </p:cNvPr>
          <p:cNvSpPr>
            <a:spLocks noGrp="1"/>
          </p:cNvSpPr>
          <p:nvPr>
            <p:ph type="dt" sz="half" idx="10"/>
          </p:nvPr>
        </p:nvSpPr>
        <p:spPr/>
        <p:txBody>
          <a:bodyPr/>
          <a:lstStyle/>
          <a:p>
            <a:fld id="{CF1B5219-80F4-4357-9002-1620A5665909}" type="datetimeFigureOut">
              <a:rPr lang="en-US" smtClean="0"/>
              <a:t>3/9/2019</a:t>
            </a:fld>
            <a:endParaRPr lang="en-US"/>
          </a:p>
        </p:txBody>
      </p:sp>
      <p:sp>
        <p:nvSpPr>
          <p:cNvPr id="3" name="Footer Placeholder 2">
            <a:extLst>
              <a:ext uri="{FF2B5EF4-FFF2-40B4-BE49-F238E27FC236}">
                <a16:creationId xmlns:a16="http://schemas.microsoft.com/office/drawing/2014/main" id="{2D7D7F8F-4B49-49A1-9A1C-C0DEDF339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912FC9-0C1A-4308-A114-1F6A585883A5}"/>
              </a:ext>
            </a:extLst>
          </p:cNvPr>
          <p:cNvSpPr>
            <a:spLocks noGrp="1"/>
          </p:cNvSpPr>
          <p:nvPr>
            <p:ph type="sldNum" sz="quarter" idx="12"/>
          </p:nvPr>
        </p:nvSpPr>
        <p:spPr/>
        <p:txBody>
          <a:bodyPr/>
          <a:lstStyle/>
          <a:p>
            <a:fld id="{D286FBD6-100C-4225-ACA5-9C5629A8146A}" type="slidenum">
              <a:rPr lang="en-US" smtClean="0"/>
              <a:t>‹#›</a:t>
            </a:fld>
            <a:endParaRPr lang="en-US"/>
          </a:p>
        </p:txBody>
      </p:sp>
    </p:spTree>
    <p:extLst>
      <p:ext uri="{BB962C8B-B14F-4D97-AF65-F5344CB8AC3E}">
        <p14:creationId xmlns:p14="http://schemas.microsoft.com/office/powerpoint/2010/main" val="146055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3BF5-4F5E-4E87-98DA-CF4564333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AA3B03-7D0A-4FCE-97C7-0A965F07C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6AD3BA-1902-4115-8EEE-919E3BF00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11E5C9-14A0-4C00-BBC0-B7935600415C}"/>
              </a:ext>
            </a:extLst>
          </p:cNvPr>
          <p:cNvSpPr>
            <a:spLocks noGrp="1"/>
          </p:cNvSpPr>
          <p:nvPr>
            <p:ph type="dt" sz="half" idx="10"/>
          </p:nvPr>
        </p:nvSpPr>
        <p:spPr/>
        <p:txBody>
          <a:bodyPr/>
          <a:lstStyle/>
          <a:p>
            <a:fld id="{CF1B5219-80F4-4357-9002-1620A5665909}" type="datetimeFigureOut">
              <a:rPr lang="en-US" smtClean="0"/>
              <a:t>3/9/2019</a:t>
            </a:fld>
            <a:endParaRPr lang="en-US"/>
          </a:p>
        </p:txBody>
      </p:sp>
      <p:sp>
        <p:nvSpPr>
          <p:cNvPr id="6" name="Footer Placeholder 5">
            <a:extLst>
              <a:ext uri="{FF2B5EF4-FFF2-40B4-BE49-F238E27FC236}">
                <a16:creationId xmlns:a16="http://schemas.microsoft.com/office/drawing/2014/main" id="{F293B00E-5916-48E8-BE0B-AC1DB03427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9CB72-3F8F-4D34-A786-B7261574FB39}"/>
              </a:ext>
            </a:extLst>
          </p:cNvPr>
          <p:cNvSpPr>
            <a:spLocks noGrp="1"/>
          </p:cNvSpPr>
          <p:nvPr>
            <p:ph type="sldNum" sz="quarter" idx="12"/>
          </p:nvPr>
        </p:nvSpPr>
        <p:spPr/>
        <p:txBody>
          <a:bodyPr/>
          <a:lstStyle/>
          <a:p>
            <a:fld id="{D286FBD6-100C-4225-ACA5-9C5629A8146A}" type="slidenum">
              <a:rPr lang="en-US" smtClean="0"/>
              <a:t>‹#›</a:t>
            </a:fld>
            <a:endParaRPr lang="en-US"/>
          </a:p>
        </p:txBody>
      </p:sp>
    </p:spTree>
    <p:extLst>
      <p:ext uri="{BB962C8B-B14F-4D97-AF65-F5344CB8AC3E}">
        <p14:creationId xmlns:p14="http://schemas.microsoft.com/office/powerpoint/2010/main" val="243835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6FED-0518-4815-9944-534F99C8E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4C2464-5D7E-4720-8D3A-B5BA6A3B42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072669-4A96-486D-9028-92E968946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72ED83-FAFC-4ED5-9F16-E65A3D6EA76C}"/>
              </a:ext>
            </a:extLst>
          </p:cNvPr>
          <p:cNvSpPr>
            <a:spLocks noGrp="1"/>
          </p:cNvSpPr>
          <p:nvPr>
            <p:ph type="dt" sz="half" idx="10"/>
          </p:nvPr>
        </p:nvSpPr>
        <p:spPr/>
        <p:txBody>
          <a:bodyPr/>
          <a:lstStyle/>
          <a:p>
            <a:fld id="{CF1B5219-80F4-4357-9002-1620A5665909}" type="datetimeFigureOut">
              <a:rPr lang="en-US" smtClean="0"/>
              <a:t>3/9/2019</a:t>
            </a:fld>
            <a:endParaRPr lang="en-US"/>
          </a:p>
        </p:txBody>
      </p:sp>
      <p:sp>
        <p:nvSpPr>
          <p:cNvPr id="6" name="Footer Placeholder 5">
            <a:extLst>
              <a:ext uri="{FF2B5EF4-FFF2-40B4-BE49-F238E27FC236}">
                <a16:creationId xmlns:a16="http://schemas.microsoft.com/office/drawing/2014/main" id="{08A7D561-B09F-4A73-89F6-163EC6F75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809B5-2E06-47DD-AA24-74BEBB0B6351}"/>
              </a:ext>
            </a:extLst>
          </p:cNvPr>
          <p:cNvSpPr>
            <a:spLocks noGrp="1"/>
          </p:cNvSpPr>
          <p:nvPr>
            <p:ph type="sldNum" sz="quarter" idx="12"/>
          </p:nvPr>
        </p:nvSpPr>
        <p:spPr/>
        <p:txBody>
          <a:bodyPr/>
          <a:lstStyle/>
          <a:p>
            <a:fld id="{D286FBD6-100C-4225-ACA5-9C5629A8146A}" type="slidenum">
              <a:rPr lang="en-US" smtClean="0"/>
              <a:t>‹#›</a:t>
            </a:fld>
            <a:endParaRPr lang="en-US"/>
          </a:p>
        </p:txBody>
      </p:sp>
    </p:spTree>
    <p:extLst>
      <p:ext uri="{BB962C8B-B14F-4D97-AF65-F5344CB8AC3E}">
        <p14:creationId xmlns:p14="http://schemas.microsoft.com/office/powerpoint/2010/main" val="119466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652B5-EE9A-406E-90BF-EB5E9E621C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37DE38-CCBE-4BC2-A809-CE954311BE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56E9E-AA71-4EF7-9965-4953662EA8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B5219-80F4-4357-9002-1620A5665909}" type="datetimeFigureOut">
              <a:rPr lang="en-US" smtClean="0"/>
              <a:t>3/9/2019</a:t>
            </a:fld>
            <a:endParaRPr lang="en-US"/>
          </a:p>
        </p:txBody>
      </p:sp>
      <p:sp>
        <p:nvSpPr>
          <p:cNvPr id="5" name="Footer Placeholder 4">
            <a:extLst>
              <a:ext uri="{FF2B5EF4-FFF2-40B4-BE49-F238E27FC236}">
                <a16:creationId xmlns:a16="http://schemas.microsoft.com/office/drawing/2014/main" id="{36BC3A50-78E5-40AF-80D1-CFA0709A7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268B73-CF0F-4747-896B-B56069DC6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6FBD6-100C-4225-ACA5-9C5629A8146A}" type="slidenum">
              <a:rPr lang="en-US" smtClean="0"/>
              <a:t>‹#›</a:t>
            </a:fld>
            <a:endParaRPr lang="en-US"/>
          </a:p>
        </p:txBody>
      </p:sp>
    </p:spTree>
    <p:extLst>
      <p:ext uri="{BB962C8B-B14F-4D97-AF65-F5344CB8AC3E}">
        <p14:creationId xmlns:p14="http://schemas.microsoft.com/office/powerpoint/2010/main" val="2961369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3DDA-18DD-4AB8-B9B2-D1EE2852F225}"/>
              </a:ext>
            </a:extLst>
          </p:cNvPr>
          <p:cNvSpPr>
            <a:spLocks noGrp="1"/>
          </p:cNvSpPr>
          <p:nvPr>
            <p:ph type="ctrTitle"/>
          </p:nvPr>
        </p:nvSpPr>
        <p:spPr>
          <a:xfrm>
            <a:off x="0" y="0"/>
            <a:ext cx="12192000" cy="2386013"/>
          </a:xfrm>
        </p:spPr>
        <p:txBody>
          <a:bodyPr>
            <a:normAutofit/>
          </a:bodyPr>
          <a:lstStyle/>
          <a:p>
            <a:r>
              <a:rPr lang="en-US" sz="8000" b="1" dirty="0"/>
              <a:t>U.S. government posts widest deficit since 2012</a:t>
            </a:r>
          </a:p>
        </p:txBody>
      </p:sp>
      <p:pic>
        <p:nvPicPr>
          <p:cNvPr id="4" name="Picture 3">
            <a:extLst>
              <a:ext uri="{FF2B5EF4-FFF2-40B4-BE49-F238E27FC236}">
                <a16:creationId xmlns:a16="http://schemas.microsoft.com/office/drawing/2014/main" id="{BDE30950-66B9-4940-BAB6-46A792823699}"/>
              </a:ext>
            </a:extLst>
          </p:cNvPr>
          <p:cNvPicPr>
            <a:picLocks noChangeAspect="1"/>
          </p:cNvPicPr>
          <p:nvPr/>
        </p:nvPicPr>
        <p:blipFill>
          <a:blip r:embed="rId3"/>
          <a:stretch>
            <a:fillRect/>
          </a:stretch>
        </p:blipFill>
        <p:spPr>
          <a:xfrm>
            <a:off x="0" y="2214562"/>
            <a:ext cx="12192000" cy="4643437"/>
          </a:xfrm>
          <a:prstGeom prst="rect">
            <a:avLst/>
          </a:prstGeom>
        </p:spPr>
      </p:pic>
      <p:sp>
        <p:nvSpPr>
          <p:cNvPr id="3" name="Subtitle 2">
            <a:extLst>
              <a:ext uri="{FF2B5EF4-FFF2-40B4-BE49-F238E27FC236}">
                <a16:creationId xmlns:a16="http://schemas.microsoft.com/office/drawing/2014/main" id="{75C9AA5B-DEC3-41C4-B4C1-32995912680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8038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9342-8828-4702-A535-0D8B4F1287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993181-640A-4DE1-9896-926E822AA993}"/>
              </a:ext>
            </a:extLst>
          </p:cNvPr>
          <p:cNvSpPr>
            <a:spLocks noGrp="1"/>
          </p:cNvSpPr>
          <p:nvPr>
            <p:ph idx="1"/>
          </p:nvPr>
        </p:nvSpPr>
        <p:spPr>
          <a:xfrm>
            <a:off x="0" y="0"/>
            <a:ext cx="12192000" cy="6858000"/>
          </a:xfrm>
        </p:spPr>
        <p:txBody>
          <a:bodyPr>
            <a:normAutofit/>
          </a:bodyPr>
          <a:lstStyle/>
          <a:p>
            <a:r>
              <a:rPr lang="en-US" sz="7200" b="1" dirty="0">
                <a:solidFill>
                  <a:srgbClr val="FF0000"/>
                </a:solidFill>
              </a:rPr>
              <a:t>to restrain or limit narrowly</a:t>
            </a:r>
          </a:p>
          <a:p>
            <a:r>
              <a:rPr lang="en-US" sz="7200" b="1" dirty="0">
                <a:solidFill>
                  <a:schemeClr val="accent1">
                    <a:lumMod val="75000"/>
                  </a:schemeClr>
                </a:solidFill>
              </a:rPr>
              <a:t>to cause to appear thin, haggard, or shrunken </a:t>
            </a:r>
          </a:p>
        </p:txBody>
      </p:sp>
    </p:spTree>
    <p:extLst>
      <p:ext uri="{BB962C8B-B14F-4D97-AF65-F5344CB8AC3E}">
        <p14:creationId xmlns:p14="http://schemas.microsoft.com/office/powerpoint/2010/main" val="221819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E3DBCD-1A37-4FCB-A0BE-A8E848A9D55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B6430D-6C06-4B84-9C9C-E0D7011EF9A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E78A37C-CC18-4094-8E43-89A511A0392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137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E50113-CA7C-4D31-8A22-E267BC20160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55C9F1-B4BC-4B16-84B5-7A6F855E1B9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E20BF58-C52C-4982-94B0-821C6166390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511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9D56F-2578-4DC3-BBED-C87F3DE4F047}"/>
              </a:ext>
            </a:extLst>
          </p:cNvPr>
          <p:cNvSpPr>
            <a:spLocks noGrp="1"/>
          </p:cNvSpPr>
          <p:nvPr>
            <p:ph type="ctrTitle"/>
          </p:nvPr>
        </p:nvSpPr>
        <p:spPr>
          <a:xfrm>
            <a:off x="0" y="0"/>
            <a:ext cx="5686425" cy="6857999"/>
          </a:xfrm>
        </p:spPr>
        <p:txBody>
          <a:bodyPr>
            <a:normAutofit fontScale="90000"/>
          </a:bodyPr>
          <a:lstStyle/>
          <a:p>
            <a:r>
              <a:rPr lang="en-US" sz="8800" b="1" dirty="0"/>
              <a:t>United States Department of the Treasury</a:t>
            </a:r>
            <a:br>
              <a:rPr lang="en-US" dirty="0"/>
            </a:br>
            <a:endParaRPr lang="en-US" dirty="0"/>
          </a:p>
        </p:txBody>
      </p:sp>
      <p:pic>
        <p:nvPicPr>
          <p:cNvPr id="5" name="Picture 4">
            <a:extLst>
              <a:ext uri="{FF2B5EF4-FFF2-40B4-BE49-F238E27FC236}">
                <a16:creationId xmlns:a16="http://schemas.microsoft.com/office/drawing/2014/main" id="{B082B439-EC2E-456C-91C9-C354144D7369}"/>
              </a:ext>
            </a:extLst>
          </p:cNvPr>
          <p:cNvPicPr>
            <a:picLocks noChangeAspect="1"/>
          </p:cNvPicPr>
          <p:nvPr/>
        </p:nvPicPr>
        <p:blipFill>
          <a:blip r:embed="rId3"/>
          <a:stretch>
            <a:fillRect/>
          </a:stretch>
        </p:blipFill>
        <p:spPr>
          <a:xfrm>
            <a:off x="5514974" y="0"/>
            <a:ext cx="6677025" cy="6857998"/>
          </a:xfrm>
          <a:prstGeom prst="rect">
            <a:avLst/>
          </a:prstGeom>
        </p:spPr>
      </p:pic>
      <p:sp>
        <p:nvSpPr>
          <p:cNvPr id="3" name="Subtitle 2">
            <a:extLst>
              <a:ext uri="{FF2B5EF4-FFF2-40B4-BE49-F238E27FC236}">
                <a16:creationId xmlns:a16="http://schemas.microsoft.com/office/drawing/2014/main" id="{E56E9584-A6E0-48D0-B333-F1F0C7EDC8D7}"/>
              </a:ext>
            </a:extLst>
          </p:cNvPr>
          <p:cNvSpPr>
            <a:spLocks noGrp="1"/>
          </p:cNvSpPr>
          <p:nvPr>
            <p:ph type="subTitle" idx="1"/>
          </p:nvPr>
        </p:nvSpPr>
        <p:spPr>
          <a:xfrm>
            <a:off x="5686424" y="0"/>
            <a:ext cx="6505576" cy="6858000"/>
          </a:xfrm>
        </p:spPr>
        <p:txBody>
          <a:bodyPr/>
          <a:lstStyle/>
          <a:p>
            <a:endParaRPr lang="en-US" dirty="0"/>
          </a:p>
        </p:txBody>
      </p:sp>
    </p:spTree>
    <p:extLst>
      <p:ext uri="{BB962C8B-B14F-4D97-AF65-F5344CB8AC3E}">
        <p14:creationId xmlns:p14="http://schemas.microsoft.com/office/powerpoint/2010/main" val="65901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995E87-F83D-4A73-A29D-CE2209E699A3}"/>
              </a:ext>
            </a:extLst>
          </p:cNvPr>
          <p:cNvPicPr>
            <a:picLocks noChangeAspect="1"/>
          </p:cNvPicPr>
          <p:nvPr/>
        </p:nvPicPr>
        <p:blipFill>
          <a:blip r:embed="rId3"/>
          <a:stretch>
            <a:fillRect/>
          </a:stretch>
        </p:blipFill>
        <p:spPr>
          <a:xfrm>
            <a:off x="1" y="0"/>
            <a:ext cx="6096000" cy="6858000"/>
          </a:xfrm>
          <a:prstGeom prst="rect">
            <a:avLst/>
          </a:prstGeom>
        </p:spPr>
      </p:pic>
      <p:pic>
        <p:nvPicPr>
          <p:cNvPr id="5" name="Picture 4">
            <a:extLst>
              <a:ext uri="{FF2B5EF4-FFF2-40B4-BE49-F238E27FC236}">
                <a16:creationId xmlns:a16="http://schemas.microsoft.com/office/drawing/2014/main" id="{B03E1604-C2E0-473F-9D3E-C5BCBA53DD3C}"/>
              </a:ext>
            </a:extLst>
          </p:cNvPr>
          <p:cNvPicPr>
            <a:picLocks noChangeAspect="1"/>
          </p:cNvPicPr>
          <p:nvPr/>
        </p:nvPicPr>
        <p:blipFill>
          <a:blip r:embed="rId4"/>
          <a:stretch>
            <a:fillRect/>
          </a:stretch>
        </p:blipFill>
        <p:spPr>
          <a:xfrm>
            <a:off x="6095999" y="0"/>
            <a:ext cx="6096000" cy="6858000"/>
          </a:xfrm>
          <a:prstGeom prst="rect">
            <a:avLst/>
          </a:prstGeom>
        </p:spPr>
      </p:pic>
      <p:sp>
        <p:nvSpPr>
          <p:cNvPr id="2" name="Title 1">
            <a:extLst>
              <a:ext uri="{FF2B5EF4-FFF2-40B4-BE49-F238E27FC236}">
                <a16:creationId xmlns:a16="http://schemas.microsoft.com/office/drawing/2014/main" id="{720BD214-3B5B-4F55-87DF-CEB28D2444F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2F84687-5D57-43B1-9CF7-2F6B637FBE2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49403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F4D3-BF96-423E-BEF9-068529FE6C9C}"/>
              </a:ext>
            </a:extLst>
          </p:cNvPr>
          <p:cNvSpPr>
            <a:spLocks noGrp="1"/>
          </p:cNvSpPr>
          <p:nvPr>
            <p:ph type="ctrTitle"/>
          </p:nvPr>
        </p:nvSpPr>
        <p:spPr>
          <a:xfrm>
            <a:off x="0" y="0"/>
            <a:ext cx="12192000" cy="6857999"/>
          </a:xfrm>
        </p:spPr>
        <p:txBody>
          <a:bodyPr>
            <a:normAutofit/>
          </a:bodyPr>
          <a:lstStyle/>
          <a:p>
            <a:r>
              <a:rPr lang="ar-IQ" b="1" dirty="0"/>
              <a:t>وفقا للبيانات التي اصدرتها وزارة الخزانة يوم الاثنين، فان الحكومة الأمريكية اغلقت السنة المالية 2018 في حالة عجز مالي وصل الى 779 مليار دولار  وهو أعلى عجز لها خلال ست سنوات ، حيث خفضت / قللت التخفيضات الضريبية التي قادها الجمهوريون من الإيرادات وازدادت المصروفات على الدين الوطني المتنامي. </a:t>
            </a:r>
            <a:endParaRPr lang="en-US" b="1" dirty="0"/>
          </a:p>
        </p:txBody>
      </p:sp>
      <p:sp>
        <p:nvSpPr>
          <p:cNvPr id="3" name="Subtitle 2">
            <a:extLst>
              <a:ext uri="{FF2B5EF4-FFF2-40B4-BE49-F238E27FC236}">
                <a16:creationId xmlns:a16="http://schemas.microsoft.com/office/drawing/2014/main" id="{AF867848-192C-47B8-9CF2-4EE5E9B1968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51306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C9F6-D7DC-40DE-BCE8-2AE2F50FDE2D}"/>
              </a:ext>
            </a:extLst>
          </p:cNvPr>
          <p:cNvSpPr>
            <a:spLocks noGrp="1"/>
          </p:cNvSpPr>
          <p:nvPr>
            <p:ph type="ctrTitle"/>
          </p:nvPr>
        </p:nvSpPr>
        <p:spPr>
          <a:xfrm>
            <a:off x="0" y="0"/>
            <a:ext cx="12192000" cy="6858000"/>
          </a:xfrm>
        </p:spPr>
        <p:txBody>
          <a:bodyPr>
            <a:noAutofit/>
          </a:bodyPr>
          <a:lstStyle/>
          <a:p>
            <a:r>
              <a:rPr lang="en-US" sz="7200" b="1" dirty="0"/>
              <a:t>New government spending also expanded the federal deficit for the 12 months through September, the first full annual budget on the watch of U.S. President Donald Trump. It was the largest deficit since 2012.</a:t>
            </a:r>
          </a:p>
        </p:txBody>
      </p:sp>
      <p:sp>
        <p:nvSpPr>
          <p:cNvPr id="3" name="Subtitle 2">
            <a:extLst>
              <a:ext uri="{FF2B5EF4-FFF2-40B4-BE49-F238E27FC236}">
                <a16:creationId xmlns:a16="http://schemas.microsoft.com/office/drawing/2014/main" id="{4D8EA82F-2CD6-41E4-A861-6C9D034B668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1918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E14F-E0BA-4F9F-A9A3-7B14377E80BD}"/>
              </a:ext>
            </a:extLst>
          </p:cNvPr>
          <p:cNvSpPr>
            <a:spLocks noGrp="1"/>
          </p:cNvSpPr>
          <p:nvPr>
            <p:ph type="ctrTitle"/>
          </p:nvPr>
        </p:nvSpPr>
        <p:spPr>
          <a:xfrm>
            <a:off x="0" y="3602038"/>
            <a:ext cx="12192000" cy="3255961"/>
          </a:xfrm>
        </p:spPr>
        <p:txBody>
          <a:bodyPr>
            <a:noAutofit/>
          </a:bodyPr>
          <a:lstStyle/>
          <a:p>
            <a:r>
              <a:rPr lang="en-US" sz="8000" b="1" dirty="0">
                <a:solidFill>
                  <a:schemeClr val="accent5">
                    <a:lumMod val="50000"/>
                  </a:schemeClr>
                </a:solidFill>
              </a:rPr>
              <a:t>Under someone's supervision; while someone is in a position of power, authority, or responsibility.</a:t>
            </a:r>
          </a:p>
        </p:txBody>
      </p:sp>
      <p:sp>
        <p:nvSpPr>
          <p:cNvPr id="3" name="Subtitle 2">
            <a:extLst>
              <a:ext uri="{FF2B5EF4-FFF2-40B4-BE49-F238E27FC236}">
                <a16:creationId xmlns:a16="http://schemas.microsoft.com/office/drawing/2014/main" id="{5FF7CB1F-E751-409A-8EC1-137315BD71C1}"/>
              </a:ext>
            </a:extLst>
          </p:cNvPr>
          <p:cNvSpPr>
            <a:spLocks noGrp="1"/>
          </p:cNvSpPr>
          <p:nvPr>
            <p:ph type="subTitle" idx="1"/>
          </p:nvPr>
        </p:nvSpPr>
        <p:spPr>
          <a:xfrm>
            <a:off x="0" y="0"/>
            <a:ext cx="12192000" cy="2257425"/>
          </a:xfrm>
        </p:spPr>
        <p:txBody>
          <a:bodyPr/>
          <a:lstStyle/>
          <a:p>
            <a:r>
              <a:rPr lang="en-US" sz="9600" b="1" dirty="0">
                <a:solidFill>
                  <a:srgbClr val="FF0000"/>
                </a:solidFill>
              </a:rPr>
              <a:t>on someone’s watch </a:t>
            </a:r>
          </a:p>
          <a:p>
            <a:endParaRPr lang="en-US" dirty="0"/>
          </a:p>
        </p:txBody>
      </p:sp>
    </p:spTree>
    <p:extLst>
      <p:ext uri="{BB962C8B-B14F-4D97-AF65-F5344CB8AC3E}">
        <p14:creationId xmlns:p14="http://schemas.microsoft.com/office/powerpoint/2010/main" val="1774743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5F8D-69FD-4DCB-8D6F-B97FDCC5F7F0}"/>
              </a:ext>
            </a:extLst>
          </p:cNvPr>
          <p:cNvSpPr>
            <a:spLocks noGrp="1"/>
          </p:cNvSpPr>
          <p:nvPr>
            <p:ph type="ctrTitle"/>
          </p:nvPr>
        </p:nvSpPr>
        <p:spPr>
          <a:xfrm>
            <a:off x="0" y="0"/>
            <a:ext cx="12192000" cy="6857999"/>
          </a:xfrm>
        </p:spPr>
        <p:txBody>
          <a:bodyPr>
            <a:normAutofit/>
          </a:bodyPr>
          <a:lstStyle/>
          <a:p>
            <a:r>
              <a:rPr lang="ar-IQ" sz="7200" b="1" dirty="0"/>
              <a:t>كما وسع الإنفاق الحكومي الجديد من العجز الفيدرالي خلال الأشهر الإثني عشر لغاية أيلول / سبتمبر ، وتعد هذه أول ميزانية سنوية كاملة منذ تولي دونالد ترامب الرئاسة الامريكية. ويذكر انه كان أكبر عجز تسجله البلاد منذ عام 2012</a:t>
            </a:r>
            <a:endParaRPr lang="en-US" sz="7200" b="1" dirty="0"/>
          </a:p>
        </p:txBody>
      </p:sp>
      <p:sp>
        <p:nvSpPr>
          <p:cNvPr id="3" name="Subtitle 2">
            <a:extLst>
              <a:ext uri="{FF2B5EF4-FFF2-40B4-BE49-F238E27FC236}">
                <a16:creationId xmlns:a16="http://schemas.microsoft.com/office/drawing/2014/main" id="{51EFD62C-358A-4821-8672-5F288CD6FCB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1816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B68E-FEDD-437B-BC0C-13697348A8A3}"/>
              </a:ext>
            </a:extLst>
          </p:cNvPr>
          <p:cNvSpPr>
            <a:spLocks noGrp="1"/>
          </p:cNvSpPr>
          <p:nvPr>
            <p:ph type="ctrTitle"/>
          </p:nvPr>
        </p:nvSpPr>
        <p:spPr>
          <a:xfrm>
            <a:off x="0" y="0"/>
            <a:ext cx="12192000" cy="6858000"/>
          </a:xfrm>
        </p:spPr>
        <p:txBody>
          <a:bodyPr>
            <a:normAutofit/>
          </a:bodyPr>
          <a:lstStyle/>
          <a:p>
            <a:r>
              <a:rPr lang="en-US" sz="9600" b="1" dirty="0"/>
              <a:t>Trump and his fellow Republicans have touted the tax cuts as a boost to growth and jobs. </a:t>
            </a:r>
          </a:p>
        </p:txBody>
      </p:sp>
      <p:sp>
        <p:nvSpPr>
          <p:cNvPr id="3" name="Subtitle 2">
            <a:extLst>
              <a:ext uri="{FF2B5EF4-FFF2-40B4-BE49-F238E27FC236}">
                <a16:creationId xmlns:a16="http://schemas.microsoft.com/office/drawing/2014/main" id="{AEEA21A4-1DC9-47BC-B8C9-A11B2595D30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158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03078F-009C-4276-86B2-0C55E9F96232}"/>
              </a:ext>
            </a:extLst>
          </p:cNvPr>
          <p:cNvPicPr>
            <a:picLocks noChangeAspect="1"/>
          </p:cNvPicPr>
          <p:nvPr/>
        </p:nvPicPr>
        <p:blipFill>
          <a:blip r:embed="rId3"/>
          <a:stretch>
            <a:fillRect/>
          </a:stretch>
        </p:blipFill>
        <p:spPr>
          <a:xfrm>
            <a:off x="0" y="-128589"/>
            <a:ext cx="12192000" cy="3638551"/>
          </a:xfrm>
          <a:prstGeom prst="rect">
            <a:avLst/>
          </a:prstGeom>
        </p:spPr>
      </p:pic>
      <p:sp>
        <p:nvSpPr>
          <p:cNvPr id="2" name="Title 1">
            <a:extLst>
              <a:ext uri="{FF2B5EF4-FFF2-40B4-BE49-F238E27FC236}">
                <a16:creationId xmlns:a16="http://schemas.microsoft.com/office/drawing/2014/main" id="{5E3B43AF-4FFF-4C2F-B40E-3B0BDF84139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D4FAD0D-2F8B-41C5-BD09-71D8FEFA3DAA}"/>
              </a:ext>
            </a:extLst>
          </p:cNvPr>
          <p:cNvSpPr>
            <a:spLocks noGrp="1"/>
          </p:cNvSpPr>
          <p:nvPr>
            <p:ph type="subTitle" idx="1"/>
          </p:nvPr>
        </p:nvSpPr>
        <p:spPr>
          <a:xfrm>
            <a:off x="0" y="3509962"/>
            <a:ext cx="12192000" cy="3348038"/>
          </a:xfrm>
        </p:spPr>
        <p:txBody>
          <a:bodyPr/>
          <a:lstStyle/>
          <a:p>
            <a:endParaRPr lang="en-US" dirty="0"/>
          </a:p>
          <a:p>
            <a:r>
              <a:rPr lang="en-US" sz="4800" b="1" dirty="0">
                <a:solidFill>
                  <a:srgbClr val="FF0000"/>
                </a:solidFill>
              </a:rPr>
              <a:t>to announce a company's financial results: </a:t>
            </a:r>
          </a:p>
          <a:p>
            <a:r>
              <a:rPr lang="en-US" sz="4800" b="1" dirty="0">
                <a:solidFill>
                  <a:schemeClr val="accent1">
                    <a:lumMod val="75000"/>
                  </a:schemeClr>
                </a:solidFill>
              </a:rPr>
              <a:t>The oil company posted profits of $25.1 billion.</a:t>
            </a:r>
          </a:p>
        </p:txBody>
      </p:sp>
    </p:spTree>
    <p:extLst>
      <p:ext uri="{BB962C8B-B14F-4D97-AF65-F5344CB8AC3E}">
        <p14:creationId xmlns:p14="http://schemas.microsoft.com/office/powerpoint/2010/main" val="154929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9DDE-CDAB-4692-9588-D867C769090B}"/>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6A7E87FF-5100-43AD-9299-956A9CF3C8DD}"/>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6DECCB8-576D-4D93-85C5-4D0D0BFEE6F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60683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7615-4521-4428-AE76-388414657C6B}"/>
              </a:ext>
            </a:extLst>
          </p:cNvPr>
          <p:cNvSpPr>
            <a:spLocks noGrp="1"/>
          </p:cNvSpPr>
          <p:nvPr>
            <p:ph type="ctrTitle"/>
          </p:nvPr>
        </p:nvSpPr>
        <p:spPr>
          <a:xfrm>
            <a:off x="1" y="0"/>
            <a:ext cx="12192000" cy="6857999"/>
          </a:xfrm>
        </p:spPr>
        <p:txBody>
          <a:bodyPr>
            <a:normAutofit/>
          </a:bodyPr>
          <a:lstStyle/>
          <a:p>
            <a:r>
              <a:rPr lang="ar-IQ" sz="9600" b="1" dirty="0"/>
              <a:t>وقد اثنى ترامب وزملاؤه الجمهوريون على التخفيضات الضريبية كدعم للنمو والوظائف. </a:t>
            </a:r>
            <a:endParaRPr lang="en-US" sz="9600" b="1" dirty="0"/>
          </a:p>
        </p:txBody>
      </p:sp>
      <p:sp>
        <p:nvSpPr>
          <p:cNvPr id="3" name="Subtitle 2">
            <a:extLst>
              <a:ext uri="{FF2B5EF4-FFF2-40B4-BE49-F238E27FC236}">
                <a16:creationId xmlns:a16="http://schemas.microsoft.com/office/drawing/2014/main" id="{9D4FE31B-270C-4BCA-A454-4C675419709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919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A1D2-7F92-4B37-8240-CF7C76244CB3}"/>
              </a:ext>
            </a:extLst>
          </p:cNvPr>
          <p:cNvSpPr>
            <a:spLocks noGrp="1"/>
          </p:cNvSpPr>
          <p:nvPr>
            <p:ph type="ctrTitle"/>
          </p:nvPr>
        </p:nvSpPr>
        <p:spPr>
          <a:xfrm>
            <a:off x="0" y="0"/>
            <a:ext cx="12192000" cy="6857999"/>
          </a:xfrm>
        </p:spPr>
        <p:txBody>
          <a:bodyPr>
            <a:normAutofit/>
          </a:bodyPr>
          <a:lstStyle/>
          <a:p>
            <a:r>
              <a:rPr lang="en-US" b="1" dirty="0"/>
              <a:t>“America’s booming economy will create increased government revenues – an important step toward long-term fiscal sustainability,” Office of Management and Budget Director Mick Mulvaney said in a statement accompanying the data. </a:t>
            </a:r>
          </a:p>
        </p:txBody>
      </p:sp>
      <p:sp>
        <p:nvSpPr>
          <p:cNvPr id="3" name="Subtitle 2">
            <a:extLst>
              <a:ext uri="{FF2B5EF4-FFF2-40B4-BE49-F238E27FC236}">
                <a16:creationId xmlns:a16="http://schemas.microsoft.com/office/drawing/2014/main" id="{7322AE26-40D0-4D4A-AFB5-E8B012D3A46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2020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7AC3-70C1-4561-BEB0-AB00F73CDD38}"/>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327F8725-2B00-4553-B32B-3371437EF0EE}"/>
              </a:ext>
            </a:extLst>
          </p:cNvPr>
          <p:cNvPicPr>
            <a:picLocks noChangeAspect="1"/>
          </p:cNvPicPr>
          <p:nvPr/>
        </p:nvPicPr>
        <p:blipFill>
          <a:blip r:embed="rId3"/>
          <a:stretch>
            <a:fillRect/>
          </a:stretch>
        </p:blipFill>
        <p:spPr>
          <a:xfrm>
            <a:off x="0" y="0"/>
            <a:ext cx="12191999" cy="6858000"/>
          </a:xfrm>
          <a:prstGeom prst="rect">
            <a:avLst/>
          </a:prstGeom>
        </p:spPr>
      </p:pic>
      <p:sp>
        <p:nvSpPr>
          <p:cNvPr id="3" name="Subtitle 2">
            <a:extLst>
              <a:ext uri="{FF2B5EF4-FFF2-40B4-BE49-F238E27FC236}">
                <a16:creationId xmlns:a16="http://schemas.microsoft.com/office/drawing/2014/main" id="{25CB7099-50D6-4EA8-B146-18930CF445C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5171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33DB2C-57D5-489A-960D-1666745981B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62304F-0A84-43EA-90F8-86ACE3CDDE1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7994277-058D-4B75-AE7C-FAEED01C538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4936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44F610-C5D3-4552-BA3C-46D0B19D88BC}"/>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CD0279B6-59E6-4789-BA67-1374FB584C4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2EAE34F-A40A-4911-BCFE-8523B828851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5340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E917C2-8EF0-4710-940B-41132E170B27}"/>
              </a:ext>
            </a:extLst>
          </p:cNvPr>
          <p:cNvPicPr>
            <a:picLocks noChangeAspect="1"/>
          </p:cNvPicPr>
          <p:nvPr/>
        </p:nvPicPr>
        <p:blipFill>
          <a:blip r:embed="rId3"/>
          <a:stretch>
            <a:fillRect/>
          </a:stretch>
        </p:blipFill>
        <p:spPr>
          <a:xfrm>
            <a:off x="0" y="1"/>
            <a:ext cx="12192000" cy="5033962"/>
          </a:xfrm>
          <a:prstGeom prst="rect">
            <a:avLst/>
          </a:prstGeom>
        </p:spPr>
      </p:pic>
      <p:sp>
        <p:nvSpPr>
          <p:cNvPr id="2" name="Title 1">
            <a:extLst>
              <a:ext uri="{FF2B5EF4-FFF2-40B4-BE49-F238E27FC236}">
                <a16:creationId xmlns:a16="http://schemas.microsoft.com/office/drawing/2014/main" id="{490AD6B9-25A7-4254-A1EC-D03A7C3E93A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A9DF382-7B90-43DE-9C05-EB1D43D4657C}"/>
              </a:ext>
            </a:extLst>
          </p:cNvPr>
          <p:cNvSpPr>
            <a:spLocks noGrp="1"/>
          </p:cNvSpPr>
          <p:nvPr>
            <p:ph type="subTitle" idx="1"/>
          </p:nvPr>
        </p:nvSpPr>
        <p:spPr>
          <a:xfrm>
            <a:off x="0" y="5033963"/>
            <a:ext cx="12192000" cy="1824035"/>
          </a:xfrm>
        </p:spPr>
        <p:txBody>
          <a:bodyPr>
            <a:normAutofit/>
          </a:bodyPr>
          <a:lstStyle/>
          <a:p>
            <a:r>
              <a:rPr lang="en-US" sz="4400" b="1" dirty="0"/>
              <a:t>Mick Mulvaney</a:t>
            </a:r>
          </a:p>
          <a:p>
            <a:r>
              <a:rPr lang="en-US" sz="4400" b="1" dirty="0"/>
              <a:t>Director of the Office of Management and Budget</a:t>
            </a:r>
          </a:p>
        </p:txBody>
      </p:sp>
      <p:sp>
        <p:nvSpPr>
          <p:cNvPr id="6" name="Rectangle 5">
            <a:extLst>
              <a:ext uri="{FF2B5EF4-FFF2-40B4-BE49-F238E27FC236}">
                <a16:creationId xmlns:a16="http://schemas.microsoft.com/office/drawing/2014/main" id="{A35C69AB-20E7-4442-A819-D0F476C791C1}"/>
              </a:ext>
            </a:extLst>
          </p:cNvPr>
          <p:cNvSpPr/>
          <p:nvPr/>
        </p:nvSpPr>
        <p:spPr>
          <a:xfrm>
            <a:off x="3048000" y="3105835"/>
            <a:ext cx="6096000" cy="646331"/>
          </a:xfrm>
          <a:prstGeom prst="rect">
            <a:avLst/>
          </a:prstGeom>
        </p:spPr>
        <p:txBody>
          <a:bodyPr>
            <a:spAutoFit/>
          </a:bodyPr>
          <a:lstStyle/>
          <a:p>
            <a:r>
              <a:rPr lang="en-US" dirty="0"/>
              <a:t>Mick Mulvaney</a:t>
            </a:r>
          </a:p>
          <a:p>
            <a:r>
              <a:rPr lang="en-US" dirty="0"/>
              <a:t>Director of the Office of Management and Budget</a:t>
            </a:r>
          </a:p>
        </p:txBody>
      </p:sp>
    </p:spTree>
    <p:extLst>
      <p:ext uri="{BB962C8B-B14F-4D97-AF65-F5344CB8AC3E}">
        <p14:creationId xmlns:p14="http://schemas.microsoft.com/office/powerpoint/2010/main" val="2538491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70F2-C925-4C04-9CA1-721504CF5B52}"/>
              </a:ext>
            </a:extLst>
          </p:cNvPr>
          <p:cNvSpPr>
            <a:spLocks noGrp="1"/>
          </p:cNvSpPr>
          <p:nvPr>
            <p:ph type="ctrTitle"/>
          </p:nvPr>
        </p:nvSpPr>
        <p:spPr>
          <a:xfrm>
            <a:off x="0" y="0"/>
            <a:ext cx="12192000" cy="6857999"/>
          </a:xfrm>
        </p:spPr>
        <p:txBody>
          <a:bodyPr>
            <a:normAutofit/>
          </a:bodyPr>
          <a:lstStyle/>
          <a:p>
            <a:r>
              <a:rPr lang="ar-IQ" sz="8000" b="1" dirty="0"/>
              <a:t>وقال ميك مولفاني مدير مكتب الإدارة والميزانية في بيان مرفق مع البيانات إن "الاقتصاد الأميركي المزدهر سيخلق زيادة في الإيرادات الحكومية، وهي خطوة مهمة نحو الاستدامة المالية طويلة الأجل".</a:t>
            </a:r>
            <a:endParaRPr lang="en-US" sz="8000" b="1" dirty="0"/>
          </a:p>
        </p:txBody>
      </p:sp>
      <p:sp>
        <p:nvSpPr>
          <p:cNvPr id="3" name="Subtitle 2">
            <a:extLst>
              <a:ext uri="{FF2B5EF4-FFF2-40B4-BE49-F238E27FC236}">
                <a16:creationId xmlns:a16="http://schemas.microsoft.com/office/drawing/2014/main" id="{D27C666F-D49F-49BE-8887-F95824C6DA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9678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15D1-6268-4914-9083-381C4A749561}"/>
              </a:ext>
            </a:extLst>
          </p:cNvPr>
          <p:cNvSpPr>
            <a:spLocks noGrp="1"/>
          </p:cNvSpPr>
          <p:nvPr>
            <p:ph type="ctrTitle"/>
          </p:nvPr>
        </p:nvSpPr>
        <p:spPr>
          <a:xfrm>
            <a:off x="0" y="0"/>
            <a:ext cx="12192000" cy="6857999"/>
          </a:xfrm>
        </p:spPr>
        <p:txBody>
          <a:bodyPr>
            <a:normAutofit/>
          </a:bodyPr>
          <a:lstStyle/>
          <a:p>
            <a:r>
              <a:rPr lang="en-US" b="1" dirty="0"/>
              <a:t>Much of the widening of the deficit came from more spending on interest payments on the national debt. Borrowing has increased over the past year, partially to make up for slower growth in tax revenues because of the tax cuts, while military spending has also risen.</a:t>
            </a:r>
          </a:p>
        </p:txBody>
      </p:sp>
      <p:sp>
        <p:nvSpPr>
          <p:cNvPr id="3" name="Subtitle 2">
            <a:extLst>
              <a:ext uri="{FF2B5EF4-FFF2-40B4-BE49-F238E27FC236}">
                <a16:creationId xmlns:a16="http://schemas.microsoft.com/office/drawing/2014/main" id="{5A170F32-B225-4189-8716-4EA7A1B3689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7348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617ECA-A70A-41F8-A1FC-851ADDCD250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27FEE6-DD83-488A-A41D-9A055244645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CBAA853-B331-4787-9FA3-3E85878D4D3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447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EEAD-22FC-4DD4-BF28-B86DF28C50FD}"/>
              </a:ext>
            </a:extLst>
          </p:cNvPr>
          <p:cNvSpPr>
            <a:spLocks noGrp="1"/>
          </p:cNvSpPr>
          <p:nvPr>
            <p:ph type="ctrTitle"/>
          </p:nvPr>
        </p:nvSpPr>
        <p:spPr>
          <a:xfrm>
            <a:off x="0" y="0"/>
            <a:ext cx="12192000" cy="6857999"/>
          </a:xfrm>
        </p:spPr>
        <p:txBody>
          <a:bodyPr>
            <a:normAutofit/>
          </a:bodyPr>
          <a:lstStyle/>
          <a:p>
            <a:r>
              <a:rPr lang="ar-IQ" sz="9600" b="1" dirty="0"/>
              <a:t>الحكومة الأمريكية تعلن عن أكبر عجز منذ عام 2012</a:t>
            </a:r>
            <a:endParaRPr lang="en-US" sz="9600" b="1" dirty="0"/>
          </a:p>
        </p:txBody>
      </p:sp>
      <p:sp>
        <p:nvSpPr>
          <p:cNvPr id="3" name="Subtitle 2">
            <a:extLst>
              <a:ext uri="{FF2B5EF4-FFF2-40B4-BE49-F238E27FC236}">
                <a16:creationId xmlns:a16="http://schemas.microsoft.com/office/drawing/2014/main" id="{34D99AC5-4F9D-496F-AC60-4E633F7C41B4}"/>
              </a:ext>
            </a:extLst>
          </p:cNvPr>
          <p:cNvSpPr>
            <a:spLocks noGrp="1"/>
          </p:cNvSpPr>
          <p:nvPr>
            <p:ph type="subTitle" idx="1"/>
          </p:nvPr>
        </p:nvSpPr>
        <p:spPr>
          <a:xfrm>
            <a:off x="1524000" y="0"/>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682694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2F39-B858-45EB-B3DE-0C214780B8CE}"/>
              </a:ext>
            </a:extLst>
          </p:cNvPr>
          <p:cNvSpPr>
            <a:spLocks noGrp="1"/>
          </p:cNvSpPr>
          <p:nvPr>
            <p:ph type="ctrTitle"/>
          </p:nvPr>
        </p:nvSpPr>
        <p:spPr>
          <a:xfrm>
            <a:off x="0" y="0"/>
            <a:ext cx="12192000" cy="6857999"/>
          </a:xfrm>
        </p:spPr>
        <p:txBody>
          <a:bodyPr>
            <a:normAutofit/>
          </a:bodyPr>
          <a:lstStyle/>
          <a:p>
            <a:r>
              <a:rPr lang="ar-IQ" sz="6600" b="1" dirty="0"/>
              <a:t>ويعزى جزء كبير من اتساع العجز الى زيادة الإنفاق على مدفوعات الفوائد على الدين الوطني. وقد زاد الاقتراض خلال العام الماضي ، ويعود السبب في ذلك  جزئيا  الى تعويض النمو البطيء في عائدات الضرائب بسبب التخفيضات الضريبية ، في حين ارتفع الإنفاق العسكري هو الاخر.</a:t>
            </a:r>
            <a:endParaRPr lang="en-US" sz="6600" b="1" dirty="0"/>
          </a:p>
        </p:txBody>
      </p:sp>
      <p:sp>
        <p:nvSpPr>
          <p:cNvPr id="3" name="Subtitle 2">
            <a:extLst>
              <a:ext uri="{FF2B5EF4-FFF2-40B4-BE49-F238E27FC236}">
                <a16:creationId xmlns:a16="http://schemas.microsoft.com/office/drawing/2014/main" id="{C486A5D5-C109-482F-A6C4-FF00C2D90D6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5231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A62E9-4D54-4D5F-A398-329578D6DF8E}"/>
              </a:ext>
            </a:extLst>
          </p:cNvPr>
          <p:cNvSpPr>
            <a:spLocks noGrp="1"/>
          </p:cNvSpPr>
          <p:nvPr>
            <p:ph type="ctrTitle"/>
          </p:nvPr>
        </p:nvSpPr>
        <p:spPr>
          <a:xfrm>
            <a:off x="0" y="0"/>
            <a:ext cx="12192000" cy="6857999"/>
          </a:xfrm>
        </p:spPr>
        <p:txBody>
          <a:bodyPr>
            <a:normAutofit/>
          </a:bodyPr>
          <a:lstStyle/>
          <a:p>
            <a:r>
              <a:rPr lang="en-US" sz="8000" b="1" dirty="0"/>
              <a:t>The U.S. Federal Reserve is raising interest rates roughly once per quarter in the face of a hot labor market and some signs of inflation. </a:t>
            </a:r>
          </a:p>
        </p:txBody>
      </p:sp>
      <p:sp>
        <p:nvSpPr>
          <p:cNvPr id="3" name="Subtitle 2">
            <a:extLst>
              <a:ext uri="{FF2B5EF4-FFF2-40B4-BE49-F238E27FC236}">
                <a16:creationId xmlns:a16="http://schemas.microsoft.com/office/drawing/2014/main" id="{317E37DE-8E0A-49CE-BD3F-59A7E601D21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9400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86A583-319A-4D0A-BD95-185384138D56}"/>
              </a:ext>
            </a:extLst>
          </p:cNvPr>
          <p:cNvPicPr>
            <a:picLocks noChangeAspect="1"/>
          </p:cNvPicPr>
          <p:nvPr/>
        </p:nvPicPr>
        <p:blipFill>
          <a:blip r:embed="rId3"/>
          <a:stretch>
            <a:fillRect/>
          </a:stretch>
        </p:blipFill>
        <p:spPr>
          <a:xfrm>
            <a:off x="5100638" y="0"/>
            <a:ext cx="7091362" cy="6858000"/>
          </a:xfrm>
          <a:prstGeom prst="rect">
            <a:avLst/>
          </a:prstGeom>
        </p:spPr>
      </p:pic>
      <p:sp>
        <p:nvSpPr>
          <p:cNvPr id="2" name="Title 1">
            <a:extLst>
              <a:ext uri="{FF2B5EF4-FFF2-40B4-BE49-F238E27FC236}">
                <a16:creationId xmlns:a16="http://schemas.microsoft.com/office/drawing/2014/main" id="{1729FE89-75C6-4E71-9769-E36F9546747D}"/>
              </a:ext>
            </a:extLst>
          </p:cNvPr>
          <p:cNvSpPr>
            <a:spLocks noGrp="1"/>
          </p:cNvSpPr>
          <p:nvPr>
            <p:ph type="ctrTitle"/>
          </p:nvPr>
        </p:nvSpPr>
        <p:spPr>
          <a:xfrm>
            <a:off x="42862" y="0"/>
            <a:ext cx="5057775" cy="6858000"/>
          </a:xfrm>
        </p:spPr>
        <p:txBody>
          <a:bodyPr>
            <a:normAutofit/>
          </a:bodyPr>
          <a:lstStyle/>
          <a:p>
            <a:r>
              <a:rPr lang="en-US" sz="4800" b="1" dirty="0">
                <a:solidFill>
                  <a:srgbClr val="C00000"/>
                </a:solidFill>
              </a:rPr>
              <a:t>The Federal Reserve System (also known as the Federal Reserve or simply the Fed) is the central banking system of the United States of America. </a:t>
            </a:r>
          </a:p>
        </p:txBody>
      </p:sp>
      <p:sp>
        <p:nvSpPr>
          <p:cNvPr id="3" name="Subtitle 2">
            <a:extLst>
              <a:ext uri="{FF2B5EF4-FFF2-40B4-BE49-F238E27FC236}">
                <a16:creationId xmlns:a16="http://schemas.microsoft.com/office/drawing/2014/main" id="{F516E95D-CCA6-4A0F-8F50-274589FC283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16261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F820-0E8D-4041-9992-775D39A8A0B8}"/>
              </a:ext>
            </a:extLst>
          </p:cNvPr>
          <p:cNvSpPr>
            <a:spLocks noGrp="1"/>
          </p:cNvSpPr>
          <p:nvPr>
            <p:ph type="ctrTitle"/>
          </p:nvPr>
        </p:nvSpPr>
        <p:spPr>
          <a:xfrm>
            <a:off x="0" y="0"/>
            <a:ext cx="12192000" cy="6857999"/>
          </a:xfrm>
        </p:spPr>
        <p:txBody>
          <a:bodyPr>
            <a:normAutofit/>
          </a:bodyPr>
          <a:lstStyle/>
          <a:p>
            <a:r>
              <a:rPr lang="ar-IQ" sz="8000" b="1" dirty="0"/>
              <a:t>ويعمل الاحتياطي الفيدرالي الأمريكي على رفع أسعار الفائدة مرة واحدة  تقريبا في كل ربع كي يتمكن من مواجهة سوق العمل النشيط / المفعم بالحيوية وبعض علامات التضخم</a:t>
            </a:r>
            <a:endParaRPr lang="en-US" sz="8000" b="1" dirty="0"/>
          </a:p>
        </p:txBody>
      </p:sp>
      <p:sp>
        <p:nvSpPr>
          <p:cNvPr id="3" name="Subtitle 2">
            <a:extLst>
              <a:ext uri="{FF2B5EF4-FFF2-40B4-BE49-F238E27FC236}">
                <a16:creationId xmlns:a16="http://schemas.microsoft.com/office/drawing/2014/main" id="{74637F99-BC06-41A3-A0AF-98864E1514B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2830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51B90-0A21-4C4C-98F2-0E47570D001B}"/>
              </a:ext>
            </a:extLst>
          </p:cNvPr>
          <p:cNvSpPr>
            <a:spLocks noGrp="1"/>
          </p:cNvSpPr>
          <p:nvPr>
            <p:ph type="ctrTitle"/>
          </p:nvPr>
        </p:nvSpPr>
        <p:spPr>
          <a:xfrm>
            <a:off x="0" y="-1"/>
            <a:ext cx="12192000" cy="6858001"/>
          </a:xfrm>
        </p:spPr>
        <p:txBody>
          <a:bodyPr>
            <a:normAutofit/>
          </a:bodyPr>
          <a:lstStyle/>
          <a:p>
            <a:r>
              <a:rPr lang="en-US" sz="8800" b="1" dirty="0"/>
              <a:t>Some Fed officials have warned that rising U.S. deficits could hamper any U.S. fiscal response to a downturn. </a:t>
            </a:r>
          </a:p>
        </p:txBody>
      </p:sp>
      <p:sp>
        <p:nvSpPr>
          <p:cNvPr id="3" name="Subtitle 2">
            <a:extLst>
              <a:ext uri="{FF2B5EF4-FFF2-40B4-BE49-F238E27FC236}">
                <a16:creationId xmlns:a16="http://schemas.microsoft.com/office/drawing/2014/main" id="{C220AC9A-C7F6-47FF-BFEC-5B2B55BC8B1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92491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0C9866-EA75-4544-96F5-1B3B6699B812}"/>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733DD24-D18C-4073-A93C-43E09DFB1E1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3247436-CF14-497B-93CD-16B46FC57B7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3553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0062D-DDD7-45CE-832D-17016DC11E28}"/>
              </a:ext>
            </a:extLst>
          </p:cNvPr>
          <p:cNvPicPr>
            <a:picLocks noChangeAspect="1"/>
          </p:cNvPicPr>
          <p:nvPr/>
        </p:nvPicPr>
        <p:blipFill>
          <a:blip r:embed="rId3"/>
          <a:stretch>
            <a:fillRect/>
          </a:stretch>
        </p:blipFill>
        <p:spPr>
          <a:xfrm>
            <a:off x="0" y="0"/>
            <a:ext cx="12191999" cy="3957638"/>
          </a:xfrm>
          <a:prstGeom prst="rect">
            <a:avLst/>
          </a:prstGeom>
        </p:spPr>
      </p:pic>
      <p:sp>
        <p:nvSpPr>
          <p:cNvPr id="2" name="Title 1">
            <a:extLst>
              <a:ext uri="{FF2B5EF4-FFF2-40B4-BE49-F238E27FC236}">
                <a16:creationId xmlns:a16="http://schemas.microsoft.com/office/drawing/2014/main" id="{FE586B67-BAA8-4847-844D-F6A42A35377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84C315D-7CFB-4314-A2F1-1C1B0D09FF83}"/>
              </a:ext>
            </a:extLst>
          </p:cNvPr>
          <p:cNvSpPr>
            <a:spLocks noGrp="1"/>
          </p:cNvSpPr>
          <p:nvPr>
            <p:ph type="subTitle" idx="1"/>
          </p:nvPr>
        </p:nvSpPr>
        <p:spPr>
          <a:xfrm>
            <a:off x="1" y="3957638"/>
            <a:ext cx="12191998" cy="2900362"/>
          </a:xfrm>
        </p:spPr>
        <p:txBody>
          <a:bodyPr/>
          <a:lstStyle/>
          <a:p>
            <a:endParaRPr lang="en-US" dirty="0"/>
          </a:p>
          <a:p>
            <a:r>
              <a:rPr lang="en-US" sz="8000" b="1" dirty="0">
                <a:solidFill>
                  <a:srgbClr val="C00000"/>
                </a:solidFill>
              </a:rPr>
              <a:t>a decline in economic, business, or other activity.</a:t>
            </a:r>
          </a:p>
        </p:txBody>
      </p:sp>
    </p:spTree>
    <p:extLst>
      <p:ext uri="{BB962C8B-B14F-4D97-AF65-F5344CB8AC3E}">
        <p14:creationId xmlns:p14="http://schemas.microsoft.com/office/powerpoint/2010/main" val="2191096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A790-E063-4C76-B91A-DDC1D99014D4}"/>
              </a:ext>
            </a:extLst>
          </p:cNvPr>
          <p:cNvSpPr>
            <a:spLocks noGrp="1"/>
          </p:cNvSpPr>
          <p:nvPr>
            <p:ph type="ctrTitle"/>
          </p:nvPr>
        </p:nvSpPr>
        <p:spPr>
          <a:xfrm>
            <a:off x="0" y="0"/>
            <a:ext cx="12192000" cy="6857999"/>
          </a:xfrm>
        </p:spPr>
        <p:txBody>
          <a:bodyPr>
            <a:normAutofit/>
          </a:bodyPr>
          <a:lstStyle/>
          <a:p>
            <a:r>
              <a:rPr lang="ar-IQ" sz="9600" b="1" dirty="0"/>
              <a:t>وقد حذر بعض مسؤولي بنك الاحتياطي الفيدرالي من أن ارتفاع العجز في الولايات المتحدة قد يعيق أي استجابة مالية أمريكية للانكماش.</a:t>
            </a:r>
            <a:endParaRPr lang="en-US" sz="9600" b="1" dirty="0"/>
          </a:p>
        </p:txBody>
      </p:sp>
      <p:sp>
        <p:nvSpPr>
          <p:cNvPr id="3" name="Subtitle 2">
            <a:extLst>
              <a:ext uri="{FF2B5EF4-FFF2-40B4-BE49-F238E27FC236}">
                <a16:creationId xmlns:a16="http://schemas.microsoft.com/office/drawing/2014/main" id="{88A7EF9A-BC7D-4B72-BA50-7B43C93ABFD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5291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AAF1-2039-4E4F-8389-8800DB0046D9}"/>
              </a:ext>
            </a:extLst>
          </p:cNvPr>
          <p:cNvSpPr>
            <a:spLocks noGrp="1"/>
          </p:cNvSpPr>
          <p:nvPr>
            <p:ph type="ctrTitle"/>
          </p:nvPr>
        </p:nvSpPr>
        <p:spPr>
          <a:xfrm>
            <a:off x="0" y="0"/>
            <a:ext cx="12192000" cy="6858000"/>
          </a:xfrm>
        </p:spPr>
        <p:txBody>
          <a:bodyPr>
            <a:normAutofit/>
          </a:bodyPr>
          <a:lstStyle/>
          <a:p>
            <a:r>
              <a:rPr lang="en-US" sz="8800" b="1" dirty="0"/>
              <a:t>Trump has in turn criticized the Fed’s monetary tightening, saying last week that the central bank had “gone crazy.”</a:t>
            </a:r>
          </a:p>
        </p:txBody>
      </p:sp>
      <p:sp>
        <p:nvSpPr>
          <p:cNvPr id="3" name="Subtitle 2">
            <a:extLst>
              <a:ext uri="{FF2B5EF4-FFF2-40B4-BE49-F238E27FC236}">
                <a16:creationId xmlns:a16="http://schemas.microsoft.com/office/drawing/2014/main" id="{73406657-3943-4615-85A5-FC3EE5E2ECC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1887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18143E-CE19-479A-88D1-7B36939CAE6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1021EE2-304D-4A70-A5CD-96A2D578DF25}"/>
              </a:ext>
            </a:extLst>
          </p:cNvPr>
          <p:cNvSpPr>
            <a:spLocks noGrp="1"/>
          </p:cNvSpPr>
          <p:nvPr>
            <p:ph type="ctrTitle"/>
          </p:nvPr>
        </p:nvSpPr>
        <p:spPr>
          <a:xfrm>
            <a:off x="1524000" y="1122363"/>
            <a:ext cx="9144000" cy="2387600"/>
          </a:xfrm>
        </p:spPr>
        <p:txBody>
          <a:bodyPr/>
          <a:lstStyle/>
          <a:p>
            <a:endParaRPr lang="en-US" dirty="0"/>
          </a:p>
        </p:txBody>
      </p:sp>
      <p:sp>
        <p:nvSpPr>
          <p:cNvPr id="3" name="Subtitle 2">
            <a:extLst>
              <a:ext uri="{FF2B5EF4-FFF2-40B4-BE49-F238E27FC236}">
                <a16:creationId xmlns:a16="http://schemas.microsoft.com/office/drawing/2014/main" id="{15352633-06FA-449A-B89F-FA35A07CB7D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38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FCB2-8316-4622-9495-E7B02A0D34C5}"/>
              </a:ext>
            </a:extLst>
          </p:cNvPr>
          <p:cNvSpPr>
            <a:spLocks noGrp="1"/>
          </p:cNvSpPr>
          <p:nvPr>
            <p:ph type="ctrTitle"/>
          </p:nvPr>
        </p:nvSpPr>
        <p:spPr>
          <a:xfrm>
            <a:off x="0" y="0"/>
            <a:ext cx="12192000" cy="6857999"/>
          </a:xfrm>
        </p:spPr>
        <p:txBody>
          <a:bodyPr>
            <a:normAutofit/>
          </a:bodyPr>
          <a:lstStyle/>
          <a:p>
            <a:r>
              <a:rPr lang="en-US" b="1" dirty="0"/>
              <a:t>The U.S. government closed the 2018 fiscal year $779 billion in the red, its highest deficit in six years, as Republican-led tax cuts pinched revenues and expenses rose on a growing national debt, according to data released on Monday by the Treasury Department.</a:t>
            </a:r>
          </a:p>
        </p:txBody>
      </p:sp>
      <p:sp>
        <p:nvSpPr>
          <p:cNvPr id="3" name="Subtitle 2">
            <a:extLst>
              <a:ext uri="{FF2B5EF4-FFF2-40B4-BE49-F238E27FC236}">
                <a16:creationId xmlns:a16="http://schemas.microsoft.com/office/drawing/2014/main" id="{C3FCC42C-D97B-4D64-B039-7E415EECCD1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082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699C14-BDBD-4FF6-87A0-8B246CC816B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BB1A7E-25BC-42B0-A799-618727D8979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0CA9F0D-E8F4-44BF-9804-E55EB2DF0B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84109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C1B1-3878-440C-AE6C-CBA9F36128C9}"/>
              </a:ext>
            </a:extLst>
          </p:cNvPr>
          <p:cNvSpPr>
            <a:spLocks noGrp="1"/>
          </p:cNvSpPr>
          <p:nvPr>
            <p:ph type="ctrTitle"/>
          </p:nvPr>
        </p:nvSpPr>
        <p:spPr>
          <a:xfrm>
            <a:off x="0" y="0"/>
            <a:ext cx="12192000" cy="6858000"/>
          </a:xfrm>
        </p:spPr>
        <p:txBody>
          <a:bodyPr>
            <a:normAutofit/>
          </a:bodyPr>
          <a:lstStyle/>
          <a:p>
            <a:r>
              <a:rPr lang="en-US" b="1" dirty="0">
                <a:solidFill>
                  <a:srgbClr val="C00000"/>
                </a:solidFill>
              </a:rPr>
              <a:t>Tight, or contractionary, monetary policy is a course of action undertaken by a central bank such as the Federal Reserve to slow down overheated economic growth - to constrict spending in an economy that is seen to be accelerating too quickly or to curb inflation when it is rising too fast. </a:t>
            </a:r>
          </a:p>
        </p:txBody>
      </p:sp>
      <p:sp>
        <p:nvSpPr>
          <p:cNvPr id="3" name="Subtitle 2">
            <a:extLst>
              <a:ext uri="{FF2B5EF4-FFF2-40B4-BE49-F238E27FC236}">
                <a16:creationId xmlns:a16="http://schemas.microsoft.com/office/drawing/2014/main" id="{F661D48F-F235-4830-856A-23A1A7F0BBE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6113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1C5EDC-4AC4-4F1B-8714-8C89ACB2C8C7}"/>
              </a:ext>
            </a:extLst>
          </p:cNvPr>
          <p:cNvPicPr>
            <a:picLocks noChangeAspect="1"/>
          </p:cNvPicPr>
          <p:nvPr/>
        </p:nvPicPr>
        <p:blipFill>
          <a:blip r:embed="rId3"/>
          <a:stretch>
            <a:fillRect/>
          </a:stretch>
        </p:blipFill>
        <p:spPr>
          <a:xfrm>
            <a:off x="1" y="0"/>
            <a:ext cx="12191998" cy="6858000"/>
          </a:xfrm>
          <a:prstGeom prst="rect">
            <a:avLst/>
          </a:prstGeom>
        </p:spPr>
      </p:pic>
      <p:sp>
        <p:nvSpPr>
          <p:cNvPr id="2" name="Title 1">
            <a:extLst>
              <a:ext uri="{FF2B5EF4-FFF2-40B4-BE49-F238E27FC236}">
                <a16:creationId xmlns:a16="http://schemas.microsoft.com/office/drawing/2014/main" id="{1F1C5656-8DEE-420E-B3FE-95057122E88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159CB82-28AB-45F8-8125-DBEFABEF625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041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758E-46D1-49B5-8B9E-263C1E1740F1}"/>
              </a:ext>
            </a:extLst>
          </p:cNvPr>
          <p:cNvSpPr>
            <a:spLocks noGrp="1"/>
          </p:cNvSpPr>
          <p:nvPr>
            <p:ph type="ctrTitle"/>
          </p:nvPr>
        </p:nvSpPr>
        <p:spPr>
          <a:xfrm>
            <a:off x="0" y="0"/>
            <a:ext cx="12192000" cy="6857999"/>
          </a:xfrm>
        </p:spPr>
        <p:txBody>
          <a:bodyPr>
            <a:normAutofit/>
          </a:bodyPr>
          <a:lstStyle/>
          <a:p>
            <a:r>
              <a:rPr lang="ar-IQ" sz="8800" b="1" dirty="0"/>
              <a:t>وبدوره  انتقد ترامب سياسة التشديد / التضييق النقدي التي يتبعها بنك الاحتياطي الفدرالي ، مؤكدا الأسبوع الماضي إن البنك المركزي قد "أصابه الجنون".</a:t>
            </a:r>
            <a:endParaRPr lang="en-US" sz="8800" b="1" dirty="0"/>
          </a:p>
        </p:txBody>
      </p:sp>
      <p:sp>
        <p:nvSpPr>
          <p:cNvPr id="3" name="Subtitle 2">
            <a:extLst>
              <a:ext uri="{FF2B5EF4-FFF2-40B4-BE49-F238E27FC236}">
                <a16:creationId xmlns:a16="http://schemas.microsoft.com/office/drawing/2014/main" id="{4CA28A23-7577-4395-8D3C-384B301A3D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42370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E45DBD-6DDD-4599-8807-3655B10CC512}"/>
              </a:ext>
            </a:extLst>
          </p:cNvPr>
          <p:cNvPicPr>
            <a:picLocks noChangeAspect="1"/>
          </p:cNvPicPr>
          <p:nvPr/>
        </p:nvPicPr>
        <p:blipFill>
          <a:blip r:embed="rId3"/>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198B29AD-F02B-416B-AFFC-ABB616A7F4E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081C1EE-FF08-4C2A-A70D-61FB2CD1059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45415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802A86-FACA-4A20-98E6-B561F55B2FF5}"/>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E5C78C-EB3F-4C20-82B4-8C0455B1C44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582F258-DE94-48B8-B915-51BF9D82359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8152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9DA5D8-57D3-4851-B8EE-DA8AD7BF3DD3}"/>
              </a:ext>
            </a:extLst>
          </p:cNvPr>
          <p:cNvPicPr>
            <a:picLocks noChangeAspect="1"/>
          </p:cNvPicPr>
          <p:nvPr/>
        </p:nvPicPr>
        <p:blipFill>
          <a:blip r:embed="rId2"/>
          <a:stretch>
            <a:fillRect/>
          </a:stretch>
        </p:blipFill>
        <p:spPr>
          <a:xfrm>
            <a:off x="0" y="-26988"/>
            <a:ext cx="12192000" cy="6884987"/>
          </a:xfrm>
          <a:prstGeom prst="rect">
            <a:avLst/>
          </a:prstGeom>
        </p:spPr>
      </p:pic>
      <p:sp>
        <p:nvSpPr>
          <p:cNvPr id="2" name="Title 1">
            <a:extLst>
              <a:ext uri="{FF2B5EF4-FFF2-40B4-BE49-F238E27FC236}">
                <a16:creationId xmlns:a16="http://schemas.microsoft.com/office/drawing/2014/main" id="{D18EDE64-B976-41CF-A9B1-0723673F5E4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FE175AE-6261-41C3-85C0-DEF7CF66725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594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88087B-5507-480A-8DEE-381CAB6C0BC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F508AB-0484-4E50-85A2-C6C9DF6268C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85E97BE-A317-4AE6-BFE4-D70B5D269E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5378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701AD8-90BF-4D38-92FC-F78C77C83452}"/>
              </a:ext>
            </a:extLst>
          </p:cNvPr>
          <p:cNvPicPr>
            <a:picLocks noChangeAspect="1"/>
          </p:cNvPicPr>
          <p:nvPr/>
        </p:nvPicPr>
        <p:blipFill>
          <a:blip r:embed="rId2"/>
          <a:stretch>
            <a:fillRect/>
          </a:stretch>
        </p:blipFill>
        <p:spPr>
          <a:xfrm>
            <a:off x="1" y="0"/>
            <a:ext cx="12192000" cy="6857999"/>
          </a:xfrm>
          <a:prstGeom prst="rect">
            <a:avLst/>
          </a:prstGeom>
        </p:spPr>
      </p:pic>
      <p:sp>
        <p:nvSpPr>
          <p:cNvPr id="2" name="Title 1">
            <a:extLst>
              <a:ext uri="{FF2B5EF4-FFF2-40B4-BE49-F238E27FC236}">
                <a16:creationId xmlns:a16="http://schemas.microsoft.com/office/drawing/2014/main" id="{3FBF67FD-4CA9-4E80-AADE-A5ADDED5B8C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E135E10-8A66-4A14-968E-AD2593813C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858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31E9C9-AA9A-423B-9A81-B297B7583D5F}"/>
              </a:ext>
            </a:extLst>
          </p:cNvPr>
          <p:cNvPicPr>
            <a:picLocks noChangeAspect="1"/>
          </p:cNvPicPr>
          <p:nvPr/>
        </p:nvPicPr>
        <p:blipFill>
          <a:blip r:embed="rId3"/>
          <a:stretch>
            <a:fillRect/>
          </a:stretch>
        </p:blipFill>
        <p:spPr>
          <a:xfrm>
            <a:off x="0" y="2243137"/>
            <a:ext cx="12192000" cy="4643437"/>
          </a:xfrm>
          <a:prstGeom prst="rect">
            <a:avLst/>
          </a:prstGeom>
        </p:spPr>
      </p:pic>
      <p:sp>
        <p:nvSpPr>
          <p:cNvPr id="2" name="Title 1">
            <a:extLst>
              <a:ext uri="{FF2B5EF4-FFF2-40B4-BE49-F238E27FC236}">
                <a16:creationId xmlns:a16="http://schemas.microsoft.com/office/drawing/2014/main" id="{7A752290-368B-438E-B464-FAB83E8050A2}"/>
              </a:ext>
            </a:extLst>
          </p:cNvPr>
          <p:cNvSpPr>
            <a:spLocks noGrp="1"/>
          </p:cNvSpPr>
          <p:nvPr>
            <p:ph type="ctrTitle"/>
          </p:nvPr>
        </p:nvSpPr>
        <p:spPr>
          <a:xfrm>
            <a:off x="0" y="0"/>
            <a:ext cx="12192000" cy="2243137"/>
          </a:xfrm>
        </p:spPr>
        <p:txBody>
          <a:bodyPr>
            <a:normAutofit/>
          </a:bodyPr>
          <a:lstStyle/>
          <a:p>
            <a:r>
              <a:rPr lang="en-US" sz="8800" b="1" dirty="0">
                <a:solidFill>
                  <a:srgbClr val="FF0000"/>
                </a:solidFill>
              </a:rPr>
              <a:t>literal meaning of pinch</a:t>
            </a:r>
          </a:p>
        </p:txBody>
      </p:sp>
      <p:sp>
        <p:nvSpPr>
          <p:cNvPr id="3" name="Subtitle 2">
            <a:extLst>
              <a:ext uri="{FF2B5EF4-FFF2-40B4-BE49-F238E27FC236}">
                <a16:creationId xmlns:a16="http://schemas.microsoft.com/office/drawing/2014/main" id="{347B7250-23F5-4301-953C-3A260CEAF41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92870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720</Words>
  <Application>Microsoft Office PowerPoint</Application>
  <PresentationFormat>Widescreen</PresentationFormat>
  <Paragraphs>35</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U.S. government posts widest deficit since 2012</vt:lpstr>
      <vt:lpstr>PowerPoint Presentation</vt:lpstr>
      <vt:lpstr>الحكومة الأمريكية تعلن عن أكبر عجز منذ عام 2012</vt:lpstr>
      <vt:lpstr>The U.S. government closed the 2018 fiscal year $779 billion in the red, its highest deficit in six years, as Republican-led tax cuts pinched revenues and expenses rose on a growing national debt, according to data released on Monday by the Treasury Department.</vt:lpstr>
      <vt:lpstr>PowerPoint Presentation</vt:lpstr>
      <vt:lpstr>PowerPoint Presentation</vt:lpstr>
      <vt:lpstr>PowerPoint Presentation</vt:lpstr>
      <vt:lpstr>PowerPoint Presentation</vt:lpstr>
      <vt:lpstr>literal meaning of pinch</vt:lpstr>
      <vt:lpstr>PowerPoint Presentation</vt:lpstr>
      <vt:lpstr>PowerPoint Presentation</vt:lpstr>
      <vt:lpstr>PowerPoint Presentation</vt:lpstr>
      <vt:lpstr>United States Department of the Treasury </vt:lpstr>
      <vt:lpstr>PowerPoint Presentation</vt:lpstr>
      <vt:lpstr>وفقا للبيانات التي اصدرتها وزارة الخزانة يوم الاثنين، فان الحكومة الأمريكية اغلقت السنة المالية 2018 في حالة عجز مالي وصل الى 779 مليار دولار  وهو أعلى عجز لها خلال ست سنوات ، حيث خفضت / قللت التخفيضات الضريبية التي قادها الجمهوريون من الإيرادات وازدادت المصروفات على الدين الوطني المتنامي. </vt:lpstr>
      <vt:lpstr>New government spending also expanded the federal deficit for the 12 months through September, the first full annual budget on the watch of U.S. President Donald Trump. It was the largest deficit since 2012.</vt:lpstr>
      <vt:lpstr>Under someone's supervision; while someone is in a position of power, authority, or responsibility.</vt:lpstr>
      <vt:lpstr>كما وسع الإنفاق الحكومي الجديد من العجز الفيدرالي خلال الأشهر الإثني عشر لغاية أيلول / سبتمبر ، وتعد هذه أول ميزانية سنوية كاملة منذ تولي دونالد ترامب الرئاسة الامريكية. ويذكر انه كان أكبر عجز تسجله البلاد منذ عام 2012</vt:lpstr>
      <vt:lpstr>Trump and his fellow Republicans have touted the tax cuts as a boost to growth and jobs. </vt:lpstr>
      <vt:lpstr>PowerPoint Presentation</vt:lpstr>
      <vt:lpstr>وقد اثنى ترامب وزملاؤه الجمهوريون على التخفيضات الضريبية كدعم للنمو والوظائف. </vt:lpstr>
      <vt:lpstr>“America’s booming economy will create increased government revenues – an important step toward long-term fiscal sustainability,” Office of Management and Budget Director Mick Mulvaney said in a statement accompanying the data. </vt:lpstr>
      <vt:lpstr>PowerPoint Presentation</vt:lpstr>
      <vt:lpstr>PowerPoint Presentation</vt:lpstr>
      <vt:lpstr>PowerPoint Presentation</vt:lpstr>
      <vt:lpstr>PowerPoint Presentation</vt:lpstr>
      <vt:lpstr>وقال ميك مولفاني مدير مكتب الإدارة والميزانية في بيان مرفق مع البيانات إن "الاقتصاد الأميركي المزدهر سيخلق زيادة في الإيرادات الحكومية، وهي خطوة مهمة نحو الاستدامة المالية طويلة الأجل".</vt:lpstr>
      <vt:lpstr>Much of the widening of the deficit came from more spending on interest payments on the national debt. Borrowing has increased over the past year, partially to make up for slower growth in tax revenues because of the tax cuts, while military spending has also risen.</vt:lpstr>
      <vt:lpstr>PowerPoint Presentation</vt:lpstr>
      <vt:lpstr>ويعزى جزء كبير من اتساع العجز الى زيادة الإنفاق على مدفوعات الفوائد على الدين الوطني. وقد زاد الاقتراض خلال العام الماضي ، ويعود السبب في ذلك  جزئيا  الى تعويض النمو البطيء في عائدات الضرائب بسبب التخفيضات الضريبية ، في حين ارتفع الإنفاق العسكري هو الاخر.</vt:lpstr>
      <vt:lpstr>The U.S. Federal Reserve is raising interest rates roughly once per quarter in the face of a hot labor market and some signs of inflation. </vt:lpstr>
      <vt:lpstr>The Federal Reserve System (also known as the Federal Reserve or simply the Fed) is the central banking system of the United States of America. </vt:lpstr>
      <vt:lpstr>ويعمل الاحتياطي الفيدرالي الأمريكي على رفع أسعار الفائدة مرة واحدة  تقريبا في كل ربع كي يتمكن من مواجهة سوق العمل النشيط / المفعم بالحيوية وبعض علامات التضخم</vt:lpstr>
      <vt:lpstr>Some Fed officials have warned that rising U.S. deficits could hamper any U.S. fiscal response to a downturn. </vt:lpstr>
      <vt:lpstr>PowerPoint Presentation</vt:lpstr>
      <vt:lpstr>PowerPoint Presentation</vt:lpstr>
      <vt:lpstr>وقد حذر بعض مسؤولي بنك الاحتياطي الفيدرالي من أن ارتفاع العجز في الولايات المتحدة قد يعيق أي استجابة مالية أمريكية للانكماش.</vt:lpstr>
      <vt:lpstr>Trump has in turn criticized the Fed’s monetary tightening, saying last week that the central bank had “gone crazy.”</vt:lpstr>
      <vt:lpstr>PowerPoint Presentation</vt:lpstr>
      <vt:lpstr>PowerPoint Presentation</vt:lpstr>
      <vt:lpstr>Tight, or contractionary, monetary policy is a course of action undertaken by a central bank such as the Federal Reserve to slow down overheated economic growth - to constrict spending in an economy that is seen to be accelerating too quickly or to curb inflation when it is rising too fast. </vt:lpstr>
      <vt:lpstr>PowerPoint Presentation</vt:lpstr>
      <vt:lpstr>وبدوره  انتقد ترامب سياسة التشديد / التضييق النقدي التي يتبعها بنك الاحتياطي الفدرالي ، مؤكدا الأسبوع الماضي إن البنك المركزي قد "أصابه الجنون".</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government posts widest deficit since 2012</dc:title>
  <dc:creator>Noona</dc:creator>
  <cp:lastModifiedBy>Noona</cp:lastModifiedBy>
  <cp:revision>63</cp:revision>
  <dcterms:created xsi:type="dcterms:W3CDTF">2019-03-08T05:54:22Z</dcterms:created>
  <dcterms:modified xsi:type="dcterms:W3CDTF">2019-03-09T11:20:29Z</dcterms:modified>
</cp:coreProperties>
</file>