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86" r:id="rId8"/>
    <p:sldId id="261" r:id="rId9"/>
    <p:sldId id="262" r:id="rId10"/>
    <p:sldId id="287" r:id="rId11"/>
    <p:sldId id="263" r:id="rId12"/>
    <p:sldId id="264" r:id="rId13"/>
    <p:sldId id="288" r:id="rId14"/>
    <p:sldId id="265" r:id="rId15"/>
    <p:sldId id="266" r:id="rId16"/>
    <p:sldId id="267" r:id="rId17"/>
    <p:sldId id="269" r:id="rId18"/>
    <p:sldId id="270" r:id="rId19"/>
    <p:sldId id="268" r:id="rId20"/>
    <p:sldId id="271" r:id="rId21"/>
    <p:sldId id="272" r:id="rId22"/>
    <p:sldId id="273" r:id="rId23"/>
    <p:sldId id="274" r:id="rId24"/>
    <p:sldId id="276" r:id="rId25"/>
    <p:sldId id="277" r:id="rId26"/>
    <p:sldId id="289" r:id="rId27"/>
    <p:sldId id="278" r:id="rId28"/>
    <p:sldId id="280" r:id="rId29"/>
    <p:sldId id="279" r:id="rId30"/>
    <p:sldId id="290" r:id="rId31"/>
    <p:sldId id="281" r:id="rId32"/>
    <p:sldId id="282" r:id="rId33"/>
    <p:sldId id="291" r:id="rId34"/>
    <p:sldId id="283" r:id="rId35"/>
    <p:sldId id="292"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266F-9F1A-46A9-8D08-06669CF137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36123D-82F4-4E87-A352-2E48FFBB3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0BC0F-6CBA-443A-AE7C-439199125659}"/>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C9BD66D8-DF5D-4067-A3F1-F346EC983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E7424-9F03-4B8D-9DA1-210F9554EA8A}"/>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218834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FF13-A0A2-45D8-845C-5C819D359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824070-9BC2-42B4-91CC-4E92916B3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68684-016D-4191-A19E-EDA0E3A21ACA}"/>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EA0A4292-D3C9-451F-85BB-80AD79792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40EF-4D73-4B3C-98E4-95DF23D8A462}"/>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190204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3DF22-7B41-4FC2-A2C0-C2307C442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9FDE5-2061-4CED-A6AE-B753CD261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05648-F541-432D-BE11-F3FE0D25AAFB}"/>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E357A918-379F-4DAA-9F5A-8C706B098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B1302-B544-4A98-A56E-9337338E9DB6}"/>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359518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B46D-DC70-4852-94B9-89FC58571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01A6E-ED46-4447-B27F-E8293526E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CE21C-A31E-4D4B-BD34-17C749863F2A}"/>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348023F7-9289-4505-9CF9-3E984B970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6FEA7-0ED8-4204-889D-6B79E36022EF}"/>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6153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2AE-69C3-47BA-BAAC-B9080FCD9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073B6-E95E-4987-8D37-60C28B1A0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E3214-5A47-4560-B5A0-F05C1DF2E6DF}"/>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215C258F-6F83-47B2-9513-8FBEB4488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1D62A-6CAA-4B27-ACB5-3D48EF8DA7B9}"/>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219457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94A0-64D7-4231-A48D-222F31D3C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89103-A2A0-42A5-BC29-C92BDF639B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033CD8-507A-4E47-8B46-088C277E2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D3E8FF-C2D4-4458-A018-DC5320EDD3CE}"/>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6" name="Footer Placeholder 5">
            <a:extLst>
              <a:ext uri="{FF2B5EF4-FFF2-40B4-BE49-F238E27FC236}">
                <a16:creationId xmlns:a16="http://schemas.microsoft.com/office/drawing/2014/main" id="{2B22E503-C03B-4F37-B1A1-A2D0F75EC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D1EAD-E55B-4127-AE1E-4B7AE50BA27A}"/>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103912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596C-DA03-48D6-A72F-FA3669CA1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28645-4727-4D63-91B4-A5B004550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9108A4-DB3B-4319-B991-FFBDC1997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29D36A-65E0-4DC9-AB4D-F0E36B41A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E9CDA-40F7-4E85-B3A5-F959CFDC9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21C18-103D-4B57-A29E-76A9E9A45829}"/>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8" name="Footer Placeholder 7">
            <a:extLst>
              <a:ext uri="{FF2B5EF4-FFF2-40B4-BE49-F238E27FC236}">
                <a16:creationId xmlns:a16="http://schemas.microsoft.com/office/drawing/2014/main" id="{1F7D308A-3829-4B0D-AC3D-B4222E579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67186-A99C-4941-94F1-5C91FAC1AFC2}"/>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170425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F321-B0CC-4AB1-AFD1-141270991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179E5-8F3A-49D4-967D-3A26557A12E6}"/>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4" name="Footer Placeholder 3">
            <a:extLst>
              <a:ext uri="{FF2B5EF4-FFF2-40B4-BE49-F238E27FC236}">
                <a16:creationId xmlns:a16="http://schemas.microsoft.com/office/drawing/2014/main" id="{95A15DD5-9CEA-4D6F-8999-3B2DB5F530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027A0-3450-412A-B03F-07031D5EFC43}"/>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38487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0F4BA-4002-427B-8E7E-B0A100789030}"/>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3" name="Footer Placeholder 2">
            <a:extLst>
              <a:ext uri="{FF2B5EF4-FFF2-40B4-BE49-F238E27FC236}">
                <a16:creationId xmlns:a16="http://schemas.microsoft.com/office/drawing/2014/main" id="{2B662793-9EDC-48EC-AC44-47B3AFFA8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13502-055C-479F-A274-C17CB9852C1E}"/>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375042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F75F-4936-49A4-A7F3-ED9463775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F549C-B5BD-410D-9745-341CE5902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10A300-6A9F-44E5-A57E-00A452490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388AC-F79A-443B-8F05-F69792904C4D}"/>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6" name="Footer Placeholder 5">
            <a:extLst>
              <a:ext uri="{FF2B5EF4-FFF2-40B4-BE49-F238E27FC236}">
                <a16:creationId xmlns:a16="http://schemas.microsoft.com/office/drawing/2014/main" id="{F721E708-F367-4F48-AEEB-48C9A7928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38FD6-8C3E-4BB6-9AF6-2BCF0BC2E747}"/>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3931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43DC-A76A-43E1-9115-3EA5E6F60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08A1A-1D72-440A-8098-7C9404302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12110-F944-4D07-BB79-FD570BDB4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E8CE1-1713-4162-86E5-05EB50252143}"/>
              </a:ext>
            </a:extLst>
          </p:cNvPr>
          <p:cNvSpPr>
            <a:spLocks noGrp="1"/>
          </p:cNvSpPr>
          <p:nvPr>
            <p:ph type="dt" sz="half" idx="10"/>
          </p:nvPr>
        </p:nvSpPr>
        <p:spPr/>
        <p:txBody>
          <a:bodyPr/>
          <a:lstStyle/>
          <a:p>
            <a:fld id="{78C78215-3534-48B8-895C-B1A16C50E0D2}" type="datetimeFigureOut">
              <a:rPr lang="en-US" smtClean="0"/>
              <a:t>4/6/2019</a:t>
            </a:fld>
            <a:endParaRPr lang="en-US"/>
          </a:p>
        </p:txBody>
      </p:sp>
      <p:sp>
        <p:nvSpPr>
          <p:cNvPr id="6" name="Footer Placeholder 5">
            <a:extLst>
              <a:ext uri="{FF2B5EF4-FFF2-40B4-BE49-F238E27FC236}">
                <a16:creationId xmlns:a16="http://schemas.microsoft.com/office/drawing/2014/main" id="{948E6FF8-A11B-4EB4-93F6-94855436D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4FB46-AD43-4A98-B398-0777819063F9}"/>
              </a:ext>
            </a:extLst>
          </p:cNvPr>
          <p:cNvSpPr>
            <a:spLocks noGrp="1"/>
          </p:cNvSpPr>
          <p:nvPr>
            <p:ph type="sldNum" sz="quarter" idx="12"/>
          </p:nvPr>
        </p:nvSpPr>
        <p:spPr/>
        <p:txBody>
          <a:bodyPr/>
          <a:lstStyle/>
          <a:p>
            <a:fld id="{5C1D3709-262B-4DB0-BECE-7502FCB9D128}" type="slidenum">
              <a:rPr lang="en-US" smtClean="0"/>
              <a:t>‹#›</a:t>
            </a:fld>
            <a:endParaRPr lang="en-US"/>
          </a:p>
        </p:txBody>
      </p:sp>
    </p:spTree>
    <p:extLst>
      <p:ext uri="{BB962C8B-B14F-4D97-AF65-F5344CB8AC3E}">
        <p14:creationId xmlns:p14="http://schemas.microsoft.com/office/powerpoint/2010/main" val="365522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4F477-5687-4DC5-8FC3-1DB238354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416047-D53E-4BB8-BE64-4D94259C2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756BA-B121-4018-A072-B4B934081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78215-3534-48B8-895C-B1A16C50E0D2}" type="datetimeFigureOut">
              <a:rPr lang="en-US" smtClean="0"/>
              <a:t>4/6/2019</a:t>
            </a:fld>
            <a:endParaRPr lang="en-US"/>
          </a:p>
        </p:txBody>
      </p:sp>
      <p:sp>
        <p:nvSpPr>
          <p:cNvPr id="5" name="Footer Placeholder 4">
            <a:extLst>
              <a:ext uri="{FF2B5EF4-FFF2-40B4-BE49-F238E27FC236}">
                <a16:creationId xmlns:a16="http://schemas.microsoft.com/office/drawing/2014/main" id="{E1B35A9A-13DB-472A-9A03-95DF4EF3F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B6FB87-0B54-44FC-8795-DB7D0DDD6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D3709-262B-4DB0-BECE-7502FCB9D128}" type="slidenum">
              <a:rPr lang="en-US" smtClean="0"/>
              <a:t>‹#›</a:t>
            </a:fld>
            <a:endParaRPr lang="en-US"/>
          </a:p>
        </p:txBody>
      </p:sp>
    </p:spTree>
    <p:extLst>
      <p:ext uri="{BB962C8B-B14F-4D97-AF65-F5344CB8AC3E}">
        <p14:creationId xmlns:p14="http://schemas.microsoft.com/office/powerpoint/2010/main" val="335967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E6E6-C597-4A20-8A82-1A6FF6AAA1C3}"/>
              </a:ext>
            </a:extLst>
          </p:cNvPr>
          <p:cNvSpPr>
            <a:spLocks noGrp="1"/>
          </p:cNvSpPr>
          <p:nvPr>
            <p:ph type="ctrTitle"/>
          </p:nvPr>
        </p:nvSpPr>
        <p:spPr>
          <a:xfrm>
            <a:off x="0" y="0"/>
            <a:ext cx="12192000" cy="3043237"/>
          </a:xfrm>
        </p:spPr>
        <p:txBody>
          <a:bodyPr>
            <a:noAutofit/>
          </a:bodyPr>
          <a:lstStyle/>
          <a:p>
            <a:r>
              <a:rPr lang="en-US" sz="7200" b="1" dirty="0"/>
              <a:t>Storytelling App Wattpad Secures $61.2 </a:t>
            </a:r>
            <a:r>
              <a:rPr lang="en-US" sz="7200" b="1" dirty="0" err="1"/>
              <a:t>mln</a:t>
            </a:r>
            <a:r>
              <a:rPr lang="en-US" sz="7200" b="1" dirty="0"/>
              <a:t> in Latest Round</a:t>
            </a:r>
          </a:p>
        </p:txBody>
      </p:sp>
      <p:pic>
        <p:nvPicPr>
          <p:cNvPr id="4" name="Picture 3">
            <a:extLst>
              <a:ext uri="{FF2B5EF4-FFF2-40B4-BE49-F238E27FC236}">
                <a16:creationId xmlns:a16="http://schemas.microsoft.com/office/drawing/2014/main" id="{2214E09E-2206-43E2-A790-DEFFA4571BA5}"/>
              </a:ext>
            </a:extLst>
          </p:cNvPr>
          <p:cNvPicPr>
            <a:picLocks noChangeAspect="1"/>
          </p:cNvPicPr>
          <p:nvPr/>
        </p:nvPicPr>
        <p:blipFill>
          <a:blip r:embed="rId3"/>
          <a:stretch>
            <a:fillRect/>
          </a:stretch>
        </p:blipFill>
        <p:spPr>
          <a:xfrm>
            <a:off x="0" y="2786063"/>
            <a:ext cx="12192000" cy="4071936"/>
          </a:xfrm>
          <a:prstGeom prst="rect">
            <a:avLst/>
          </a:prstGeom>
        </p:spPr>
      </p:pic>
      <p:sp>
        <p:nvSpPr>
          <p:cNvPr id="3" name="Subtitle 2">
            <a:extLst>
              <a:ext uri="{FF2B5EF4-FFF2-40B4-BE49-F238E27FC236}">
                <a16:creationId xmlns:a16="http://schemas.microsoft.com/office/drawing/2014/main" id="{5D1C8CD2-0C0A-4481-9A8D-F722F8D424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219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A8DC-D837-4493-8426-32C5B0844625}"/>
              </a:ext>
            </a:extLst>
          </p:cNvPr>
          <p:cNvSpPr>
            <a:spLocks noGrp="1"/>
          </p:cNvSpPr>
          <p:nvPr>
            <p:ph type="ctrTitle"/>
          </p:nvPr>
        </p:nvSpPr>
        <p:spPr>
          <a:xfrm>
            <a:off x="0" y="0"/>
            <a:ext cx="12192000" cy="6857999"/>
          </a:xfrm>
        </p:spPr>
        <p:txBody>
          <a:bodyPr>
            <a:normAutofit/>
          </a:bodyPr>
          <a:lstStyle/>
          <a:p>
            <a:r>
              <a:rPr lang="ar-IQ" sz="6600" b="1" dirty="0"/>
              <a:t>تأسست شركة واتباد في عام 2006 ، وأنشأت منصة اجتماعية تبني روابط مباشرة بين القراء  والكتاب. وتوسع مجتمع واتباد العالمي بأكثر من اربعين  في المائة في عام 2017 ، ويضم الآن أكثر من خمسة وستين مليون شخص حول العالم. وارتفعت عمليات رفع القصص إلى أكثر من 400 مليون.</a:t>
            </a:r>
            <a:endParaRPr lang="en-US" sz="6600" b="1" dirty="0"/>
          </a:p>
        </p:txBody>
      </p:sp>
      <p:sp>
        <p:nvSpPr>
          <p:cNvPr id="3" name="Subtitle 2">
            <a:extLst>
              <a:ext uri="{FF2B5EF4-FFF2-40B4-BE49-F238E27FC236}">
                <a16:creationId xmlns:a16="http://schemas.microsoft.com/office/drawing/2014/main" id="{07CF32BA-BD61-47E4-99C6-2293CC2ED6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34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6F18-BBA4-42FE-9C45-B6184ADB00CA}"/>
              </a:ext>
            </a:extLst>
          </p:cNvPr>
          <p:cNvSpPr>
            <a:spLocks noGrp="1"/>
          </p:cNvSpPr>
          <p:nvPr>
            <p:ph type="ctrTitle"/>
          </p:nvPr>
        </p:nvSpPr>
        <p:spPr>
          <a:xfrm>
            <a:off x="0" y="0"/>
            <a:ext cx="12192000" cy="6858000"/>
          </a:xfrm>
        </p:spPr>
        <p:txBody>
          <a:bodyPr>
            <a:noAutofit/>
          </a:bodyPr>
          <a:lstStyle/>
          <a:p>
            <a:r>
              <a:rPr lang="en-US" sz="7200" b="1" dirty="0"/>
              <a:t>Hundreds of Wattpad stories have been published as traditional books–many as best-sellers–and dozens have been adapted or licensed for TV, film and digital video, appearing on screens around the world.</a:t>
            </a:r>
          </a:p>
        </p:txBody>
      </p:sp>
      <p:sp>
        <p:nvSpPr>
          <p:cNvPr id="3" name="Subtitle 2">
            <a:extLst>
              <a:ext uri="{FF2B5EF4-FFF2-40B4-BE49-F238E27FC236}">
                <a16:creationId xmlns:a16="http://schemas.microsoft.com/office/drawing/2014/main" id="{50F06979-6C5C-4661-A313-7FFACC7D70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732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2CB247-DB1A-4614-AB0B-FEBE3FC9A29D}"/>
              </a:ext>
            </a:extLst>
          </p:cNvPr>
          <p:cNvPicPr>
            <a:picLocks noChangeAspect="1"/>
          </p:cNvPicPr>
          <p:nvPr/>
        </p:nvPicPr>
        <p:blipFill>
          <a:blip r:embed="rId3"/>
          <a:stretch>
            <a:fillRect/>
          </a:stretch>
        </p:blipFill>
        <p:spPr>
          <a:xfrm>
            <a:off x="5757862" y="0"/>
            <a:ext cx="6434137" cy="6858000"/>
          </a:xfrm>
          <a:prstGeom prst="rect">
            <a:avLst/>
          </a:prstGeom>
        </p:spPr>
      </p:pic>
      <p:sp>
        <p:nvSpPr>
          <p:cNvPr id="2" name="Title 1">
            <a:extLst>
              <a:ext uri="{FF2B5EF4-FFF2-40B4-BE49-F238E27FC236}">
                <a16:creationId xmlns:a16="http://schemas.microsoft.com/office/drawing/2014/main" id="{BB287718-1DDC-447F-A34B-B7526AC92A04}"/>
              </a:ext>
            </a:extLst>
          </p:cNvPr>
          <p:cNvSpPr>
            <a:spLocks noGrp="1"/>
          </p:cNvSpPr>
          <p:nvPr>
            <p:ph type="ctrTitle"/>
          </p:nvPr>
        </p:nvSpPr>
        <p:spPr>
          <a:xfrm>
            <a:off x="0" y="0"/>
            <a:ext cx="5757862" cy="6858000"/>
          </a:xfrm>
        </p:spPr>
        <p:txBody>
          <a:bodyPr>
            <a:normAutofit/>
          </a:bodyPr>
          <a:lstStyle/>
          <a:p>
            <a:r>
              <a:rPr lang="en-US" sz="4000" b="1" dirty="0">
                <a:solidFill>
                  <a:schemeClr val="accent5">
                    <a:lumMod val="75000"/>
                  </a:schemeClr>
                </a:solidFill>
              </a:rPr>
              <a:t>A bestseller is, usually, a book that is included on a list of top-selling or frequently-borrowed titles, normally based on publishing industry and book trade figures and library circulation statistics; such lists may be published by newspapers, magazines, or book store chains</a:t>
            </a:r>
          </a:p>
        </p:txBody>
      </p:sp>
      <p:sp>
        <p:nvSpPr>
          <p:cNvPr id="3" name="Subtitle 2">
            <a:extLst>
              <a:ext uri="{FF2B5EF4-FFF2-40B4-BE49-F238E27FC236}">
                <a16:creationId xmlns:a16="http://schemas.microsoft.com/office/drawing/2014/main" id="{B6E1A9E3-A528-470A-AC78-1B8CA0E800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93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A35C-E97E-4544-B8A6-D0D15E659A89}"/>
              </a:ext>
            </a:extLst>
          </p:cNvPr>
          <p:cNvSpPr>
            <a:spLocks noGrp="1"/>
          </p:cNvSpPr>
          <p:nvPr>
            <p:ph type="ctrTitle"/>
          </p:nvPr>
        </p:nvSpPr>
        <p:spPr>
          <a:xfrm>
            <a:off x="0" y="0"/>
            <a:ext cx="12192000" cy="6857999"/>
          </a:xfrm>
        </p:spPr>
        <p:txBody>
          <a:bodyPr>
            <a:normAutofit/>
          </a:bodyPr>
          <a:lstStyle/>
          <a:p>
            <a:r>
              <a:rPr lang="ar-IQ" sz="6600" b="1" dirty="0"/>
              <a:t>ونشرت مئات القصص ككتب تقليدية في تطبيق واتباد ، والكثير منها تعد الاكثر مبيعًا ، والعشرات منها  خضعت لبعض التعديلات / حورت أو حصلت على تراخيص كي تعرض على التلفاز او تتحول الى افلام وفيديوات رقمية ، والتي تظهر على الشاشات في جميع أنحاء العالم.</a:t>
            </a:r>
            <a:endParaRPr lang="en-US" sz="6600" b="1" dirty="0"/>
          </a:p>
        </p:txBody>
      </p:sp>
      <p:sp>
        <p:nvSpPr>
          <p:cNvPr id="3" name="Subtitle 2">
            <a:extLst>
              <a:ext uri="{FF2B5EF4-FFF2-40B4-BE49-F238E27FC236}">
                <a16:creationId xmlns:a16="http://schemas.microsoft.com/office/drawing/2014/main" id="{0E6DB741-21F0-4A94-A063-DB6DF4AC636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12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1C4A-58B1-4CD3-9D37-C7800607AD37}"/>
              </a:ext>
            </a:extLst>
          </p:cNvPr>
          <p:cNvSpPr>
            <a:spLocks noGrp="1"/>
          </p:cNvSpPr>
          <p:nvPr>
            <p:ph type="ctrTitle"/>
          </p:nvPr>
        </p:nvSpPr>
        <p:spPr>
          <a:xfrm>
            <a:off x="0" y="0"/>
            <a:ext cx="12192000" cy="6857999"/>
          </a:xfrm>
        </p:spPr>
        <p:txBody>
          <a:bodyPr>
            <a:normAutofit/>
          </a:bodyPr>
          <a:lstStyle/>
          <a:p>
            <a:r>
              <a:rPr lang="en-US" sz="6600" b="1" dirty="0"/>
              <a:t>Wattpad is an Internet community for readers and writers to publish new user-generated stories in different genres, including classics, general fiction, historical fiction, non-fiction, poetry, fan-fiction, spiritual, humor, and teen fiction. </a:t>
            </a:r>
          </a:p>
        </p:txBody>
      </p:sp>
      <p:sp>
        <p:nvSpPr>
          <p:cNvPr id="3" name="Subtitle 2">
            <a:extLst>
              <a:ext uri="{FF2B5EF4-FFF2-40B4-BE49-F238E27FC236}">
                <a16:creationId xmlns:a16="http://schemas.microsoft.com/office/drawing/2014/main" id="{3E8B423B-5A3B-4672-B896-BB86749F50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90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B0D2D-2CB2-4B10-9E86-79B6FDFD307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2543C0-DD27-4CB7-8E53-1B734636C2B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0AA57D-73B0-4147-B173-C08AD0EC6B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134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4AE65-9931-4480-923E-0805AC5F15D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83F187-7D65-464D-8F15-DC6104FED3B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22E6700-CC16-4BE3-8C62-D8ABDA9499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518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9076D-99CD-46FC-B92A-18B435D72892}"/>
              </a:ext>
            </a:extLst>
          </p:cNvPr>
          <p:cNvPicPr>
            <a:picLocks noChangeAspect="1"/>
          </p:cNvPicPr>
          <p:nvPr/>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53BF5CD3-3F2E-4C52-A4F1-F61E6DDFA46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88D2474-3164-4961-8919-C79443B972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365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B1A67-DE56-456A-9BB4-A9B6D15C87A2}"/>
              </a:ext>
            </a:extLst>
          </p:cNvPr>
          <p:cNvPicPr>
            <a:picLocks noChangeAspect="1"/>
          </p:cNvPicPr>
          <p:nvPr/>
        </p:nvPicPr>
        <p:blipFill>
          <a:blip r:embed="rId3"/>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2783A063-5258-4910-B0FD-5B31194BB39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5C73FA1-A3DD-42A7-98BF-FF61BFA163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015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C77E94-51AC-4138-A6D5-95F61A0BDC83}"/>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13A94775-38CD-4224-827E-75BABAFCA4E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1DAC86C-D597-4AA8-9C24-3C11B48F4A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835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C61B-E8CE-41D1-9517-28449D79804A}"/>
              </a:ext>
            </a:extLst>
          </p:cNvPr>
          <p:cNvSpPr>
            <a:spLocks noGrp="1"/>
          </p:cNvSpPr>
          <p:nvPr>
            <p:ph type="ctrTitle"/>
          </p:nvPr>
        </p:nvSpPr>
        <p:spPr>
          <a:xfrm>
            <a:off x="0" y="0"/>
            <a:ext cx="12192000" cy="6857999"/>
          </a:xfrm>
        </p:spPr>
        <p:txBody>
          <a:bodyPr>
            <a:normAutofit fontScale="90000"/>
          </a:bodyPr>
          <a:lstStyle/>
          <a:p>
            <a:br>
              <a:rPr lang="ar-IQ" dirty="0"/>
            </a:br>
            <a:r>
              <a:rPr lang="ar-IQ" sz="9600" b="1" dirty="0"/>
              <a:t>تطبيق واتباد لرواية القصص / للسرد القصصي يحصل على / يؤمن حصوله على  61.2 مليون دولار في اخر جولة</a:t>
            </a:r>
            <a:br>
              <a:rPr lang="ar-IQ" dirty="0"/>
            </a:br>
            <a:endParaRPr lang="en-US" dirty="0"/>
          </a:p>
        </p:txBody>
      </p:sp>
      <p:sp>
        <p:nvSpPr>
          <p:cNvPr id="3" name="Subtitle 2">
            <a:extLst>
              <a:ext uri="{FF2B5EF4-FFF2-40B4-BE49-F238E27FC236}">
                <a16:creationId xmlns:a16="http://schemas.microsoft.com/office/drawing/2014/main" id="{087BBCB2-1423-4FD0-9F30-B4B9B81FB6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078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BD3401-404E-42EC-8E3F-FECB0B38856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D7370-C1AA-47DA-9226-B431CE3B1A6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939ABE-8B1A-4315-8546-AE71A41193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541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475B4-3204-4557-A01F-08706219824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0E046E-CC71-4255-A414-DA8627B4DE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1218682-20CB-422C-872D-2E4AB766C2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200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B989C9-9E57-464D-BF02-66EFA363BC69}"/>
              </a:ext>
            </a:extLst>
          </p:cNvPr>
          <p:cNvPicPr>
            <a:picLocks noChangeAspect="1"/>
          </p:cNvPicPr>
          <p:nvPr/>
        </p:nvPicPr>
        <p:blipFill>
          <a:blip r:embed="rId3"/>
          <a:stretch>
            <a:fillRect/>
          </a:stretch>
        </p:blipFill>
        <p:spPr>
          <a:xfrm>
            <a:off x="0" y="0"/>
            <a:ext cx="12192000" cy="3530600"/>
          </a:xfrm>
          <a:prstGeom prst="rect">
            <a:avLst/>
          </a:prstGeom>
        </p:spPr>
      </p:pic>
      <p:sp>
        <p:nvSpPr>
          <p:cNvPr id="2" name="Title 1">
            <a:extLst>
              <a:ext uri="{FF2B5EF4-FFF2-40B4-BE49-F238E27FC236}">
                <a16:creationId xmlns:a16="http://schemas.microsoft.com/office/drawing/2014/main" id="{5F7E48A9-A05C-4FA7-8DB3-4CA1E43A334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4A17E89-A782-49AF-BEF9-C2B693C45D02}"/>
              </a:ext>
            </a:extLst>
          </p:cNvPr>
          <p:cNvSpPr>
            <a:spLocks noGrp="1"/>
          </p:cNvSpPr>
          <p:nvPr>
            <p:ph type="subTitle" idx="1"/>
          </p:nvPr>
        </p:nvSpPr>
        <p:spPr>
          <a:xfrm>
            <a:off x="0" y="3570288"/>
            <a:ext cx="12192000" cy="3287712"/>
          </a:xfrm>
        </p:spPr>
        <p:txBody>
          <a:bodyPr>
            <a:noAutofit/>
          </a:bodyPr>
          <a:lstStyle/>
          <a:p>
            <a:r>
              <a:rPr lang="en-US" sz="4800" b="1" dirty="0">
                <a:solidFill>
                  <a:srgbClr val="C00000"/>
                </a:solidFill>
              </a:rPr>
              <a:t>Spiritual literature is a genre of literature, which usually involves the personal spiritual experience of the author, in form of diary, autobiography, self-dialogue etc.</a:t>
            </a:r>
          </a:p>
        </p:txBody>
      </p:sp>
    </p:spTree>
    <p:extLst>
      <p:ext uri="{BB962C8B-B14F-4D97-AF65-F5344CB8AC3E}">
        <p14:creationId xmlns:p14="http://schemas.microsoft.com/office/powerpoint/2010/main" val="195689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58D36-F15C-4DAD-8CCA-F362446DA3A5}"/>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F9F4CD1-CA16-4E47-80D6-EF6C9E0BDF5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EA3C0C1-0F4E-4F75-93AE-643C026EA1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785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8D44-A6CE-4CF5-8199-BDC97D9F3975}"/>
              </a:ext>
            </a:extLst>
          </p:cNvPr>
          <p:cNvSpPr>
            <a:spLocks noGrp="1"/>
          </p:cNvSpPr>
          <p:nvPr>
            <p:ph type="ctrTitle"/>
          </p:nvPr>
        </p:nvSpPr>
        <p:spPr>
          <a:xfrm>
            <a:off x="0" y="0"/>
            <a:ext cx="12192000" cy="6857999"/>
          </a:xfrm>
        </p:spPr>
        <p:txBody>
          <a:bodyPr>
            <a:normAutofit/>
          </a:bodyPr>
          <a:lstStyle/>
          <a:p>
            <a:r>
              <a:rPr lang="en-US" b="1" dirty="0">
                <a:solidFill>
                  <a:srgbClr val="C00000"/>
                </a:solidFill>
              </a:rPr>
              <a:t>Young adult fiction (YA) is a category of fiction written for readers from 12 to 18 years of age. While the genre is targeted to teenagers, approximately half of YA readers are adults</a:t>
            </a:r>
            <a:br>
              <a:rPr lang="en-US" dirty="0"/>
            </a:br>
            <a:endParaRPr lang="en-US" dirty="0"/>
          </a:p>
        </p:txBody>
      </p:sp>
      <p:sp>
        <p:nvSpPr>
          <p:cNvPr id="3" name="Subtitle 2">
            <a:extLst>
              <a:ext uri="{FF2B5EF4-FFF2-40B4-BE49-F238E27FC236}">
                <a16:creationId xmlns:a16="http://schemas.microsoft.com/office/drawing/2014/main" id="{CF8F1A68-158B-4F1C-83E6-815C6066AB93}"/>
              </a:ext>
            </a:extLst>
          </p:cNvPr>
          <p:cNvSpPr>
            <a:spLocks noGrp="1"/>
          </p:cNvSpPr>
          <p:nvPr>
            <p:ph type="subTitle" idx="1"/>
          </p:nvPr>
        </p:nvSpPr>
        <p:spPr>
          <a:xfrm>
            <a:off x="-1" y="0"/>
            <a:ext cx="12191999" cy="1932972"/>
          </a:xfrm>
        </p:spPr>
        <p:txBody>
          <a:bodyPr>
            <a:normAutofit/>
          </a:bodyPr>
          <a:lstStyle/>
          <a:p>
            <a:r>
              <a:rPr lang="en-US" sz="9600" b="1" dirty="0">
                <a:solidFill>
                  <a:schemeClr val="accent5">
                    <a:lumMod val="75000"/>
                  </a:schemeClr>
                </a:solidFill>
              </a:rPr>
              <a:t>Teen Fiction</a:t>
            </a:r>
          </a:p>
        </p:txBody>
      </p:sp>
    </p:spTree>
    <p:extLst>
      <p:ext uri="{BB962C8B-B14F-4D97-AF65-F5344CB8AC3E}">
        <p14:creationId xmlns:p14="http://schemas.microsoft.com/office/powerpoint/2010/main" val="246083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706AD-1422-4405-98A0-49303971B86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23DA09-FB3A-48F1-B8FD-010EE0E750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CF82B3C-2BF2-4031-9548-789642C09E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570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758F2-DF3E-4D34-8763-4A74CD42ABD2}"/>
              </a:ext>
            </a:extLst>
          </p:cNvPr>
          <p:cNvSpPr>
            <a:spLocks noGrp="1"/>
          </p:cNvSpPr>
          <p:nvPr>
            <p:ph type="ctrTitle"/>
          </p:nvPr>
        </p:nvSpPr>
        <p:spPr>
          <a:xfrm>
            <a:off x="0" y="0"/>
            <a:ext cx="12192000" cy="6857999"/>
          </a:xfrm>
        </p:spPr>
        <p:txBody>
          <a:bodyPr>
            <a:normAutofit/>
          </a:bodyPr>
          <a:lstStyle/>
          <a:p>
            <a:r>
              <a:rPr lang="ar-IQ" b="1" dirty="0"/>
              <a:t>ويعد تطبيق واتباد مجتمعا عبر الإنترنت للقراء والكتاب لنشر قصص جديدة الفها / كتبها المستخدمون في أنواع ادبية / اساليب ادبية مختلفة ، بما في ذلك الادب الكلاسيكي والخيال العام والخيال التاريخي والادب غير الخيالي  والشعر وأدب المعجبين / الهواة و الادب الروحاني  والادب الفكاهي و أدب الشباب / أدب الشباب البالغ / أدب الخيال للشباب.</a:t>
            </a:r>
            <a:endParaRPr lang="en-US" b="1" dirty="0"/>
          </a:p>
        </p:txBody>
      </p:sp>
      <p:sp>
        <p:nvSpPr>
          <p:cNvPr id="3" name="Subtitle 2">
            <a:extLst>
              <a:ext uri="{FF2B5EF4-FFF2-40B4-BE49-F238E27FC236}">
                <a16:creationId xmlns:a16="http://schemas.microsoft.com/office/drawing/2014/main" id="{28736C36-5D04-4674-842E-2862A46E3D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258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56AA-9FF6-4203-839A-2995D64296E2}"/>
              </a:ext>
            </a:extLst>
          </p:cNvPr>
          <p:cNvSpPr>
            <a:spLocks noGrp="1"/>
          </p:cNvSpPr>
          <p:nvPr>
            <p:ph type="ctrTitle"/>
          </p:nvPr>
        </p:nvSpPr>
        <p:spPr>
          <a:xfrm>
            <a:off x="0" y="0"/>
            <a:ext cx="12192000" cy="6857999"/>
          </a:xfrm>
        </p:spPr>
        <p:txBody>
          <a:bodyPr>
            <a:normAutofit/>
          </a:bodyPr>
          <a:lstStyle/>
          <a:p>
            <a:r>
              <a:rPr lang="en-US" sz="8000" b="1" dirty="0"/>
              <a:t>It aims to create social communities around stories for both amateur and established writers. Wattpad is the future of entertainment. </a:t>
            </a:r>
          </a:p>
        </p:txBody>
      </p:sp>
      <p:sp>
        <p:nvSpPr>
          <p:cNvPr id="3" name="Subtitle 2">
            <a:extLst>
              <a:ext uri="{FF2B5EF4-FFF2-40B4-BE49-F238E27FC236}">
                <a16:creationId xmlns:a16="http://schemas.microsoft.com/office/drawing/2014/main" id="{0B068554-218B-4D39-99EC-79F2DE2DF5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840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EF8D0-4C09-4436-8C66-792E601DFBF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23B67-9616-4F0B-B125-B6ED0EE6EBC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D8D4CDE-C6F8-44E1-AD4B-F36F18EF2F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607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94AC-7B95-4DBB-BB4A-0E8C4EF428C8}"/>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9ACA5445-05A0-4A2A-85FE-879C42F5BE0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E4D7A4C-744A-47DB-866D-318A1F54A00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586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A513-36C8-41EB-8540-7250B127629B}"/>
              </a:ext>
            </a:extLst>
          </p:cNvPr>
          <p:cNvSpPr>
            <a:spLocks noGrp="1"/>
          </p:cNvSpPr>
          <p:nvPr>
            <p:ph type="ctrTitle"/>
          </p:nvPr>
        </p:nvSpPr>
        <p:spPr>
          <a:xfrm>
            <a:off x="0" y="0"/>
            <a:ext cx="12192000" cy="6857999"/>
          </a:xfrm>
        </p:spPr>
        <p:txBody>
          <a:bodyPr>
            <a:normAutofit/>
          </a:bodyPr>
          <a:lstStyle/>
          <a:p>
            <a:r>
              <a:rPr lang="en-US" sz="8000" b="1" dirty="0"/>
              <a:t>Wattpad, a Toronto-based multi-platform entertainment company for original stories, has raised about $61.25 million in fresh funding. </a:t>
            </a:r>
          </a:p>
        </p:txBody>
      </p:sp>
      <p:sp>
        <p:nvSpPr>
          <p:cNvPr id="3" name="Subtitle 2">
            <a:extLst>
              <a:ext uri="{FF2B5EF4-FFF2-40B4-BE49-F238E27FC236}">
                <a16:creationId xmlns:a16="http://schemas.microsoft.com/office/drawing/2014/main" id="{68C4F2E3-CA81-48BC-A8B7-BFBFC2CD9F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027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B377-6066-442B-91F7-DC7833FC95BB}"/>
              </a:ext>
            </a:extLst>
          </p:cNvPr>
          <p:cNvSpPr>
            <a:spLocks noGrp="1"/>
          </p:cNvSpPr>
          <p:nvPr>
            <p:ph type="ctrTitle"/>
          </p:nvPr>
        </p:nvSpPr>
        <p:spPr>
          <a:xfrm>
            <a:off x="0" y="0"/>
            <a:ext cx="12192000" cy="6857999"/>
          </a:xfrm>
        </p:spPr>
        <p:txBody>
          <a:bodyPr>
            <a:normAutofit/>
          </a:bodyPr>
          <a:lstStyle/>
          <a:p>
            <a:r>
              <a:rPr lang="ar-IQ" sz="9600" b="1" dirty="0"/>
              <a:t>ويهدف الموقع الى خلق مجتمعات اجتماعية يكون محورها القصص لكتاب هواة ومحترفين. ويعد موقع واتباد مستقبل الترفيه.</a:t>
            </a:r>
            <a:endParaRPr lang="en-US" sz="9600" b="1" dirty="0"/>
          </a:p>
        </p:txBody>
      </p:sp>
      <p:sp>
        <p:nvSpPr>
          <p:cNvPr id="3" name="Subtitle 2">
            <a:extLst>
              <a:ext uri="{FF2B5EF4-FFF2-40B4-BE49-F238E27FC236}">
                <a16:creationId xmlns:a16="http://schemas.microsoft.com/office/drawing/2014/main" id="{218FC261-B52F-4D54-93DB-D592A33F1E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473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CD17-BDF6-4D9E-B7A5-9F674876FB5F}"/>
              </a:ext>
            </a:extLst>
          </p:cNvPr>
          <p:cNvSpPr>
            <a:spLocks noGrp="1"/>
          </p:cNvSpPr>
          <p:nvPr>
            <p:ph type="ctrTitle"/>
          </p:nvPr>
        </p:nvSpPr>
        <p:spPr>
          <a:xfrm>
            <a:off x="0" y="0"/>
            <a:ext cx="12192000" cy="6857999"/>
          </a:xfrm>
        </p:spPr>
        <p:txBody>
          <a:bodyPr>
            <a:noAutofit/>
          </a:bodyPr>
          <a:lstStyle/>
          <a:p>
            <a:r>
              <a:rPr lang="en-US" sz="5400" b="1" dirty="0">
                <a:latin typeface="Times New Roman" panose="02020603050405020304" pitchFamily="18" charset="0"/>
                <a:cs typeface="Times New Roman" panose="02020603050405020304" pitchFamily="18" charset="0"/>
              </a:rPr>
              <a:t>Wattpad has developed something truly special: a community that cares deeply about stories of authentic human experiences, a technology platform that unlocks the universal desire to share those stories and connect with other people, and a data set that enhances the value of these shared stories for writers and readers alike.</a:t>
            </a:r>
          </a:p>
        </p:txBody>
      </p:sp>
      <p:sp>
        <p:nvSpPr>
          <p:cNvPr id="3" name="Subtitle 2">
            <a:extLst>
              <a:ext uri="{FF2B5EF4-FFF2-40B4-BE49-F238E27FC236}">
                <a16:creationId xmlns:a16="http://schemas.microsoft.com/office/drawing/2014/main" id="{F436F088-8FEE-4733-99BE-EBFA0C2A1C5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6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2D59F-3BD7-4404-AE31-7922DD77605B}"/>
              </a:ext>
            </a:extLst>
          </p:cNvPr>
          <p:cNvPicPr>
            <a:picLocks noChangeAspect="1"/>
          </p:cNvPicPr>
          <p:nvPr/>
        </p:nvPicPr>
        <p:blipFill>
          <a:blip r:embed="rId3"/>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D12187BE-627F-4ED9-ADF3-AE76BBE2E17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284A004-A055-4489-8710-49374014F9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38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C7D8-3A5D-482E-B4AB-009ECF0C5057}"/>
              </a:ext>
            </a:extLst>
          </p:cNvPr>
          <p:cNvSpPr>
            <a:spLocks noGrp="1"/>
          </p:cNvSpPr>
          <p:nvPr>
            <p:ph type="ctrTitle"/>
          </p:nvPr>
        </p:nvSpPr>
        <p:spPr>
          <a:xfrm>
            <a:off x="0" y="0"/>
            <a:ext cx="12192000" cy="6857999"/>
          </a:xfrm>
        </p:spPr>
        <p:txBody>
          <a:bodyPr>
            <a:normAutofit/>
          </a:bodyPr>
          <a:lstStyle/>
          <a:p>
            <a:r>
              <a:rPr lang="ar-IQ" b="1" dirty="0"/>
              <a:t>وقد طور واتباد شيئا مميزا حقًا: الا وهو مجتمع يهتم اهتماما كبيرا / عميقا بقصص التجارب الإنسانية الأصلية / الحقيقية ، فضلا عن تطويره منصة تقنية تطلق العنان للرغبة العالمية في مشاركة تلك القصص والتواصل مع ناس اخرين ، كما  طور مجموعة بيانات تعزز قيمة هذه القصص المشتركة لـلكتاب والقراء على حد سواء.</a:t>
            </a:r>
            <a:endParaRPr lang="en-US" b="1" dirty="0"/>
          </a:p>
        </p:txBody>
      </p:sp>
      <p:sp>
        <p:nvSpPr>
          <p:cNvPr id="3" name="Subtitle 2">
            <a:extLst>
              <a:ext uri="{FF2B5EF4-FFF2-40B4-BE49-F238E27FC236}">
                <a16:creationId xmlns:a16="http://schemas.microsoft.com/office/drawing/2014/main" id="{1977700C-8EC6-4810-B347-50F2AFF54C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4933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E8AB-2501-4200-B723-CB8639F6F23B}"/>
              </a:ext>
            </a:extLst>
          </p:cNvPr>
          <p:cNvSpPr>
            <a:spLocks noGrp="1"/>
          </p:cNvSpPr>
          <p:nvPr>
            <p:ph type="ctrTitle"/>
          </p:nvPr>
        </p:nvSpPr>
        <p:spPr>
          <a:xfrm>
            <a:off x="0" y="0"/>
            <a:ext cx="12192000" cy="6858000"/>
          </a:xfrm>
        </p:spPr>
        <p:txBody>
          <a:bodyPr>
            <a:normAutofit/>
          </a:bodyPr>
          <a:lstStyle/>
          <a:p>
            <a:r>
              <a:rPr lang="en-US" sz="8000" b="1" dirty="0"/>
              <a:t>Although available in over 50 languages, 77% of its content is written in English. A number of Wattpad users are translating stories to continue to build the platform.</a:t>
            </a:r>
          </a:p>
        </p:txBody>
      </p:sp>
      <p:sp>
        <p:nvSpPr>
          <p:cNvPr id="3" name="Subtitle 2">
            <a:extLst>
              <a:ext uri="{FF2B5EF4-FFF2-40B4-BE49-F238E27FC236}">
                <a16:creationId xmlns:a16="http://schemas.microsoft.com/office/drawing/2014/main" id="{8A2AD521-CF0A-401E-BFB8-82F54096B7B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8881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4DE1-DBA7-4282-9BE7-DDCCE8A61226}"/>
              </a:ext>
            </a:extLst>
          </p:cNvPr>
          <p:cNvSpPr>
            <a:spLocks noGrp="1"/>
          </p:cNvSpPr>
          <p:nvPr>
            <p:ph type="ctrTitle"/>
          </p:nvPr>
        </p:nvSpPr>
        <p:spPr>
          <a:xfrm>
            <a:off x="0" y="0"/>
            <a:ext cx="12192000" cy="6857999"/>
          </a:xfrm>
        </p:spPr>
        <p:txBody>
          <a:bodyPr>
            <a:normAutofit/>
          </a:bodyPr>
          <a:lstStyle/>
          <a:p>
            <a:r>
              <a:rPr lang="ar-IQ" sz="8000" b="1" dirty="0"/>
              <a:t>وعلى الرغم من توفره بأكثر من خمسين لغة ، فإن 77٪ من محتواه مكتوب باللغة الإنجليزية. ويعمل عدد من مستخدمي واتباد على ترجمة القصص من اجل ضمان استمرارية بناء المنصة.</a:t>
            </a:r>
            <a:endParaRPr lang="en-US" sz="8000" b="1" dirty="0"/>
          </a:p>
        </p:txBody>
      </p:sp>
      <p:sp>
        <p:nvSpPr>
          <p:cNvPr id="3" name="Subtitle 2">
            <a:extLst>
              <a:ext uri="{FF2B5EF4-FFF2-40B4-BE49-F238E27FC236}">
                <a16:creationId xmlns:a16="http://schemas.microsoft.com/office/drawing/2014/main" id="{BECB0E75-53EB-4D26-A3BC-62EACDA8FC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056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9DF1-A6C2-4DE7-8540-A88C203387C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647D1A-6B59-43CC-950A-3CCEF84DC7A1}"/>
              </a:ext>
            </a:extLst>
          </p:cNvPr>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013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F06E3-358F-464D-826D-FBC0EAA64BD9}"/>
              </a:ext>
            </a:extLst>
          </p:cNvPr>
          <p:cNvPicPr>
            <a:picLocks noChangeAspect="1"/>
          </p:cNvPicPr>
          <p:nvPr/>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2C8E99E-3EE4-43D8-84C5-EAC89CF8913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65D56AF-5D32-45A5-B976-71CB5EB6E9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439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70696-983B-4378-8470-F73E3E09E99E}"/>
              </a:ext>
            </a:extLst>
          </p:cNvPr>
          <p:cNvPicPr>
            <a:picLocks noChangeAspect="1"/>
          </p:cNvPicPr>
          <p:nvPr/>
        </p:nvPicPr>
        <p:blipFill>
          <a:blip r:embed="rId3"/>
          <a:stretch>
            <a:fillRect/>
          </a:stretch>
        </p:blipFill>
        <p:spPr>
          <a:xfrm>
            <a:off x="5068888" y="0"/>
            <a:ext cx="7123112" cy="6938963"/>
          </a:xfrm>
          <a:prstGeom prst="rect">
            <a:avLst/>
          </a:prstGeom>
        </p:spPr>
      </p:pic>
      <p:sp>
        <p:nvSpPr>
          <p:cNvPr id="2" name="Title 1">
            <a:extLst>
              <a:ext uri="{FF2B5EF4-FFF2-40B4-BE49-F238E27FC236}">
                <a16:creationId xmlns:a16="http://schemas.microsoft.com/office/drawing/2014/main" id="{D7BB4DA2-FD34-4272-A9E4-AB139939ED2B}"/>
              </a:ext>
            </a:extLst>
          </p:cNvPr>
          <p:cNvSpPr>
            <a:spLocks noGrp="1"/>
          </p:cNvSpPr>
          <p:nvPr>
            <p:ph type="ctrTitle"/>
          </p:nvPr>
        </p:nvSpPr>
        <p:spPr>
          <a:xfrm>
            <a:off x="0" y="1"/>
            <a:ext cx="5068888" cy="6858000"/>
          </a:xfrm>
        </p:spPr>
        <p:txBody>
          <a:bodyPr>
            <a:normAutofit fontScale="90000"/>
          </a:bodyPr>
          <a:lstStyle/>
          <a:p>
            <a:r>
              <a:rPr lang="en-US" b="1" dirty="0">
                <a:solidFill>
                  <a:srgbClr val="FF0000"/>
                </a:solidFill>
              </a:rPr>
              <a:t>multi-platform</a:t>
            </a:r>
            <a:r>
              <a:rPr lang="ar-IQ" b="1" dirty="0">
                <a:solidFill>
                  <a:srgbClr val="FF0000"/>
                </a:solidFill>
              </a:rPr>
              <a:t>:</a:t>
            </a:r>
            <a:r>
              <a:rPr lang="en-US" b="1" dirty="0">
                <a:solidFill>
                  <a:srgbClr val="FF0000"/>
                </a:solidFill>
              </a:rPr>
              <a:t> information, entertainment </a:t>
            </a:r>
            <a:r>
              <a:rPr lang="en-US" b="1" dirty="0" err="1">
                <a:solidFill>
                  <a:srgbClr val="FF0000"/>
                </a:solidFill>
              </a:rPr>
              <a:t>etc</a:t>
            </a:r>
            <a:r>
              <a:rPr lang="en-US" b="1" dirty="0">
                <a:solidFill>
                  <a:srgbClr val="FF0000"/>
                </a:solidFill>
              </a:rPr>
              <a:t> is delivered through several different media, for example television and the Internet</a:t>
            </a:r>
          </a:p>
        </p:txBody>
      </p:sp>
      <p:sp>
        <p:nvSpPr>
          <p:cNvPr id="3" name="Subtitle 2">
            <a:extLst>
              <a:ext uri="{FF2B5EF4-FFF2-40B4-BE49-F238E27FC236}">
                <a16:creationId xmlns:a16="http://schemas.microsoft.com/office/drawing/2014/main" id="{29EECB0B-2355-485D-8475-869DC82D64B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783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79FEC-5808-47EF-9B88-ECA3F81CD94A}"/>
              </a:ext>
            </a:extLst>
          </p:cNvPr>
          <p:cNvPicPr>
            <a:picLocks noChangeAspect="1"/>
          </p:cNvPicPr>
          <p:nvPr/>
        </p:nvPicPr>
        <p:blipFill>
          <a:blip r:embed="rId3"/>
          <a:stretch>
            <a:fillRect/>
          </a:stretch>
        </p:blipFill>
        <p:spPr>
          <a:xfrm>
            <a:off x="0" y="0"/>
            <a:ext cx="12192000" cy="3602038"/>
          </a:xfrm>
          <a:prstGeom prst="rect">
            <a:avLst/>
          </a:prstGeom>
        </p:spPr>
      </p:pic>
      <p:sp>
        <p:nvSpPr>
          <p:cNvPr id="2" name="Title 1">
            <a:extLst>
              <a:ext uri="{FF2B5EF4-FFF2-40B4-BE49-F238E27FC236}">
                <a16:creationId xmlns:a16="http://schemas.microsoft.com/office/drawing/2014/main" id="{DC7EE3F2-1BF0-4306-9B14-CDFA951AAC72}"/>
              </a:ext>
            </a:extLst>
          </p:cNvPr>
          <p:cNvSpPr>
            <a:spLocks noGrp="1"/>
          </p:cNvSpPr>
          <p:nvPr>
            <p:ph type="ctrTitle"/>
          </p:nvPr>
        </p:nvSpPr>
        <p:spPr>
          <a:xfrm>
            <a:off x="1524000" y="1122363"/>
            <a:ext cx="9144000" cy="2306638"/>
          </a:xfrm>
        </p:spPr>
        <p:txBody>
          <a:bodyPr/>
          <a:lstStyle/>
          <a:p>
            <a:endParaRPr lang="en-US" dirty="0"/>
          </a:p>
        </p:txBody>
      </p:sp>
      <p:sp>
        <p:nvSpPr>
          <p:cNvPr id="3" name="Subtitle 2">
            <a:extLst>
              <a:ext uri="{FF2B5EF4-FFF2-40B4-BE49-F238E27FC236}">
                <a16:creationId xmlns:a16="http://schemas.microsoft.com/office/drawing/2014/main" id="{D4F96E1F-2698-45D1-B4C7-4862BCEE9C53}"/>
              </a:ext>
            </a:extLst>
          </p:cNvPr>
          <p:cNvSpPr>
            <a:spLocks noGrp="1"/>
          </p:cNvSpPr>
          <p:nvPr>
            <p:ph type="subTitle" idx="1"/>
          </p:nvPr>
        </p:nvSpPr>
        <p:spPr>
          <a:xfrm>
            <a:off x="0" y="3602038"/>
            <a:ext cx="12192000" cy="3255962"/>
          </a:xfrm>
        </p:spPr>
        <p:txBody>
          <a:bodyPr>
            <a:normAutofit/>
          </a:bodyPr>
          <a:lstStyle/>
          <a:p>
            <a:r>
              <a:rPr lang="en-US" sz="5400" b="1" dirty="0">
                <a:solidFill>
                  <a:schemeClr val="accent6">
                    <a:lumMod val="75000"/>
                  </a:schemeClr>
                </a:solidFill>
              </a:rPr>
              <a:t>money that has not previously been invested</a:t>
            </a:r>
          </a:p>
        </p:txBody>
      </p:sp>
    </p:spTree>
    <p:extLst>
      <p:ext uri="{BB962C8B-B14F-4D97-AF65-F5344CB8AC3E}">
        <p14:creationId xmlns:p14="http://schemas.microsoft.com/office/powerpoint/2010/main" val="18780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AC6C-5891-45B1-AFB1-6A0BBFE7FF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8D8478-D993-4A10-9C9C-223ACBDD2B85}"/>
              </a:ext>
            </a:extLst>
          </p:cNvPr>
          <p:cNvSpPr>
            <a:spLocks noGrp="1"/>
          </p:cNvSpPr>
          <p:nvPr>
            <p:ph idx="1"/>
          </p:nvPr>
        </p:nvSpPr>
        <p:spPr>
          <a:xfrm>
            <a:off x="0" y="0"/>
            <a:ext cx="12192000" cy="6858000"/>
          </a:xfrm>
        </p:spPr>
        <p:txBody>
          <a:bodyPr>
            <a:normAutofit/>
          </a:bodyPr>
          <a:lstStyle/>
          <a:p>
            <a:pPr algn="r"/>
            <a:r>
              <a:rPr lang="ar-IQ" sz="9600" b="1" dirty="0"/>
              <a:t>جمعت شركة واتباد وهي شركة ترفيه متعددة المنصات مقرها في تورنتو للقصص الأصلية حوالي 61.25 مليون دولار من التمويل الجديد.</a:t>
            </a:r>
            <a:endParaRPr lang="en-US" sz="9600" b="1" dirty="0"/>
          </a:p>
        </p:txBody>
      </p:sp>
    </p:spTree>
    <p:extLst>
      <p:ext uri="{BB962C8B-B14F-4D97-AF65-F5344CB8AC3E}">
        <p14:creationId xmlns:p14="http://schemas.microsoft.com/office/powerpoint/2010/main" val="187767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6C0C-0A51-44C8-A86F-C1A6DA2512E2}"/>
              </a:ext>
            </a:extLst>
          </p:cNvPr>
          <p:cNvSpPr>
            <a:spLocks noGrp="1"/>
          </p:cNvSpPr>
          <p:nvPr>
            <p:ph type="ctrTitle"/>
          </p:nvPr>
        </p:nvSpPr>
        <p:spPr>
          <a:xfrm>
            <a:off x="0" y="0"/>
            <a:ext cx="12192000" cy="6857999"/>
          </a:xfrm>
        </p:spPr>
        <p:txBody>
          <a:bodyPr>
            <a:noAutofit/>
          </a:bodyPr>
          <a:lstStyle/>
          <a:p>
            <a:r>
              <a:rPr lang="en-US" sz="5400" b="1" dirty="0">
                <a:latin typeface="Times New Roman" panose="02020603050405020304" pitchFamily="18" charset="0"/>
                <a:cs typeface="Times New Roman" panose="02020603050405020304" pitchFamily="18" charset="0"/>
              </a:rPr>
              <a:t>Founded in 2006, Wattpad has created a social platform that builds direct connections between readers and writers. The global Wattpad community grew by more than 40 percent in 2017, and is now made up of more than 65 million people around the world. Story uploads climbed to more than 400 million.</a:t>
            </a:r>
          </a:p>
        </p:txBody>
      </p:sp>
      <p:sp>
        <p:nvSpPr>
          <p:cNvPr id="3" name="Subtitle 2">
            <a:extLst>
              <a:ext uri="{FF2B5EF4-FFF2-40B4-BE49-F238E27FC236}">
                <a16:creationId xmlns:a16="http://schemas.microsoft.com/office/drawing/2014/main" id="{10B3B996-D638-4FE6-8805-5481312A14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095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BE36-0953-4ED1-8BB6-5026385CD1E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E0C20BB-775B-4C30-A036-568E90A88D34}"/>
              </a:ext>
            </a:extLst>
          </p:cNvPr>
          <p:cNvPicPr>
            <a:picLocks noGrp="1" noChangeAspect="1"/>
          </p:cNvPicPr>
          <p:nvPr>
            <p:ph idx="1"/>
          </p:nvPr>
        </p:nvPicPr>
        <p:blipFill>
          <a:blip r:embed="rId3"/>
          <a:stretch>
            <a:fillRect/>
          </a:stretch>
        </p:blipFill>
        <p:spPr>
          <a:xfrm>
            <a:off x="0" y="0"/>
            <a:ext cx="12191999" cy="6857999"/>
          </a:xfrm>
          <a:prstGeom prst="rect">
            <a:avLst/>
          </a:prstGeom>
        </p:spPr>
      </p:pic>
    </p:spTree>
    <p:extLst>
      <p:ext uri="{BB962C8B-B14F-4D97-AF65-F5344CB8AC3E}">
        <p14:creationId xmlns:p14="http://schemas.microsoft.com/office/powerpoint/2010/main" val="361468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698</Words>
  <Application>Microsoft Office PowerPoint</Application>
  <PresentationFormat>Widescreen</PresentationFormat>
  <Paragraphs>22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Storytelling App Wattpad Secures $61.2 mln in Latest Round</vt:lpstr>
      <vt:lpstr> تطبيق واتباد لرواية القصص / للسرد القصصي يحصل على / يؤمن حصوله على  61.2 مليون دولار في اخر جولة </vt:lpstr>
      <vt:lpstr>Wattpad, a Toronto-based multi-platform entertainment company for original stories, has raised about $61.25 million in fresh funding. </vt:lpstr>
      <vt:lpstr>PowerPoint Presentation</vt:lpstr>
      <vt:lpstr>multi-platform: information, entertainment etc is delivered through several different media, for example television and the Internet</vt:lpstr>
      <vt:lpstr>PowerPoint Presentation</vt:lpstr>
      <vt:lpstr>PowerPoint Presentation</vt:lpstr>
      <vt:lpstr>Founded in 2006, Wattpad has created a social platform that builds direct connections between readers and writers. The global Wattpad community grew by more than 40 percent in 2017, and is now made up of more than 65 million people around the world. Story uploads climbed to more than 400 million.</vt:lpstr>
      <vt:lpstr>PowerPoint Presentation</vt:lpstr>
      <vt:lpstr>تأسست شركة واتباد في عام 2006 ، وأنشأت منصة اجتماعية تبني روابط مباشرة بين القراء  والكتاب. وتوسع مجتمع واتباد العالمي بأكثر من اربعين  في المائة في عام 2017 ، ويضم الآن أكثر من خمسة وستين مليون شخص حول العالم. وارتفعت عمليات رفع القصص إلى أكثر من 400 مليون.</vt:lpstr>
      <vt:lpstr>Hundreds of Wattpad stories have been published as traditional books–many as best-sellers–and dozens have been adapted or licensed for TV, film and digital video, appearing on screens around the world.</vt:lpstr>
      <vt:lpstr>A bestseller is, usually, a book that is included on a list of top-selling or frequently-borrowed titles, normally based on publishing industry and book trade figures and library circulation statistics; such lists may be published by newspapers, magazines, or book store chains</vt:lpstr>
      <vt:lpstr>ونشرت مئات القصص ككتب تقليدية في تطبيق واتباد ، والكثير منها تعد الاكثر مبيعًا ، والعشرات منها  خضعت لبعض التعديلات / حورت أو حصلت على تراخيص كي تعرض على التلفاز او تتحول الى افلام وفيديوات رقمية ، والتي تظهر على الشاشات في جميع أنحاء العالم.</vt:lpstr>
      <vt:lpstr>Wattpad is an Internet community for readers and writers to publish new user-generated stories in different genres, including classics, general fiction, historical fiction, non-fiction, poetry, fan-fiction, spiritual, humor, and teen fiction.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adult fiction (YA) is a category of fiction written for readers from 12 to 18 years of age. While the genre is targeted to teenagers, approximately half of YA readers are adults </vt:lpstr>
      <vt:lpstr>PowerPoint Presentation</vt:lpstr>
      <vt:lpstr>ويعد تطبيق واتباد مجتمعا عبر الإنترنت للقراء والكتاب لنشر قصص جديدة الفها / كتبها المستخدمون في أنواع ادبية / اساليب ادبية مختلفة ، بما في ذلك الادب الكلاسيكي والخيال العام والخيال التاريخي والادب غير الخيالي  والشعر وأدب المعجبين / الهواة و الادب الروحاني  والادب الفكاهي و أدب الشباب / أدب الشباب البالغ / أدب الخيال للشباب.</vt:lpstr>
      <vt:lpstr>It aims to create social communities around stories for both amateur and established writers. Wattpad is the future of entertainment. </vt:lpstr>
      <vt:lpstr>PowerPoint Presentation</vt:lpstr>
      <vt:lpstr>PowerPoint Presentation</vt:lpstr>
      <vt:lpstr>ويهدف الموقع الى خلق مجتمعات اجتماعية يكون محورها القصص لكتاب هواة ومحترفين. ويعد موقع واتباد مستقبل الترفيه.</vt:lpstr>
      <vt:lpstr>Wattpad has developed something truly special: a community that cares deeply about stories of authentic human experiences, a technology platform that unlocks the universal desire to share those stories and connect with other people, and a data set that enhances the value of these shared stories for writers and readers alike.</vt:lpstr>
      <vt:lpstr>PowerPoint Presentation</vt:lpstr>
      <vt:lpstr>وقد طور واتباد شيئا مميزا حقًا: الا وهو مجتمع يهتم اهتماما كبيرا / عميقا بقصص التجارب الإنسانية الأصلية / الحقيقية ، فضلا عن تطويره منصة تقنية تطلق العنان للرغبة العالمية في مشاركة تلك القصص والتواصل مع ناس اخرين ، كما  طور مجموعة بيانات تعزز قيمة هذه القصص المشتركة لـلكتاب والقراء على حد سواء.</vt:lpstr>
      <vt:lpstr>Although available in over 50 languages, 77% of its content is written in English. A number of Wattpad users are translating stories to continue to build the platform.</vt:lpstr>
      <vt:lpstr>وعلى الرغم من توفره بأكثر من خمسين لغة ، فإن 77٪ من محتواه مكتوب باللغة الإنجليزية. ويعمل عدد من مستخدمي واتباد على ترجمة القصص من اجل ضمان استمرارية بناء المنصة.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App Wattpad Secures $61.2 mln in Latest Round</dc:title>
  <dc:creator>Noona</dc:creator>
  <cp:lastModifiedBy>Noona</cp:lastModifiedBy>
  <cp:revision>60</cp:revision>
  <dcterms:created xsi:type="dcterms:W3CDTF">2019-04-02T14:00:48Z</dcterms:created>
  <dcterms:modified xsi:type="dcterms:W3CDTF">2019-04-06T13:36:43Z</dcterms:modified>
</cp:coreProperties>
</file>