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شكل حر 7"/>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وان 8"/>
          <p:cNvSpPr>
            <a:spLocks noGrp="1"/>
          </p:cNvSpPr>
          <p:nvPr>
            <p:ph type="ctrTitle"/>
          </p:nvPr>
        </p:nvSpPr>
        <p:spPr>
          <a:xfrm>
            <a:off x="572085" y="3337560"/>
            <a:ext cx="8640064"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577400" y="1544812"/>
            <a:ext cx="8640064"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عنصر نائب للتاريخ 29"/>
          <p:cNvSpPr>
            <a:spLocks noGrp="1"/>
          </p:cNvSpPr>
          <p:nvPr>
            <p:ph type="dt" sz="half" idx="10"/>
          </p:nvPr>
        </p:nvSpPr>
        <p:spPr/>
        <p:txBody>
          <a:bodyPr/>
          <a:lstStyle/>
          <a:p>
            <a:fld id="{837F5998-810B-4EC1-A923-EC79675A8282}" type="datetimeFigureOut">
              <a:rPr lang="en-US" smtClean="0"/>
              <a:t>9/24/2019</a:t>
            </a:fld>
            <a:endParaRPr lang="en-US"/>
          </a:p>
        </p:txBody>
      </p:sp>
      <p:sp>
        <p:nvSpPr>
          <p:cNvPr id="19" name="عنصر نائب للتذييل 18"/>
          <p:cNvSpPr>
            <a:spLocks noGrp="1"/>
          </p:cNvSpPr>
          <p:nvPr>
            <p:ph type="ftr" sz="quarter" idx="11"/>
          </p:nvPr>
        </p:nvSpPr>
        <p:spPr/>
        <p:txBody>
          <a:bodyPr/>
          <a:lstStyle/>
          <a:p>
            <a:endParaRPr lang="en-US"/>
          </a:p>
        </p:txBody>
      </p:sp>
      <p:sp>
        <p:nvSpPr>
          <p:cNvPr id="27" name="عنصر نائب لرقم الشريحة 26"/>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839200" y="274639"/>
            <a:ext cx="27432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80264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2"/>
      </p:bgRef>
    </p:bg>
    <p:spTree>
      <p:nvGrpSpPr>
        <p:cNvPr id="1" name=""/>
        <p:cNvGrpSpPr/>
        <p:nvPr/>
      </p:nvGrpSpPr>
      <p:grpSpPr>
        <a:xfrm>
          <a:off x="0" y="0"/>
          <a:ext cx="0" cy="0"/>
          <a:chOff x="0" y="0"/>
          <a:chExt cx="0" cy="0"/>
        </a:xfrm>
      </p:grpSpPr>
      <p:sp>
        <p:nvSpPr>
          <p:cNvPr id="7" name="شكل حر 6"/>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شكل حر 8"/>
          <p:cNvSpPr>
            <a:spLocks/>
          </p:cNvSpPr>
          <p:nvPr/>
        </p:nvSpPr>
        <p:spPr bwMode="auto">
          <a:xfrm>
            <a:off x="8140701" y="0"/>
            <a:ext cx="40513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عنوان 1"/>
          <p:cNvSpPr>
            <a:spLocks noGrp="1"/>
          </p:cNvSpPr>
          <p:nvPr>
            <p:ph type="title"/>
          </p:nvPr>
        </p:nvSpPr>
        <p:spPr>
          <a:xfrm>
            <a:off x="914400" y="3583838"/>
            <a:ext cx="88392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2485800"/>
            <a:ext cx="88392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7F5998-810B-4EC1-A923-EC79675A8282}" type="datetimeFigureOut">
              <a:rPr lang="en-US" smtClean="0"/>
              <a:t>9/24/2019</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38B10270-9D0C-4598-8DC1-A0D55AFF91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638"/>
            <a:ext cx="9956800" cy="1143000"/>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60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689600" y="1600201"/>
            <a:ext cx="48768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3050"/>
            <a:ext cx="109728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609600" y="5486400"/>
            <a:ext cx="5386917"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6193368" y="5486400"/>
            <a:ext cx="5389033"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609600" y="1516912"/>
            <a:ext cx="5386917"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6193368" y="1516912"/>
            <a:ext cx="5389033"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274320"/>
            <a:ext cx="9960864" cy="1143000"/>
          </a:xfrm>
        </p:spPr>
        <p:txBody>
          <a:bodyPr anchor="ctr"/>
          <a:lstStyle>
            <a:lvl1pPr algn="l">
              <a:defRPr sz="4600"/>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837F5998-810B-4EC1-A923-EC79675A8282}" type="datetimeFigureOut">
              <a:rPr lang="en-US" smtClean="0"/>
              <a:t>9/24/2019</a:t>
            </a:fld>
            <a:endParaRPr lang="en-US"/>
          </a:p>
        </p:txBody>
      </p:sp>
      <p:sp>
        <p:nvSpPr>
          <p:cNvPr id="8" name="عنصر نائب لرقم الشريحة 7"/>
          <p:cNvSpPr>
            <a:spLocks noGrp="1"/>
          </p:cNvSpPr>
          <p:nvPr>
            <p:ph type="sldNum" sz="quarter" idx="11"/>
          </p:nvPr>
        </p:nvSpPr>
        <p:spPr/>
        <p:txBody>
          <a:bodyPr/>
          <a:lstStyle/>
          <a:p>
            <a:fld id="{38B10270-9D0C-4598-8DC1-A0D55AFF91A3}" type="slidenum">
              <a:rPr lang="en-US" smtClean="0"/>
              <a:t>‹#›</a:t>
            </a:fld>
            <a:endParaRPr lang="en-US"/>
          </a:p>
        </p:txBody>
      </p:sp>
      <p:sp>
        <p:nvSpPr>
          <p:cNvPr id="9" name="عنصر نائب للتذييل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37F5998-810B-4EC1-A923-EC79675A8282}" type="datetimeFigureOut">
              <a:rPr lang="en-US" smtClean="0"/>
              <a:t>9/24/2019</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09600" y="1185528"/>
            <a:ext cx="4267200" cy="730250"/>
          </a:xfrm>
        </p:spPr>
        <p:txBody>
          <a:bodyPr tIns="0" bIns="0" anchor="t"/>
          <a:lstStyle>
            <a:lvl1pPr algn="l">
              <a:buNone/>
              <a:defRPr sz="1800" b="1">
                <a:solidFill>
                  <a:schemeClr val="accent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09600" y="214424"/>
            <a:ext cx="36576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609600" y="1981200"/>
            <a:ext cx="94488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a:xfrm>
            <a:off x="10875264" y="6422065"/>
            <a:ext cx="1016000" cy="365125"/>
          </a:xfrm>
        </p:spPr>
        <p:txBody>
          <a:bodyPr/>
          <a:lstStyle/>
          <a:p>
            <a:fld id="{38B10270-9D0C-4598-8DC1-A0D55AFF91A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7408976" y="1705709"/>
            <a:ext cx="4071824" cy="1253808"/>
          </a:xfrm>
        </p:spPr>
        <p:txBody>
          <a:bodyPr anchor="b"/>
          <a:lstStyle>
            <a:lvl1pPr algn="l">
              <a:buNone/>
              <a:defRPr sz="2200" b="1">
                <a:solidFill>
                  <a:schemeClr val="accent1"/>
                </a:solidFill>
              </a:defRPr>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420837" y="1019907"/>
            <a:ext cx="54864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7408979" y="2998765"/>
            <a:ext cx="4071821"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09600" y="6422065"/>
            <a:ext cx="2844800" cy="365125"/>
          </a:xfrm>
        </p:spPr>
        <p:txBody>
          <a:bodyPr/>
          <a:lstStyle/>
          <a:p>
            <a:fld id="{837F5998-810B-4EC1-A923-EC79675A8282}" type="datetimeFigureOut">
              <a:rPr lang="en-US" smtClean="0"/>
              <a:t>9/24/2019</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38B10270-9D0C-4598-8DC1-A0D55AFF91A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شكل حر 11"/>
          <p:cNvSpPr>
            <a:spLocks/>
          </p:cNvSpPr>
          <p:nvPr/>
        </p:nvSpPr>
        <p:spPr bwMode="auto">
          <a:xfrm>
            <a:off x="0" y="4752126"/>
            <a:ext cx="12192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شكل حر 15"/>
          <p:cNvSpPr>
            <a:spLocks/>
          </p:cNvSpPr>
          <p:nvPr/>
        </p:nvSpPr>
        <p:spPr bwMode="auto">
          <a:xfrm>
            <a:off x="9753600" y="0"/>
            <a:ext cx="24384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عنصر نائب للعنوان 8"/>
          <p:cNvSpPr>
            <a:spLocks noGrp="1"/>
          </p:cNvSpPr>
          <p:nvPr>
            <p:ph type="title"/>
          </p:nvPr>
        </p:nvSpPr>
        <p:spPr>
          <a:xfrm>
            <a:off x="609600" y="274638"/>
            <a:ext cx="9956800" cy="1143000"/>
          </a:xfrm>
          <a:prstGeom prst="rect">
            <a:avLst/>
          </a:prstGeom>
        </p:spPr>
        <p:txBody>
          <a:bodyPr vert="horz" lIns="45720" rIns="45720" anchor="ctr">
            <a:normAutofit/>
          </a:bodyPr>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609600" y="1600201"/>
            <a:ext cx="9956800" cy="4525963"/>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09600" y="6422065"/>
            <a:ext cx="28448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37F5998-810B-4EC1-A923-EC79675A8282}" type="datetimeFigureOut">
              <a:rPr lang="en-US" smtClean="0"/>
              <a:t>9/24/2019</a:t>
            </a:fld>
            <a:endParaRPr lang="en-US"/>
          </a:p>
        </p:txBody>
      </p:sp>
      <p:sp>
        <p:nvSpPr>
          <p:cNvPr id="22" name="عنصر نائب للتذييل 21"/>
          <p:cNvSpPr>
            <a:spLocks noGrp="1"/>
          </p:cNvSpPr>
          <p:nvPr>
            <p:ph type="ftr" sz="quarter" idx="3"/>
          </p:nvPr>
        </p:nvSpPr>
        <p:spPr>
          <a:xfrm>
            <a:off x="4165600" y="6422065"/>
            <a:ext cx="38608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عنصر نائب لرقم الشريحة 17"/>
          <p:cNvSpPr>
            <a:spLocks noGrp="1"/>
          </p:cNvSpPr>
          <p:nvPr>
            <p:ph type="sldNum" sz="quarter" idx="4"/>
          </p:nvPr>
        </p:nvSpPr>
        <p:spPr>
          <a:xfrm>
            <a:off x="10871200" y="6422065"/>
            <a:ext cx="1016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8B10270-9D0C-4598-8DC1-A0D55AFF91A3}"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32"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Lst>
  <p:txStyles>
    <p:titleStyle>
      <a:lvl1pPr algn="l" rtl="1" eaLnBrk="1" latinLnBrk="0" hangingPunct="1">
        <a:spcBef>
          <a:spcPct val="0"/>
        </a:spcBef>
        <a:buNone/>
        <a:defRPr kumimoji="0" sz="4600" kern="1200">
          <a:solidFill>
            <a:schemeClr val="tx1"/>
          </a:solidFill>
          <a:latin typeface="+mj-lt"/>
          <a:ea typeface="+mj-ea"/>
          <a:cs typeface="+mj-cs"/>
        </a:defRPr>
      </a:lvl1pPr>
    </p:titleStyle>
    <p:bodyStyle>
      <a:lvl1pPr marL="420624"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r" rtl="1"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r" rtl="1"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r" rtl="1"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r" rtl="1"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r" rtl="1"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r" rtl="1"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r" rtl="1"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38965" y="607512"/>
            <a:ext cx="8304756" cy="625048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a:t>
            </a:r>
            <a:r>
              <a:rPr lang="ar-IQ" sz="3200" b="1" dirty="0" smtClean="0">
                <a:latin typeface="Arial" panose="020B0604020202020204" pitchFamily="34" charset="0"/>
                <a:cs typeface="Arial" panose="020B0604020202020204" pitchFamily="34" charset="0"/>
              </a:rPr>
              <a:t>علم الاجتماع القانوني</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 </a:t>
            </a:r>
            <a:r>
              <a:rPr lang="ar-IQ" sz="3200" b="1" dirty="0"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a:t>
            </a:r>
            <a:r>
              <a:rPr lang="ar-IQ" sz="3200" b="1" dirty="0" smtClean="0">
                <a:latin typeface="Arial" panose="020B0604020202020204" pitchFamily="34" charset="0"/>
                <a:cs typeface="Arial" panose="020B0604020202020204" pitchFamily="34" charset="0"/>
              </a:rPr>
              <a:t>المحاضرة: 32</a:t>
            </a:r>
            <a:endParaRPr lang="en-US" sz="3200" dirty="0" smtClean="0">
              <a:latin typeface="Arial" panose="020B0604020202020204" pitchFamily="34" charset="0"/>
              <a:cs typeface="Arial" panose="020B0604020202020204" pitchFamily="34" charset="0"/>
            </a:endParaRPr>
          </a:p>
          <a:p>
            <a:pPr algn="ctr" rtl="1">
              <a:lnSpc>
                <a:spcPct val="107000"/>
              </a:lnSpc>
              <a:spcAft>
                <a:spcPts val="800"/>
              </a:spcAft>
            </a:pPr>
            <a:r>
              <a:rPr lang="ar-IQ" sz="3200" b="1" dirty="0" smtClean="0">
                <a:latin typeface="Arial" panose="020B0604020202020204" pitchFamily="34" charset="0"/>
                <a:cs typeface="Arial" panose="020B0604020202020204" pitchFamily="34" charset="0"/>
              </a:rPr>
              <a:t>أسم المحاضرة</a:t>
            </a:r>
            <a:r>
              <a:rPr lang="ar-IQ" sz="3200" b="1" smtClean="0">
                <a:latin typeface="Arial" panose="020B0604020202020204" pitchFamily="34" charset="0"/>
                <a:cs typeface="Arial" panose="020B0604020202020204" pitchFamily="34" charset="0"/>
              </a:rPr>
              <a:t>: </a:t>
            </a:r>
            <a:r>
              <a:rPr lang="ar-IQ" sz="3200" b="1" smtClean="0"/>
              <a:t>الفرق بين </a:t>
            </a:r>
            <a:r>
              <a:rPr lang="ar-IQ" sz="3200" b="1" dirty="0"/>
              <a:t>القانون والعرف</a:t>
            </a:r>
            <a:endParaRPr lang="en-US" sz="3200" dirty="0"/>
          </a:p>
          <a:p>
            <a:pPr algn="ctr" rtl="1">
              <a:lnSpc>
                <a:spcPct val="107000"/>
              </a:lnSpc>
              <a:spcAft>
                <a:spcPts val="800"/>
              </a:spcAft>
            </a:pP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9833" y="558800"/>
            <a:ext cx="11082867" cy="6416297"/>
          </a:xfrm>
        </p:spPr>
        <p:txBody>
          <a:bodyPr>
            <a:noAutofit/>
          </a:bodyPr>
          <a:lstStyle/>
          <a:p>
            <a:pPr indent="0" algn="just">
              <a:lnSpc>
                <a:spcPct val="150000"/>
              </a:lnSpc>
              <a:spcAft>
                <a:spcPts val="800"/>
              </a:spcAft>
              <a:buNone/>
            </a:pPr>
            <a:r>
              <a:rPr lang="ar-IQ" dirty="0"/>
              <a:t>هناك عدة أسباب تجعلنا نشعر بالحاجة إلى شرح العلاقة المتداخلة بين المعايير القانونية العاملة في المجتمعات المتطورة وانماط المعايير التي </a:t>
            </a:r>
            <a:r>
              <a:rPr lang="ar-IQ" dirty="0" err="1"/>
              <a:t>واجهناها</a:t>
            </a:r>
            <a:r>
              <a:rPr lang="ar-IQ" dirty="0"/>
              <a:t> في المجتمعات البدائية الأولي، فالقانون يوجد على أكثر من مستوي، حتى في المجتمعات المتطورة، وأنه لكي نتعرف إلى طبيعة تركيبية </a:t>
            </a:r>
            <a:r>
              <a:rPr lang="en-GB" dirty="0"/>
              <a:t>mechanism</a:t>
            </a:r>
            <a:r>
              <a:rPr lang="ar-IQ" dirty="0"/>
              <a:t> القانون لا يكفي أن نحصر انتباهنا في التوثيق المعقد للقواعد القانونية إذ يجب علينا أيضاً أن نستوعب المعايير الاجتماعية التي تقرر الكثير من وظائفه، هو ما وصفة "</a:t>
            </a:r>
            <a:r>
              <a:rPr lang="ar-IQ" dirty="0" err="1"/>
              <a:t>ارليخ</a:t>
            </a:r>
            <a:r>
              <a:rPr lang="ar-IQ" dirty="0"/>
              <a:t>" بالقانون الحي للمجتمع.</a:t>
            </a:r>
            <a:endParaRPr lang="en-US" dirty="0"/>
          </a:p>
          <a:p>
            <a:pPr indent="0" algn="just">
              <a:lnSpc>
                <a:spcPct val="150000"/>
              </a:lnSpc>
              <a:spcAft>
                <a:spcPts val="800"/>
              </a:spcAft>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3333" y="130658"/>
            <a:ext cx="8807629" cy="6044339"/>
          </a:xfrm>
        </p:spPr>
        <p:txBody>
          <a:bodyPr>
            <a:noAutofit/>
          </a:bodyPr>
          <a:lstStyle/>
          <a:p>
            <a:pPr marL="0" indent="0">
              <a:buNone/>
            </a:pPr>
            <a:r>
              <a:rPr lang="ar-IQ" dirty="0"/>
              <a:t>كما ان ظاهرة الدولة المتقدمة، ذات الأجهزة العادية لسن القوانين، نادراً ما ظهرت في تاريخ الثقافة البشرية، وإن كنا رأينا في كافة المجتمعات البشرية حتى البدائية منها والنائية مجموعات من المعايير تنظم سلوك الأفراد فيما بينهم وتعتبر ملزمة لهم جميعاً يضاف إلى ذلك أنه حتى في حالة أكثر الدول تقدماً في العصر الحديث فإننا إذا ما فحصنا أنظمتها القانونية، من وجهة نظر الأصول التاريخية فإننا سنكون ملزمين بردها إلي عهود كانت الظروف السائدة فيها شبيهة بظروف الثقافات الأولي أو البدائية.</a:t>
            </a:r>
            <a:endParaRPr lang="en-US" dirty="0"/>
          </a:p>
          <a:p>
            <a:pPr marL="0" lvl="0" indent="0">
              <a:buNone/>
            </a:pPr>
            <a:endParaRPr lang="en-US" dirty="0"/>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5900" y="0"/>
            <a:ext cx="11188699" cy="6654800"/>
          </a:xfrm>
        </p:spPr>
        <p:txBody>
          <a:bodyPr>
            <a:noAutofit/>
          </a:bodyPr>
          <a:lstStyle/>
          <a:p>
            <a:pPr marL="0" indent="0">
              <a:buNone/>
            </a:pPr>
            <a:r>
              <a:rPr lang="ar-IQ" dirty="0"/>
              <a:t>من هنا إذا ما أردنا أن نستوعب أهمية القانون باعتباره وسيلة للانضباط الاجتماعي، فأنه ليس من الحكمة تجاهل الطريقة التي تعمل بها المبادئ المعيارية في مختلف أنواع المجتمعات. ذلك أن تحرياً كهذا لن يمكننا فقط من أن نقرر ما إذا كانت هناك معايير في كل المجتمعات المعروفة يمكن تصنيفها بحق كشرعية، إلا أنه يمكن ان نلقي ضوء على جذور القانون العميقة الغور والمخفية في الأنظمة الاجتماعية المعقدة، من خلال وضع المسائل التي يمكن رؤيتها بسهولة أكثر في الشكل البسيط من أشكال المجتمع تحت المجهر.</a:t>
            </a:r>
            <a:endParaRPr lang="en-US" dirty="0"/>
          </a:p>
          <a:p>
            <a:pPr marL="0" indent="0">
              <a:buNone/>
            </a:pP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تقنية">
  <a:themeElements>
    <a:clrScheme name="تقنية">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تقنية">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تقنية">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143</TotalTime>
  <Words>288</Words>
  <Application>Microsoft Office PowerPoint</Application>
  <PresentationFormat>مخصص</PresentationFormat>
  <Paragraphs>9</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تقنية</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55</cp:revision>
  <dcterms:created xsi:type="dcterms:W3CDTF">1980-01-01T20:09:53Z</dcterms:created>
  <dcterms:modified xsi:type="dcterms:W3CDTF">2019-09-24T16:03:43Z</dcterms:modified>
</cp:coreProperties>
</file>