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17</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الانسان و</a:t>
            </a:r>
            <a:r>
              <a:rPr lang="ar-IQ" sz="2400" b="1" dirty="0" smtClean="0"/>
              <a:t>البيئة والتكيف</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أمامنا ثلاث متغيرات: الإنسان والبيئة والتكيف والمتغير الثالث يوضح نوع العلاقة بين المتغيرين الأول والثاني ،وهو يتطور مع ما يجري بينهما من متغيرات، فالتفاعل عملية مستمرة بين الإنسان والبيئة، والبيئة بهذا المعنى ليست مجرد مكان يحتوي الإنسان أو يقيم فيه بلا تأثير أو تأثر ،بل يوجد نسق واحد يجمعهما معاً وتجري عملية التكيف في نطاقه , فالنسق ليس مجرد مجموع أجزائه أو مكوناته، وإنما هو وحده كلية تنتظم فيها هذه المكونات وتترابط وتتكامل، ولكل واحد من هذه المكونات دوره أو وظيفته الذي يؤديها في صورة تساعد على أداء المكونات الأخرى لأدوارها ووظائفها، وتهيئ صفة الاستمرارية للكل الذي يجمعها.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indent="0" algn="just">
              <a:lnSpc>
                <a:spcPct val="150000"/>
              </a:lnSpc>
              <a:spcAft>
                <a:spcPts val="800"/>
              </a:spcAft>
              <a:buNone/>
            </a:pPr>
            <a:r>
              <a:rPr lang="ar-IQ" sz="2000" dirty="0"/>
              <a:t>ويقدم </a:t>
            </a:r>
            <a:r>
              <a:rPr lang="ar-IQ" sz="2000" dirty="0" err="1"/>
              <a:t>ستيوارد</a:t>
            </a:r>
            <a:r>
              <a:rPr lang="ar-IQ" sz="2000" dirty="0"/>
              <a:t> مثالاً للتكيف بين الإنسان والبيئة وهو عن وادي </a:t>
            </a:r>
            <a:r>
              <a:rPr lang="ar-IQ" sz="2000" dirty="0" err="1"/>
              <a:t>أونز</a:t>
            </a:r>
            <a:r>
              <a:rPr lang="ar-IQ" sz="2000" dirty="0"/>
              <a:t> </a:t>
            </a:r>
            <a:r>
              <a:rPr lang="en-US" sz="2000" dirty="0"/>
              <a:t>Owens </a:t>
            </a:r>
            <a:r>
              <a:rPr lang="ar-IQ" sz="2000" dirty="0"/>
              <a:t>بأمريكا الشمالية الذي سمحت خصوبة التربة فيه بزيادة كثافة السكان وسهولة الحصول على المواد الغذائية الرئيسة، مما ساعد على استقرار الزمر الاجتماعية في قرى دائمة، ويصل اتساع الوادي ما بين عشرين إلى ثلاثين ميلاً، وهو محاط بمرتفعات من الشرق والغرب تسقط عليها الأمطار التي تسيل نحو الوادي مكونة التربة الخصبة، وتساعد على توفير الغطاء النباتي على السفوح والذي تعيش علية الحيوانات البرية كالغزلان والماعز </a:t>
            </a:r>
            <a:r>
              <a:rPr lang="ar-IQ" sz="2000" dirty="0" err="1"/>
              <a:t>بالاضافه</a:t>
            </a:r>
            <a:r>
              <a:rPr lang="ar-IQ" sz="2000" dirty="0"/>
              <a:t> إلى الأرانب التي تعيش في الوادي ذاته. في ضوء هذه الملامح عن وادي </a:t>
            </a:r>
            <a:r>
              <a:rPr lang="ar-IQ" sz="2000" dirty="0" err="1"/>
              <a:t>أونز</a:t>
            </a:r>
            <a:r>
              <a:rPr lang="ar-IQ" sz="2000" dirty="0"/>
              <a:t> يمكن أن نعتبره نسقاً ايكولوجياً تتوفر فيه العناصر التالية: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r>
              <a:rPr lang="ar-IQ" dirty="0"/>
              <a:t>حدود معينة تفصل بين الوادي وبين المناطق الأخرى وتجعل منه بيئة ذات خصائص متميزة.</a:t>
            </a:r>
            <a:endParaRPr lang="en-US" dirty="0"/>
          </a:p>
          <a:p>
            <a:pPr lvl="0"/>
            <a:r>
              <a:rPr lang="ar-IQ" dirty="0"/>
              <a:t>تفاعل بين المكونات الحية الممثلة في النباتات والحيوانات والإنسان، وبين المكونات الفيزيقية للبيئة الممثلة في التربة والظروف المناخية.</a:t>
            </a:r>
            <a:endParaRPr lang="en-US" dirty="0"/>
          </a:p>
          <a:p>
            <a:pPr lvl="0"/>
            <a:r>
              <a:rPr lang="ar-IQ" dirty="0"/>
              <a:t>تفاعل بين المكونات الحية ذاتها، حيث تتغذى الحيوانات على النباتات ويتغذى الإنسان على الاثنين معاً، وهذا التغذي لازم لاستمرار كل نوع في أداء وظيفته.</a:t>
            </a:r>
            <a:endParaRPr lang="en-US" dirty="0"/>
          </a:p>
          <a:p>
            <a:pPr lvl="0"/>
            <a:r>
              <a:rPr lang="ar-IQ" dirty="0"/>
              <a:t>تعويض للفاقد من الأرض الخصبة في صورة تغذية مستمرة من الإمطار التي تسقط على الجبال.</a:t>
            </a:r>
            <a:endParaRPr lang="en-US" dirty="0"/>
          </a:p>
          <a:p>
            <a:pPr lvl="0"/>
            <a:r>
              <a:rPr lang="ar-IQ" dirty="0"/>
              <a:t>استغلال الإنسان لخصوبة الأرض في عمليات الزراعة والإقامة الدائمة بجوار الحقول، وبذلك ظهرت البيئة الاجتماعية في إطار البيئة الطبيعية.</a:t>
            </a:r>
            <a:endParaRPr lang="en-US" dirty="0"/>
          </a:p>
          <a:p>
            <a:pPr lvl="0"/>
            <a:r>
              <a:rPr lang="ar-IQ" dirty="0"/>
              <a:t>تزايد عدد السكان والتوسع المستمر في زراعة المساحات الواسعة.</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هذه العناصر مجتمعة جعلت من وادي </a:t>
            </a:r>
            <a:r>
              <a:rPr lang="ar-IQ" dirty="0" err="1"/>
              <a:t>أونز</a:t>
            </a:r>
            <a:r>
              <a:rPr lang="ar-IQ" dirty="0"/>
              <a:t> نسقاً ايكولوجياً، والنسق الايكولوجي يمكن إن يكون غابة أو سهل أو ضفة نهر أو شاطئ أو سفوح تلال وجبال، فليس هناك مقياس واحد لحدود النسق الايكولوجي، لأنه قد يضيق إلى حدود حديقة صغيره وقد يتسع بحيث تصبح الكرة الأرضية في مجموعها نسقاً إيكولوجيا واحداً.</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TotalTime>
  <Words>412</Words>
  <Application>Microsoft Office PowerPoint</Application>
  <PresentationFormat>مخصص</PresentationFormat>
  <Paragraphs>15</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35</cp:revision>
  <dcterms:created xsi:type="dcterms:W3CDTF">1980-01-01T20:09:53Z</dcterms:created>
  <dcterms:modified xsi:type="dcterms:W3CDTF">2020-02-21T16:26:08Z</dcterms:modified>
</cp:coreProperties>
</file>