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2</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الايكولوجيا: المفهوم والنشأة</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8733" y="953361"/>
            <a:ext cx="8807629" cy="6044339"/>
          </a:xfrm>
        </p:spPr>
        <p:txBody>
          <a:bodyPr>
            <a:noAutofit/>
          </a:bodyPr>
          <a:lstStyle/>
          <a:p>
            <a:pPr indent="457200" algn="just">
              <a:lnSpc>
                <a:spcPct val="150000"/>
              </a:lnSpc>
              <a:spcAft>
                <a:spcPts val="800"/>
              </a:spcAft>
            </a:pPr>
            <a:r>
              <a:rPr lang="ar-IQ" sz="2000" dirty="0"/>
              <a:t>تميل أغلب المحاولات التي بذلت لتعريف( الايكولوجية ) سواء ما عرض منها في المعاجم وموسوعات العلوم الاجتماعية، أو ما ذكر منها في أمهات الكتب والمراجع الأصلية في هذا المجال إلى ربطها- أي الايكولوجيا - بمجال الدراسات البيولوجية، على اعتبار أنها فرع من البيولوجيا يهتم بدراسة علاقة الكائنات الحية بالبيئة التي توجد فيها أو تحيط بها، كما تجمع هذه المحاولات على أن الايكولوجيا تنطلق من نقطة بدء عامة تتمثل في مفهوم الحياة كنضال مستمر للكائنات الحية، ودلك من أجل التوافق والتكيف مع البيئة، وبهدف الحفاظ على بقاء النوع في بيئة محدودة ودائمة التغير. ومن هذا المنطلق ترتبط الايكولوجيا بالبيولوجيا، ذلك أنه أذا كانت البيولوجيا تعني بأصل الأنواع وتطورها وخصائص تركيباتها الفسيولوجية التي تتيح لها إمكانيات معينة للبقاء والتطور، فأن الايكولوجيا تعني بمدى قدرة الكائنات الحية على التوافق الفعال لبيئاتها.</a:t>
            </a:r>
            <a:endParaRPr lang="en-US" sz="2000" dirty="0"/>
          </a:p>
          <a:p>
            <a:pPr indent="457200" algn="just" rtl="1">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6763" y="521859"/>
            <a:ext cx="8807629" cy="6044339"/>
          </a:xfrm>
        </p:spPr>
        <p:txBody>
          <a:bodyPr>
            <a:noAutofit/>
          </a:bodyPr>
          <a:lstStyle/>
          <a:p>
            <a:pPr indent="457200" algn="just">
              <a:lnSpc>
                <a:spcPct val="150000"/>
              </a:lnSpc>
              <a:spcAft>
                <a:spcPts val="800"/>
              </a:spcAft>
            </a:pPr>
            <a:r>
              <a:rPr lang="ar-IQ" sz="2000" dirty="0"/>
              <a:t>والبيئة تعني المنـزل، ويقال في اللغة العربية بوأه منزلاً وبوأه إياه وبوأه له وبوأه فيه، بمعنى هيأه له وانزله ومكن له فيه. وتبوأت منزلاً أي نزلته قال تعالى (والذين تبوؤا الدار والإيمان) </a:t>
            </a:r>
            <a:r>
              <a:rPr lang="ar-IQ" sz="2000" b="1" dirty="0"/>
              <a:t>(سورة الحشر، آية 10)</a:t>
            </a:r>
            <a:r>
              <a:rPr lang="ar-IQ" sz="2000" dirty="0"/>
              <a:t> والاسم من هذه الأفعال البيئة، فاستباءه أي اتخذه مباءة، بمعنى نزل وحل به، ويقال عن البيئة المحيط، فنقول (الإنسان ابن بيئته)، والبيئة في علم الاجتماع تعني الحالة، ومنه يقال (وانه لحسن البيئة).</a:t>
            </a:r>
            <a:endParaRPr lang="en-US" sz="2000" dirty="0"/>
          </a:p>
          <a:p>
            <a:pPr indent="457200" algn="just">
              <a:lnSpc>
                <a:spcPct val="150000"/>
              </a:lnSpc>
              <a:spcAft>
                <a:spcPts val="800"/>
              </a:spcAft>
            </a:pPr>
            <a:r>
              <a:rPr lang="ar-IQ" sz="2000" dirty="0"/>
              <a:t>ويستخدم لفظ </a:t>
            </a:r>
            <a:r>
              <a:rPr lang="en-US" sz="2000" dirty="0"/>
              <a:t>Environment</a:t>
            </a:r>
            <a:r>
              <a:rPr lang="ar-IQ" sz="2000" dirty="0"/>
              <a:t> في اللغة الانجليزية للدلالة على مجموع كل الظروف الخارجية المحيطة والمؤثرة في نمو وتنمية حياة الكائن الحي، أو مجموع الكائنات الحية، وكذلك يستخدم للدلالة على الوسط أو المحيط أو المكان الذي به الكائن الحي ويؤثر في حياته، وتذهب الموسوعة الفلسفية والنفسية إلى وضع مرادفات لجميع الألفاظ اللغوية في معظم لغات العالم كمرادفات كلمة (البيئة) والتي تترادف بين كلمات الوسط، والمحيط، والمكان، والظروف المحيطة، والحالات المؤثرة، وذلك في كل من اللغة الألمانية والايطالية والفرنسية.</a:t>
            </a:r>
            <a:endParaRPr lang="en-US" sz="2000" dirty="0"/>
          </a:p>
          <a:p>
            <a:pPr indent="457200" algn="just" rtl="1">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1733" y="533400"/>
            <a:ext cx="8807629" cy="5654297"/>
          </a:xfrm>
        </p:spPr>
        <p:txBody>
          <a:bodyPr>
            <a:noAutofit/>
          </a:bodyPr>
          <a:lstStyle/>
          <a:p>
            <a:pPr indent="457200" algn="just">
              <a:lnSpc>
                <a:spcPct val="150000"/>
              </a:lnSpc>
              <a:spcAft>
                <a:spcPts val="800"/>
              </a:spcAft>
            </a:pPr>
            <a:r>
              <a:rPr lang="ar-IQ" sz="2000" dirty="0"/>
              <a:t>وعرفها بعض العلماء بأنها مدى واسع من العناصر الاجتماعية والاقتصادية والطبيعية التي تتداخل فيما بينها. وكذلك عرفت بأنها ذلك الكل المعقد من العناصر الطبيعية والاجتماعية والثقافية والاقتصادية والجمالية التي تؤثر في الإفراد أو الجماعات وتحدد خصائصهم وعلاقاتهم، وفي معجم مصطلحات العلوم الاجتماعية عرفها احمد زكي بأنها كل ما يحيط بالإنسان من طبيعة ومجتمعات بشرية ونظم اجتماعية وعلاقات شخصية</a:t>
            </a:r>
            <a:r>
              <a:rPr lang="ar-IQ" sz="2000" dirty="0" smtClean="0"/>
              <a:t>.</a:t>
            </a:r>
          </a:p>
          <a:p>
            <a:pPr indent="457200" algn="just">
              <a:lnSpc>
                <a:spcPct val="150000"/>
              </a:lnSpc>
              <a:spcAft>
                <a:spcPts val="800"/>
              </a:spcAft>
            </a:pPr>
            <a:r>
              <a:rPr lang="ar-IQ" sz="2000" dirty="0"/>
              <a:t>أما كلمة ايكولوجيا اصلاً برزت في العلوم الطبيعية وتعني هذه الكلمة العلم الذي يختص بالتفاعلات التي تحدث بين النباتات والحيوانات والمحيط الذي حولهما. وكلمة ايكولوجيا </a:t>
            </a:r>
            <a:r>
              <a:rPr lang="en-US" sz="2000" dirty="0"/>
              <a:t>Ecology</a:t>
            </a:r>
            <a:r>
              <a:rPr lang="ar-IQ" sz="2000" dirty="0"/>
              <a:t> تعني بوجه عام دراسة العلاقات بين الكائنات الحية والبيئات التي تعيش في نطاقها، وقد اشتقت الكلمة من أصل يوناني " </a:t>
            </a:r>
            <a:r>
              <a:rPr lang="ar-IQ" sz="2000" dirty="0" err="1"/>
              <a:t>ايكوس</a:t>
            </a:r>
            <a:r>
              <a:rPr lang="ar-IQ" sz="2000" dirty="0"/>
              <a:t> " بمعنى منزل وهو يمثل البيئة المحلية الأولى للإنسان،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pPr indent="457200" algn="just">
              <a:lnSpc>
                <a:spcPct val="150000"/>
              </a:lnSpc>
              <a:spcAft>
                <a:spcPts val="800"/>
              </a:spcAft>
            </a:pPr>
            <a:r>
              <a:rPr lang="ar-IQ" dirty="0"/>
              <a:t>وقد اشتقت عنه أيضا كلمة </a:t>
            </a:r>
            <a:r>
              <a:rPr lang="en-US" dirty="0"/>
              <a:t>Economics</a:t>
            </a:r>
            <a:r>
              <a:rPr lang="ar-IQ" dirty="0"/>
              <a:t> للتعبير عن علم الاقتصاد. وكلمة ايكولوجيا صاغها في البداية </a:t>
            </a:r>
            <a:r>
              <a:rPr lang="en-US" dirty="0"/>
              <a:t>1869</a:t>
            </a:r>
            <a:r>
              <a:rPr lang="ar-IQ" dirty="0"/>
              <a:t> م العالم الألماني ارنست هيكل ليعبر بها عن العلاقات القائمة بين النباتات والحيوانات في أطار بيئة طبيعية معينة، وقد ازدهرت الايكولوجيا كعلم مع نهاية النصف الأول من القرن الماضي، ولكنها كانت في الغالب مرتبطة بالدراسات الخاصة بالحيوانات والنباتات أكثر من الإنسان، ويرجع إلى عالم الاجتماع الأمريكي تشارلز جابلن الفضل في إدخال النهج الايكولوجي إلى مجال العلوم الإنسانية عام </a:t>
            </a:r>
            <a:r>
              <a:rPr lang="en-US" dirty="0"/>
              <a:t>1915</a:t>
            </a:r>
            <a:r>
              <a:rPr lang="ar-IQ" dirty="0"/>
              <a:t> م، في كتابة عن "التشريح الاجتماعي لأحد المجتمعات المحلية الزراعية"، كما يرجع إلى عالم الانثروبولوجيا جوليان </a:t>
            </a:r>
            <a:r>
              <a:rPr lang="ar-IQ" dirty="0" err="1"/>
              <a:t>ستيوارد</a:t>
            </a:r>
            <a:r>
              <a:rPr lang="ar-IQ" dirty="0"/>
              <a:t> </a:t>
            </a:r>
            <a:r>
              <a:rPr lang="en-US" dirty="0" err="1"/>
              <a:t>j.Steward</a:t>
            </a:r>
            <a:r>
              <a:rPr lang="ar-IQ" dirty="0"/>
              <a:t> (</a:t>
            </a:r>
            <a:r>
              <a:rPr lang="en-US" dirty="0"/>
              <a:t>1902 </a:t>
            </a:r>
            <a:r>
              <a:rPr lang="ar-IQ" dirty="0"/>
              <a:t>ــ </a:t>
            </a:r>
            <a:r>
              <a:rPr lang="en-US" dirty="0"/>
              <a:t>1972 </a:t>
            </a:r>
            <a:r>
              <a:rPr lang="ar-IQ" dirty="0"/>
              <a:t>م) الفضل في استخدام المدخل الايكولوجي في الدراسة الانثروبولوجية في الثلاثينات من القرن الماضي، وأطلق على اتجاهه اسم الايكولوجيا الثقافية </a:t>
            </a:r>
            <a:r>
              <a:rPr lang="en-US" dirty="0"/>
              <a:t>cultural Ecology</a:t>
            </a:r>
            <a:r>
              <a:rPr lang="ar-IQ" dirty="0"/>
              <a:t>، وقد ركز جوليان </a:t>
            </a:r>
            <a:r>
              <a:rPr lang="ar-IQ" dirty="0" err="1"/>
              <a:t>ستيوارد</a:t>
            </a:r>
            <a:r>
              <a:rPr lang="ar-IQ" dirty="0"/>
              <a:t> على مبدأ التفاعل بين الإنسان والبيئة.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457200" algn="just">
              <a:lnSpc>
                <a:spcPct val="107000"/>
              </a:lnSpc>
              <a:spcAft>
                <a:spcPts val="800"/>
              </a:spcAft>
            </a:pPr>
            <a:r>
              <a:rPr lang="ar-IQ" sz="2400" dirty="0"/>
              <a:t>والايكولوجيا في أبسط معانيها هي دراسة العلاقة بين البيئة الطبيعية والإنسان، ولكن المسألة ليست مجرد وصف بسيط للظروف البيئية وأثرها في تحديد أوجه النشاط البشري، ولكن هي تتبع العلاقات المتبادلة بين الإنسان والبيئة العامة وأثر هذه العوامل البيئية في الإنسان والنظم المختلفة من اقتصادية وسياسية ودينية وغيرها. وقد شاع استعمال كلمة " ايكولوجيا " حتى أصبحت تستعمل في كل اللغات، كما امتد معناها ليشمل العلوم غير الطبيعية، كما يقال ايكولوجية الإدارة أو السياسة أو الحكم في مجتمع معين، ويقصد بذلك جميع الظروف الجغرافية والمناخية والاقتصادية والسياسية والاجتماعية والبشرية والزمنية، والتي تؤثر في ظاهرة ما، أو مخلوق معين، فتعطيه طابعاً مميزاً وصفات خاصة وقدرات بعينها، فالنبات مثلاً الذي يزرع في تربه معينة ومناخ معين ينمو على صورة معينة، وهو أن اقتلع أو أعيد غرسه فلن يكون على نفس درجة النمو.</a:t>
            </a: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2533" y="2645258"/>
            <a:ext cx="8807629" cy="6044339"/>
          </a:xfrm>
        </p:spPr>
        <p:txBody>
          <a:bodyPr>
            <a:noAutofit/>
          </a:bodyPr>
          <a:lstStyle/>
          <a:p>
            <a:pPr indent="0" algn="just">
              <a:lnSpc>
                <a:spcPct val="107000"/>
              </a:lnSpc>
              <a:spcAft>
                <a:spcPts val="800"/>
              </a:spcAft>
              <a:buNone/>
            </a:pPr>
            <a:r>
              <a:rPr lang="ar-IQ" dirty="0"/>
              <a:t>ويبدو موضوع الايكولوجيا للعالم الآن كموضوع رئيسي من الموضوعات التي تهمة بدرجة قصوى، لأنها حجر الزاوية بين كل الأسس التي تتحقق بها الحياة المستقرة، أي الحياة الأفضل لصحة وسلامة الشعوب كافة. وتعمل الانثروبولوجيا الايكولوجية على توسيع وجهة النظر المتعلقة بمفهوم الايكولوجيا، من خلال التمييز بين النواحي الفردية التنظيمية والنواحي الايكولوجية، وبيان الأثر والتأثير بين البيئة والانسان في المجتمعات المختلفة، بغض النظر عن بساطتها وتعقدها.</a:t>
            </a:r>
            <a:endParaRPr lang="en-US" dirty="0"/>
          </a:p>
          <a:p>
            <a:pPr indent="0" algn="just" rtl="1">
              <a:lnSpc>
                <a:spcPct val="107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96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45</TotalTime>
  <Words>818</Words>
  <Application>Microsoft Office PowerPoint</Application>
  <PresentationFormat>مخصص</PresentationFormat>
  <Paragraphs>14</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20</cp:revision>
  <dcterms:created xsi:type="dcterms:W3CDTF">1980-01-01T20:09:53Z</dcterms:created>
  <dcterms:modified xsi:type="dcterms:W3CDTF">2020-02-21T16:18:17Z</dcterms:modified>
</cp:coreProperties>
</file>