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57" r:id="rId4"/>
    <p:sldId id="272" r:id="rId5"/>
    <p:sldId id="261" r:id="rId6"/>
    <p:sldId id="258" r:id="rId7"/>
    <p:sldId id="262" r:id="rId8"/>
    <p:sldId id="260" r:id="rId9"/>
    <p:sldId id="259" r:id="rId10"/>
    <p:sldId id="263" r:id="rId11"/>
    <p:sldId id="264" r:id="rId12"/>
    <p:sldId id="265" r:id="rId13"/>
    <p:sldId id="266" r:id="rId14"/>
    <p:sldId id="269" r:id="rId15"/>
    <p:sldId id="271" r:id="rId16"/>
    <p:sldId id="267" r:id="rId17"/>
    <p:sldId id="268"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DFEECF0A-5DF2-4F05-9D0F-89843D4A231E}" type="datetimeFigureOut">
              <a:rPr lang="ar-IQ" smtClean="0"/>
              <a:t>05/07/1437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5244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FEECF0A-5DF2-4F05-9D0F-89843D4A231E}" type="datetimeFigureOut">
              <a:rPr lang="ar-IQ" smtClean="0"/>
              <a:t>05/07/1437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27516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FEECF0A-5DF2-4F05-9D0F-89843D4A231E}" type="datetimeFigureOut">
              <a:rPr lang="ar-IQ" smtClean="0"/>
              <a:t>05/07/1437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37922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FEECF0A-5DF2-4F05-9D0F-89843D4A231E}" type="datetimeFigureOut">
              <a:rPr lang="ar-IQ" smtClean="0"/>
              <a:t>05/07/1437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393633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ECF0A-5DF2-4F05-9D0F-89843D4A231E}" type="datetimeFigureOut">
              <a:rPr lang="ar-IQ" smtClean="0"/>
              <a:t>05/07/1437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360603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DFEECF0A-5DF2-4F05-9D0F-89843D4A231E}" type="datetimeFigureOut">
              <a:rPr lang="ar-IQ" smtClean="0"/>
              <a:t>05/07/1437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214947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DFEECF0A-5DF2-4F05-9D0F-89843D4A231E}" type="datetimeFigureOut">
              <a:rPr lang="ar-IQ" smtClean="0"/>
              <a:t>05/07/1437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24004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DFEECF0A-5DF2-4F05-9D0F-89843D4A231E}" type="datetimeFigureOut">
              <a:rPr lang="ar-IQ" smtClean="0"/>
              <a:t>05/07/1437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160318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ECF0A-5DF2-4F05-9D0F-89843D4A231E}" type="datetimeFigureOut">
              <a:rPr lang="ar-IQ" smtClean="0"/>
              <a:t>05/07/1437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480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ECF0A-5DF2-4F05-9D0F-89843D4A231E}" type="datetimeFigureOut">
              <a:rPr lang="ar-IQ" smtClean="0"/>
              <a:t>05/07/1437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332480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ECF0A-5DF2-4F05-9D0F-89843D4A231E}" type="datetimeFigureOut">
              <a:rPr lang="ar-IQ" smtClean="0"/>
              <a:t>05/07/1437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6F743A5-862B-43C0-B865-5E5D4E1BB71A}" type="slidenum">
              <a:rPr lang="ar-IQ" smtClean="0"/>
              <a:t>‹#›</a:t>
            </a:fld>
            <a:endParaRPr lang="ar-IQ"/>
          </a:p>
        </p:txBody>
      </p:sp>
    </p:spTree>
    <p:extLst>
      <p:ext uri="{BB962C8B-B14F-4D97-AF65-F5344CB8AC3E}">
        <p14:creationId xmlns:p14="http://schemas.microsoft.com/office/powerpoint/2010/main" val="104666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EECF0A-5DF2-4F05-9D0F-89843D4A231E}" type="datetimeFigureOut">
              <a:rPr lang="ar-IQ" smtClean="0"/>
              <a:t>05/07/1437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F743A5-862B-43C0-B865-5E5D4E1BB71A}" type="slidenum">
              <a:rPr lang="ar-IQ" smtClean="0"/>
              <a:t>‹#›</a:t>
            </a:fld>
            <a:endParaRPr lang="ar-IQ"/>
          </a:p>
        </p:txBody>
      </p:sp>
    </p:spTree>
    <p:extLst>
      <p:ext uri="{BB962C8B-B14F-4D97-AF65-F5344CB8AC3E}">
        <p14:creationId xmlns:p14="http://schemas.microsoft.com/office/powerpoint/2010/main" val="70593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Objectivity_(journalism)" TargetMode="External"/><Relationship Id="rId2" Type="http://schemas.openxmlformats.org/officeDocument/2006/relationships/hyperlink" Target="http://en.wikipedia.org/wiki/Social_influence" TargetMode="External"/><Relationship Id="rId1" Type="http://schemas.openxmlformats.org/officeDocument/2006/relationships/slideLayout" Target="../slideLayouts/slideLayout2.xml"/><Relationship Id="rId6" Type="http://schemas.openxmlformats.org/officeDocument/2006/relationships/hyperlink" Target="http://en.wikipedia.org/wiki/Jingoistic" TargetMode="External"/><Relationship Id="rId5" Type="http://schemas.openxmlformats.org/officeDocument/2006/relationships/hyperlink" Target="http://en.wikipedia.org/wiki/Loaded_language" TargetMode="External"/><Relationship Id="rId4" Type="http://schemas.openxmlformats.org/officeDocument/2006/relationships/hyperlink" Target="http://en.wikipedia.org/wiki/Lying_by_omiss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Germany" TargetMode="External"/><Relationship Id="rId2" Type="http://schemas.openxmlformats.org/officeDocument/2006/relationships/hyperlink" Target="http://en.wikipedia.org/wiki/Soviet_Union" TargetMode="External"/><Relationship Id="rId1" Type="http://schemas.openxmlformats.org/officeDocument/2006/relationships/slideLayout" Target="../slideLayouts/slideLayout2.xml"/><Relationship Id="rId6" Type="http://schemas.openxmlformats.org/officeDocument/2006/relationships/hyperlink" Target="http://en.wikipedia.org/wiki/Nazism" TargetMode="External"/><Relationship Id="rId5" Type="http://schemas.openxmlformats.org/officeDocument/2006/relationships/hyperlink" Target="http://en.wikipedia.org/wiki/Communism" TargetMode="External"/><Relationship Id="rId4" Type="http://schemas.openxmlformats.org/officeDocument/2006/relationships/hyperlink" Target="http://en.wikipedia.org/wiki/Hitl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pPr rtl="0"/>
            <a:r>
              <a:rPr lang="en-US" dirty="0" smtClean="0">
                <a:solidFill>
                  <a:schemeClr val="tx1"/>
                </a:solidFill>
              </a:rPr>
              <a:t>What Is Propaganda?</a:t>
            </a:r>
            <a:endParaRPr lang="ar-IQ" dirty="0">
              <a:solidFill>
                <a:schemeClr val="tx1"/>
              </a:solidFill>
            </a:endParaRPr>
          </a:p>
        </p:txBody>
      </p:sp>
      <p:sp>
        <p:nvSpPr>
          <p:cNvPr id="3" name="Subtitle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lstStyle/>
          <a:p>
            <a:pPr rtl="0"/>
            <a:r>
              <a:rPr lang="en-US" b="1" dirty="0" smtClean="0">
                <a:solidFill>
                  <a:schemeClr val="tx1"/>
                </a:solidFill>
              </a:rPr>
              <a:t>Definition and Types</a:t>
            </a:r>
            <a:endParaRPr lang="ar-IQ" b="1" dirty="0">
              <a:solidFill>
                <a:schemeClr val="tx1"/>
              </a:solidFill>
            </a:endParaRPr>
          </a:p>
        </p:txBody>
      </p:sp>
    </p:spTree>
    <p:extLst>
      <p:ext uri="{BB962C8B-B14F-4D97-AF65-F5344CB8AC3E}">
        <p14:creationId xmlns:p14="http://schemas.microsoft.com/office/powerpoint/2010/main" val="213787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t>Propaganda in Animal Farm:</a:t>
            </a:r>
            <a:br>
              <a:rPr lang="en-US" sz="3600" dirty="0" smtClean="0"/>
            </a:br>
            <a:r>
              <a:rPr lang="en-US" sz="3600" dirty="0" smtClean="0"/>
              <a:t>Snowball’s Windmill and Napoleon’s Gun </a:t>
            </a:r>
            <a:endParaRPr lang="ar-IQ"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3012" y="1988840"/>
            <a:ext cx="2752924" cy="3672408"/>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988840"/>
            <a:ext cx="3112963" cy="37444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8407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Song of England and News of the Revolution</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2132856"/>
            <a:ext cx="3240359" cy="3240360"/>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88840"/>
            <a:ext cx="4038600" cy="3600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541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style>
          <a:lnRef idx="1">
            <a:schemeClr val="accent6"/>
          </a:lnRef>
          <a:fillRef idx="3">
            <a:schemeClr val="accent6"/>
          </a:fillRef>
          <a:effectRef idx="2">
            <a:schemeClr val="accent6"/>
          </a:effectRef>
          <a:fontRef idx="minor">
            <a:schemeClr val="lt1"/>
          </a:fontRef>
        </p:style>
        <p:txBody>
          <a:bodyPr>
            <a:normAutofit/>
          </a:bodyPr>
          <a:lstStyle/>
          <a:p>
            <a:r>
              <a:rPr lang="en-US" dirty="0" smtClean="0"/>
              <a:t>The two pigs/Rivals</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988840"/>
            <a:ext cx="7488831" cy="41373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731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smtClean="0">
                <a:solidFill>
                  <a:srgbClr val="FFFF00"/>
                </a:solidFill>
              </a:rPr>
              <a:t>The animals who are responsible for the propaganda campaigns </a:t>
            </a:r>
            <a:endParaRPr lang="ar-IQ" b="1" dirty="0">
              <a:solidFill>
                <a:srgbClr val="FFFF0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2132856"/>
            <a:ext cx="3384376" cy="3672408"/>
          </a:xfrm>
          <a:prstGeom prst="rect">
            <a:avLst/>
          </a:prstGeom>
          <a:ln w="228600" cap="sq" cmpd="thickThin">
            <a:solidFill>
              <a:srgbClr val="000000"/>
            </a:solidFill>
            <a:prstDash val="solid"/>
            <a:miter lim="800000"/>
          </a:ln>
          <a:effectLst>
            <a:innerShdw blurRad="76200">
              <a:srgbClr val="000000"/>
            </a:innerShdw>
          </a:effectLst>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60848"/>
            <a:ext cx="4038600" cy="3600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8822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What is Squealer Doing?</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8398" y="1600200"/>
            <a:ext cx="7187204" cy="4525963"/>
          </a:xfrm>
        </p:spPr>
      </p:pic>
    </p:spTree>
    <p:extLst>
      <p:ext uri="{BB962C8B-B14F-4D97-AF65-F5344CB8AC3E}">
        <p14:creationId xmlns:p14="http://schemas.microsoft.com/office/powerpoint/2010/main" val="307884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r>
              <a:rPr lang="en-US" dirty="0" smtClean="0"/>
              <a:t>Joseph </a:t>
            </a:r>
            <a:r>
              <a:rPr lang="en-US" dirty="0" err="1" smtClean="0"/>
              <a:t>Goebbles</a:t>
            </a:r>
            <a:r>
              <a:rPr lang="en-US" dirty="0" smtClean="0"/>
              <a:t> (1897-1945)</a:t>
            </a:r>
            <a:br>
              <a:rPr lang="en-US" dirty="0" smtClean="0"/>
            </a:br>
            <a:r>
              <a:rPr lang="en-US" dirty="0" smtClean="0"/>
              <a:t>The German Propaganda Minister</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69285" y="1772816"/>
            <a:ext cx="3458699" cy="435334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1772816"/>
            <a:ext cx="3528392" cy="4320479"/>
          </a:xfrm>
        </p:spPr>
      </p:pic>
    </p:spTree>
    <p:extLst>
      <p:ext uri="{BB962C8B-B14F-4D97-AF65-F5344CB8AC3E}">
        <p14:creationId xmlns:p14="http://schemas.microsoft.com/office/powerpoint/2010/main" val="162870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Examples of black Propaganda</a:t>
            </a:r>
            <a:endParaRPr lang="ar-IQ" dirty="0"/>
          </a:p>
        </p:txBody>
      </p:sp>
      <p:sp>
        <p:nvSpPr>
          <p:cNvPr id="3" name="Text Placeholder 2"/>
          <p:cNvSpPr>
            <a:spLocks noGrp="1"/>
          </p:cNvSpPr>
          <p:nvPr>
            <p:ph type="body" idx="1"/>
          </p:nvPr>
        </p:nvSpPr>
        <p:spPr/>
        <p:style>
          <a:lnRef idx="3">
            <a:schemeClr val="lt1"/>
          </a:lnRef>
          <a:fillRef idx="1">
            <a:schemeClr val="accent5"/>
          </a:fillRef>
          <a:effectRef idx="1">
            <a:schemeClr val="accent5"/>
          </a:effectRef>
          <a:fontRef idx="minor">
            <a:schemeClr val="lt1"/>
          </a:fontRef>
        </p:style>
        <p:txBody>
          <a:bodyPr/>
          <a:lstStyle/>
          <a:p>
            <a:pPr algn="l" rtl="0"/>
            <a:r>
              <a:rPr lang="en-US" dirty="0" smtClean="0"/>
              <a:t>The Pigs’ campaign</a:t>
            </a:r>
            <a:endParaRPr lang="ar-IQ" dirty="0"/>
          </a:p>
        </p:txBody>
      </p:sp>
      <p:sp>
        <p:nvSpPr>
          <p:cNvPr id="4" name="Content Placeholder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algn="just" rtl="0"/>
            <a:r>
              <a:rPr lang="en-US" dirty="0" smtClean="0"/>
              <a:t>Man is Evil, Wicked, irresponsible, Exploiter, Bad-mannered, selfish, careless, unreliable, untrustworthy, self-seeking and abusive.</a:t>
            </a:r>
          </a:p>
          <a:p>
            <a:pPr algn="just" rtl="0"/>
            <a:r>
              <a:rPr lang="en-US" dirty="0" smtClean="0"/>
              <a:t>The only good Man is the dead one.</a:t>
            </a:r>
            <a:endParaRPr lang="ar-IQ" dirty="0"/>
          </a:p>
        </p:txBody>
      </p:sp>
      <p:sp>
        <p:nvSpPr>
          <p:cNvPr id="5" name="Text Placeholder 4"/>
          <p:cNvSpPr>
            <a:spLocks noGrp="1"/>
          </p:cNvSpPr>
          <p:nvPr>
            <p:ph type="body" sz="quarter" idx="3"/>
          </p:nvPr>
        </p:nvSpPr>
        <p:spPr/>
        <p:style>
          <a:lnRef idx="3">
            <a:schemeClr val="lt1"/>
          </a:lnRef>
          <a:fillRef idx="1">
            <a:schemeClr val="accent3"/>
          </a:fillRef>
          <a:effectRef idx="1">
            <a:schemeClr val="accent3"/>
          </a:effectRef>
          <a:fontRef idx="minor">
            <a:schemeClr val="lt1"/>
          </a:fontRef>
        </p:style>
        <p:txBody>
          <a:bodyPr/>
          <a:lstStyle/>
          <a:p>
            <a:pPr algn="l" rtl="0"/>
            <a:r>
              <a:rPr lang="en-US" dirty="0" smtClean="0"/>
              <a:t>Mr. Jones’ Campaign</a:t>
            </a:r>
            <a:endParaRPr lang="ar-IQ" dirty="0"/>
          </a:p>
        </p:txBody>
      </p:sp>
      <p:sp>
        <p:nvSpPr>
          <p:cNvPr id="6" name="Content Placeholder 5"/>
          <p:cNvSpPr>
            <a:spLocks noGrp="1"/>
          </p:cNvSpPr>
          <p:nvPr>
            <p:ph sz="quarter" idx="4"/>
          </p:nvPr>
        </p:nvSpPr>
        <p:spPr/>
        <p:style>
          <a:lnRef idx="1">
            <a:schemeClr val="accent1"/>
          </a:lnRef>
          <a:fillRef idx="2">
            <a:schemeClr val="accent1"/>
          </a:fillRef>
          <a:effectRef idx="1">
            <a:schemeClr val="accent1"/>
          </a:effectRef>
          <a:fontRef idx="minor">
            <a:schemeClr val="dk1"/>
          </a:fontRef>
        </p:style>
        <p:txBody>
          <a:bodyPr/>
          <a:lstStyle/>
          <a:p>
            <a:pPr algn="l" rtl="0"/>
            <a:r>
              <a:rPr lang="en-US" dirty="0" smtClean="0"/>
              <a:t>The animals are tormenting, perpetually fighting </a:t>
            </a:r>
            <a:r>
              <a:rPr lang="en-US" dirty="0"/>
              <a:t>each </a:t>
            </a:r>
            <a:r>
              <a:rPr lang="en-US" dirty="0" smtClean="0"/>
              <a:t>other. They are starving to death. They are practicing cannibalism, and they have their females in common. </a:t>
            </a:r>
          </a:p>
          <a:p>
            <a:pPr algn="l" rtl="0"/>
            <a:r>
              <a:rPr lang="en-US" dirty="0" smtClean="0"/>
              <a:t>That is the result of rebelling against the Natural Law. </a:t>
            </a:r>
            <a:endParaRPr lang="ar-IQ" dirty="0"/>
          </a:p>
        </p:txBody>
      </p:sp>
    </p:spTree>
    <p:extLst>
      <p:ext uri="{BB962C8B-B14F-4D97-AF65-F5344CB8AC3E}">
        <p14:creationId xmlns:p14="http://schemas.microsoft.com/office/powerpoint/2010/main" val="162498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Good Luck</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060848"/>
            <a:ext cx="5328592" cy="33843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568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rtl="0"/>
            <a:r>
              <a:rPr lang="en-US" dirty="0" smtClean="0"/>
              <a:t>George Orwell (1903-1950)</a:t>
            </a:r>
            <a:br>
              <a:rPr lang="en-US" dirty="0" smtClean="0"/>
            </a:br>
            <a:r>
              <a:rPr lang="en-US" dirty="0" smtClean="0"/>
              <a:t>Arthur Eric Blair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724819"/>
            <a:ext cx="5544616" cy="42767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3085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rtl="0"/>
            <a:r>
              <a:rPr lang="en-US" b="1" dirty="0" smtClean="0">
                <a:solidFill>
                  <a:schemeClr val="tx1"/>
                </a:solidFill>
              </a:rPr>
              <a:t>Propaganda is Defined as</a:t>
            </a:r>
            <a:endParaRPr lang="ar-IQ" b="1" dirty="0">
              <a:solidFill>
                <a:schemeClr val="tx1"/>
              </a:solidFill>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lgn="just" rtl="0"/>
            <a:r>
              <a:rPr lang="en-US" b="1" dirty="0"/>
              <a:t>Propaganda</a:t>
            </a:r>
            <a:r>
              <a:rPr lang="en-US" dirty="0"/>
              <a:t> is a form of communication aimed towards </a:t>
            </a:r>
            <a:r>
              <a:rPr lang="en-US" u="sng" dirty="0">
                <a:hlinkClick r:id="rId2" tooltip="Social influence"/>
              </a:rPr>
              <a:t>influencing</a:t>
            </a:r>
            <a:r>
              <a:rPr lang="en-US" dirty="0"/>
              <a:t> the attitude of a population toward some cause or position. Propaganda is information that is not </a:t>
            </a:r>
            <a:r>
              <a:rPr lang="en-US" u="sng" dirty="0">
                <a:hlinkClick r:id="rId3" tooltip="Objectivity (journalism)"/>
              </a:rPr>
              <a:t>impartial</a:t>
            </a:r>
            <a:r>
              <a:rPr lang="en-US" dirty="0"/>
              <a:t> and used primarily to influence an audience and further an agenda, often by presenting facts selectively (perhaps </a:t>
            </a:r>
            <a:r>
              <a:rPr lang="en-US" u="sng" dirty="0">
                <a:hlinkClick r:id="rId4" tooltip="Lying by omission"/>
              </a:rPr>
              <a:t>lying by omission</a:t>
            </a:r>
            <a:r>
              <a:rPr lang="en-US" dirty="0"/>
              <a:t>) to encourage a particular synthesis, or using </a:t>
            </a:r>
            <a:r>
              <a:rPr lang="en-US" u="sng" dirty="0">
                <a:hlinkClick r:id="rId5" tooltip="Loaded language"/>
              </a:rPr>
              <a:t>loaded</a:t>
            </a:r>
            <a:r>
              <a:rPr lang="en-US" dirty="0"/>
              <a:t> messages to produce an emotional rather than a rational response to the information </a:t>
            </a:r>
            <a:r>
              <a:rPr lang="en-US" dirty="0" smtClean="0"/>
              <a:t>presented.</a:t>
            </a:r>
          </a:p>
          <a:p>
            <a:pPr marL="0" indent="0" algn="just" rtl="0">
              <a:buNone/>
            </a:pPr>
            <a:r>
              <a:rPr lang="en-US" dirty="0"/>
              <a:t> </a:t>
            </a:r>
            <a:r>
              <a:rPr lang="en-US" dirty="0" smtClean="0"/>
              <a:t>      While </a:t>
            </a:r>
            <a:r>
              <a:rPr lang="en-US" dirty="0"/>
              <a:t>the term propaganda has acquired a strongly negative connotation by association with its most manipulative and </a:t>
            </a:r>
            <a:r>
              <a:rPr lang="en-US" u="sng" dirty="0">
                <a:hlinkClick r:id="rId6" tooltip="Jingoistic"/>
              </a:rPr>
              <a:t>jingoistic</a:t>
            </a:r>
            <a:r>
              <a:rPr lang="en-US" dirty="0"/>
              <a:t> examples, propaganda in its original sense was neutral and could refer to uses that were generally positive, such as public health recommendations, signs encouraging citizens to participate in a census or election, or messages encouraging persons to report crimes to law enforcement.</a:t>
            </a:r>
          </a:p>
          <a:p>
            <a:pPr algn="just" rtl="0">
              <a:buFont typeface="Wingdings" pitchFamily="2" charset="2"/>
              <a:buChar char="v"/>
            </a:pPr>
            <a:endParaRPr lang="ar-IQ" dirty="0"/>
          </a:p>
        </p:txBody>
      </p:sp>
    </p:spTree>
    <p:extLst>
      <p:ext uri="{BB962C8B-B14F-4D97-AF65-F5344CB8AC3E}">
        <p14:creationId xmlns:p14="http://schemas.microsoft.com/office/powerpoint/2010/main" val="199576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What is propaganda doing?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916832"/>
            <a:ext cx="4968552" cy="40324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176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rtl="0"/>
            <a:r>
              <a:rPr lang="en-US" b="1" dirty="0" smtClean="0">
                <a:solidFill>
                  <a:schemeClr val="tx1"/>
                </a:solidFill>
              </a:rPr>
              <a:t>Examples of propaganda</a:t>
            </a:r>
            <a:endParaRPr lang="ar-IQ" b="1" dirty="0">
              <a:solidFill>
                <a:schemeClr val="tx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988840"/>
            <a:ext cx="3384376" cy="3888432"/>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8582" y="1916833"/>
            <a:ext cx="3457835" cy="39604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055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rtl="0"/>
            <a:r>
              <a:rPr lang="en-US" b="1" dirty="0" smtClean="0">
                <a:solidFill>
                  <a:schemeClr val="tx1"/>
                </a:solidFill>
              </a:rPr>
              <a:t>Propaganda in the 20</a:t>
            </a:r>
            <a:r>
              <a:rPr lang="en-US" b="1" baseline="30000" dirty="0" smtClean="0">
                <a:solidFill>
                  <a:schemeClr val="tx1"/>
                </a:solidFill>
              </a:rPr>
              <a:t>th</a:t>
            </a:r>
            <a:r>
              <a:rPr lang="en-US" b="1" dirty="0" smtClean="0">
                <a:solidFill>
                  <a:schemeClr val="tx1"/>
                </a:solidFill>
              </a:rPr>
              <a:t> Century</a:t>
            </a:r>
            <a:endParaRPr lang="ar-IQ" b="1" dirty="0">
              <a:solidFill>
                <a:schemeClr val="tx1"/>
              </a:solidFill>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lgn="just" rtl="0">
              <a:buNone/>
            </a:pPr>
            <a:r>
              <a:rPr lang="en-US" dirty="0" smtClean="0"/>
              <a:t> </a:t>
            </a:r>
            <a:r>
              <a:rPr lang="en-US" dirty="0"/>
              <a:t>During the 20th </a:t>
            </a:r>
            <a:r>
              <a:rPr lang="en-US" dirty="0" smtClean="0"/>
              <a:t>century, </a:t>
            </a:r>
            <a:r>
              <a:rPr lang="en-US" dirty="0"/>
              <a:t>the term acquired a thoroughly negative meaning in western countries, representing the intentional dissemination of often false, but certainly "compelling" claims to support or justify political actions or ideologies. This redefinition arose </a:t>
            </a:r>
            <a:r>
              <a:rPr lang="en-US" dirty="0" smtClean="0"/>
              <a:t>because </a:t>
            </a:r>
            <a:r>
              <a:rPr lang="en-US" dirty="0"/>
              <a:t>both the </a:t>
            </a:r>
            <a:r>
              <a:rPr lang="en-US" u="sng" dirty="0">
                <a:hlinkClick r:id="rId2" tooltip="Soviet Union"/>
              </a:rPr>
              <a:t>Soviet Union</a:t>
            </a:r>
            <a:r>
              <a:rPr lang="en-US" dirty="0"/>
              <a:t> and </a:t>
            </a:r>
            <a:r>
              <a:rPr lang="en-US" u="sng" dirty="0">
                <a:hlinkClick r:id="rId3" tooltip="Germany"/>
              </a:rPr>
              <a:t>Germany</a:t>
            </a:r>
            <a:r>
              <a:rPr lang="en-US" dirty="0"/>
              <a:t>'s government under </a:t>
            </a:r>
            <a:r>
              <a:rPr lang="en-US" u="sng" dirty="0">
                <a:hlinkClick r:id="rId4" tooltip="Hitler"/>
              </a:rPr>
              <a:t>Hitler</a:t>
            </a:r>
            <a:r>
              <a:rPr lang="en-US" dirty="0"/>
              <a:t> admitted explicitly to using propaganda favoring, respectively, </a:t>
            </a:r>
            <a:r>
              <a:rPr lang="en-US" u="sng" dirty="0">
                <a:hlinkClick r:id="rId5" tooltip="Communism"/>
              </a:rPr>
              <a:t>communism</a:t>
            </a:r>
            <a:r>
              <a:rPr lang="en-US" dirty="0"/>
              <a:t> and </a:t>
            </a:r>
            <a:r>
              <a:rPr lang="en-US" u="sng" dirty="0">
                <a:hlinkClick r:id="rId6" tooltip="Nazism"/>
              </a:rPr>
              <a:t>Nazism</a:t>
            </a:r>
            <a:r>
              <a:rPr lang="en-US" dirty="0"/>
              <a:t>, in all forms of public expression. As these ideologies were repugnant to liberal western societies, the negative feelings toward them came to be projected into the word "propaganda" itself. </a:t>
            </a:r>
            <a:endParaRPr lang="ar-IQ" dirty="0"/>
          </a:p>
        </p:txBody>
      </p:sp>
    </p:spTree>
    <p:extLst>
      <p:ext uri="{BB962C8B-B14F-4D97-AF65-F5344CB8AC3E}">
        <p14:creationId xmlns:p14="http://schemas.microsoft.com/office/powerpoint/2010/main" val="288598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b="1" dirty="0" smtClean="0">
                <a:solidFill>
                  <a:schemeClr val="tx1"/>
                </a:solidFill>
              </a:rPr>
              <a:t>Examples of propaganda</a:t>
            </a:r>
            <a:endParaRPr lang="ar-IQ" b="1" dirty="0">
              <a:solidFill>
                <a:schemeClr val="tx1"/>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988840"/>
            <a:ext cx="3168352" cy="3816423"/>
          </a:xfrm>
          <a:prstGeom prst="rect">
            <a:avLst/>
          </a:prstGeom>
          <a:ln w="228600" cap="sq" cmpd="thickThin">
            <a:solidFill>
              <a:srgbClr val="000000"/>
            </a:solidFill>
            <a:prstDash val="solid"/>
            <a:miter lim="800000"/>
          </a:ln>
          <a:effectLst>
            <a:innerShdw blurRad="76200">
              <a:srgbClr val="000000"/>
            </a:innerShdw>
          </a:effectLst>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099364"/>
            <a:ext cx="3471167" cy="37779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927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Propaganda in the War</a:t>
            </a:r>
            <a:endParaRPr lang="ar-IQ"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fontScale="92500" lnSpcReduction="20000"/>
          </a:bodyPr>
          <a:lstStyle/>
          <a:p>
            <a:pPr algn="just" rtl="0"/>
            <a:r>
              <a:rPr lang="en-US" dirty="0">
                <a:solidFill>
                  <a:schemeClr val="tx1"/>
                </a:solidFill>
              </a:rPr>
              <a:t>Propaganda is a powerful weapon in war; it is used to dehumanize and create hatred toward a supposed enemy, either internal or external, by creating a false image in the mind. This can be done by using derogatory or racist terms, avoiding some words or by making allegations of enemy atrocities. Most propaganda wars require the home population to feel the enemy has inflicted an injustice, which may be fictitious or may be based on facts. The home population must also decide that the cause of their nation is just.</a:t>
            </a:r>
          </a:p>
          <a:p>
            <a:pPr algn="l" rtl="0"/>
            <a:endParaRPr lang="ar-IQ" dirty="0"/>
          </a:p>
        </p:txBody>
      </p:sp>
    </p:spTree>
    <p:extLst>
      <p:ext uri="{BB962C8B-B14F-4D97-AF65-F5344CB8AC3E}">
        <p14:creationId xmlns:p14="http://schemas.microsoft.com/office/powerpoint/2010/main" val="132368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Types of propaganda</a:t>
            </a:r>
            <a:endParaRPr lang="ar-IQ"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just" rtl="0"/>
            <a:r>
              <a:rPr lang="en-US" dirty="0" smtClean="0"/>
              <a:t>There are three types of Propaganda: White, Black, and Grey. In Orwell’s Animal Farm, Black Propaganda is used extensively by both conflicting parties: Mr. Jones and the other farmers on the one hand and the Pigs on the other.  This kind of propaganda is mainly used to dehumanize, demonize, and defame the enemy while aggrandizing and overstating one’s own actions and achievement. </a:t>
            </a:r>
            <a:endParaRPr lang="ar-IQ" dirty="0"/>
          </a:p>
        </p:txBody>
      </p:sp>
    </p:spTree>
    <p:extLst>
      <p:ext uri="{BB962C8B-B14F-4D97-AF65-F5344CB8AC3E}">
        <p14:creationId xmlns:p14="http://schemas.microsoft.com/office/powerpoint/2010/main" val="2398424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574</Words>
  <Application>Microsoft Office PowerPoint</Application>
  <PresentationFormat>On-screen Show (4:3)</PresentationFormat>
  <Paragraphs>29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What Is Propaganda?</vt:lpstr>
      <vt:lpstr>George Orwell (1903-1950) Arthur Eric Blair</vt:lpstr>
      <vt:lpstr>Propaganda is Defined as</vt:lpstr>
      <vt:lpstr>What is propaganda doing?</vt:lpstr>
      <vt:lpstr>Examples of propaganda</vt:lpstr>
      <vt:lpstr>Propaganda in the 20th Century</vt:lpstr>
      <vt:lpstr>Examples of propaganda</vt:lpstr>
      <vt:lpstr>Propaganda in the War</vt:lpstr>
      <vt:lpstr>Types of propaganda</vt:lpstr>
      <vt:lpstr>Propaganda in Animal Farm: Snowball’s Windmill and Napoleon’s Gun </vt:lpstr>
      <vt:lpstr>Song of England and News of the Revolution</vt:lpstr>
      <vt:lpstr>The two pigs/Rivals</vt:lpstr>
      <vt:lpstr>The animals who are responsible for the propaganda campaigns </vt:lpstr>
      <vt:lpstr>What is Squealer Doing?</vt:lpstr>
      <vt:lpstr>Joseph Goebbles (1897-1945) The German Propaganda Minister</vt:lpstr>
      <vt:lpstr>Examples of black Propaganda</vt:lpstr>
      <vt:lpstr>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Propaganda?</dc:title>
  <dc:creator>hp</dc:creator>
  <cp:lastModifiedBy>hp</cp:lastModifiedBy>
  <cp:revision>12</cp:revision>
  <dcterms:created xsi:type="dcterms:W3CDTF">2015-04-03T20:25:52Z</dcterms:created>
  <dcterms:modified xsi:type="dcterms:W3CDTF">2016-04-12T20:39:21Z</dcterms:modified>
</cp:coreProperties>
</file>