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>
        <p:scale>
          <a:sx n="90" d="100"/>
          <a:sy n="90" d="100"/>
        </p:scale>
        <p:origin x="6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defrancais.net/garg.php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defrancais.net/biomontesquieu.htm" TargetMode="External"/><Relationship Id="rId2" Type="http://schemas.openxmlformats.org/officeDocument/2006/relationships/hyperlink" Target="http://www.bacdefrancais.net/lettres-persanes-montesquieu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(2)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381" y="850604"/>
            <a:ext cx="10692219" cy="5245395"/>
          </a:xfrm>
        </p:spPr>
        <p:txBody>
          <a:bodyPr>
            <a:normAutofit fontScale="92500" lnSpcReduction="20000"/>
          </a:bodyPr>
          <a:lstStyle/>
          <a:p>
            <a:pPr rtl="0">
              <a:lnSpc>
                <a:spcPct val="150000"/>
              </a:lnSpc>
            </a:pPr>
            <a:r>
              <a:rPr lang="fr-FR" b="1" dirty="0" smtClean="0">
                <a:latin typeface="Broadway" panose="04040905080B02020502" pitchFamily="82" charset="0"/>
              </a:rPr>
              <a:t> </a:t>
            </a:r>
            <a:r>
              <a:rPr lang="fr-FR" b="1" dirty="0" smtClean="0"/>
              <a:t>Au siècle classique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Au XVIème siècle, le roman devient un genre littéraire pour désigner une </a:t>
            </a:r>
            <a:r>
              <a:rPr lang="fr-FR" dirty="0" err="1" smtClean="0"/>
              <a:t>oeuvre</a:t>
            </a:r>
            <a:r>
              <a:rPr lang="fr-FR" dirty="0" smtClean="0"/>
              <a:t> fictive écrite en prose racontant la vie de personnages qui évoluent dans un monde réel. En France : Rabelais avec </a:t>
            </a:r>
            <a:r>
              <a:rPr lang="fr-FR" u="sng" dirty="0" smtClean="0">
                <a:hlinkClick r:id="rId2"/>
              </a:rPr>
              <a:t>Gargantua</a:t>
            </a:r>
            <a:r>
              <a:rPr lang="fr-FR" dirty="0" smtClean="0"/>
              <a:t> et </a:t>
            </a:r>
            <a:r>
              <a:rPr lang="fr-FR" u="sng" dirty="0" smtClean="0"/>
              <a:t>Pantagruel</a:t>
            </a:r>
            <a:r>
              <a:rPr lang="fr-FR" dirty="0" smtClean="0"/>
              <a:t>, en Espagne Cervantès avec </a:t>
            </a:r>
            <a:r>
              <a:rPr lang="fr-FR" u="sng" dirty="0" smtClean="0"/>
              <a:t>Don </a:t>
            </a:r>
            <a:r>
              <a:rPr lang="fr-FR" u="sng" dirty="0" err="1" smtClean="0"/>
              <a:t>Quijote</a:t>
            </a:r>
            <a:r>
              <a:rPr lang="fr-FR" u="sng" dirty="0" smtClean="0"/>
              <a:t> de la </a:t>
            </a:r>
            <a:r>
              <a:rPr lang="fr-FR" u="sng" dirty="0" err="1" smtClean="0"/>
              <a:t>Mancha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roman est considéré comme mineur.</a:t>
            </a:r>
            <a:br>
              <a:rPr lang="fr-FR" dirty="0" smtClean="0"/>
            </a:br>
            <a:r>
              <a:rPr lang="fr-FR" dirty="0" smtClean="0"/>
              <a:t>Le lecteur vit des aventures par procuration.</a:t>
            </a:r>
            <a:br>
              <a:rPr lang="fr-FR" dirty="0" smtClean="0"/>
            </a:br>
            <a:r>
              <a:rPr lang="fr-FR" dirty="0" smtClean="0"/>
              <a:t>Le premier grand roman classique est </a:t>
            </a:r>
            <a:r>
              <a:rPr lang="fr-FR" u="sng" dirty="0" smtClean="0"/>
              <a:t>La Princesse de Clèves</a:t>
            </a:r>
            <a:r>
              <a:rPr lang="fr-FR" dirty="0" smtClean="0"/>
              <a:t> de Madame de La Fayette, qui apparaît </a:t>
            </a:r>
            <a:r>
              <a:rPr lang="fr-FR" dirty="0" err="1" smtClean="0"/>
              <a:t>coome</a:t>
            </a:r>
            <a:r>
              <a:rPr lang="fr-FR" dirty="0" smtClean="0"/>
              <a:t> le fondement du roman moderne.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b="1" dirty="0" smtClean="0"/>
          </a:p>
          <a:p>
            <a:pPr indent="355600" algn="just" rtl="0">
              <a:lnSpc>
                <a:spcPct val="150000"/>
              </a:lnSpc>
            </a:pPr>
            <a:endParaRPr lang="fr-FR" b="1" dirty="0" smtClean="0"/>
          </a:p>
          <a:p>
            <a:pPr indent="355600" algn="just" rtl="0">
              <a:lnSpc>
                <a:spcPct val="150000"/>
              </a:lnSpc>
            </a:pP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xmlns="" val="37754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889000" y="825500"/>
            <a:ext cx="10515600" cy="52705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lnSpc>
                <a:spcPct val="150000"/>
              </a:lnSpc>
              <a:buClrTx/>
              <a:buNone/>
            </a:pPr>
            <a:endParaRPr lang="fr-FR" sz="2000" b="1" dirty="0" smtClean="0"/>
          </a:p>
          <a:p>
            <a:pPr indent="0" algn="just" rtl="0">
              <a:lnSpc>
                <a:spcPct val="150000"/>
              </a:lnSpc>
              <a:buNone/>
            </a:pPr>
            <a:r>
              <a:rPr lang="fr-FR" b="1" dirty="0" smtClean="0"/>
              <a:t> </a:t>
            </a:r>
          </a:p>
          <a:p>
            <a:pPr indent="355600" algn="just" rtl="0">
              <a:lnSpc>
                <a:spcPct val="150000"/>
              </a:lnSpc>
            </a:pPr>
            <a:endParaRPr lang="fr-FR" b="1" dirty="0" smtClean="0"/>
          </a:p>
          <a:p>
            <a:pPr indent="355600" algn="just" rtl="0">
              <a:lnSpc>
                <a:spcPct val="150000"/>
              </a:lnSpc>
            </a:pPr>
            <a:endParaRPr lang="ar-IQ" b="1" dirty="0"/>
          </a:p>
        </p:txBody>
      </p:sp>
      <p:sp>
        <p:nvSpPr>
          <p:cNvPr id="3" name="Rectangle 2"/>
          <p:cNvSpPr/>
          <p:nvPr/>
        </p:nvSpPr>
        <p:spPr>
          <a:xfrm>
            <a:off x="659219" y="691116"/>
            <a:ext cx="108452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Au XVIIIème siècle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roman offre une grande variété de forme.</a:t>
            </a:r>
            <a:br>
              <a:rPr lang="fr-FR" dirty="0" smtClean="0"/>
            </a:br>
            <a:r>
              <a:rPr lang="fr-FR" dirty="0" smtClean="0"/>
              <a:t>Les classes bourgeoises s'intéressent au roman.</a:t>
            </a:r>
            <a:br>
              <a:rPr lang="fr-FR" dirty="0" smtClean="0"/>
            </a:br>
            <a:r>
              <a:rPr lang="fr-FR" dirty="0" smtClean="0"/>
              <a:t>La portée morale est affirmée.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réalisme romanesque connaît son plus grand succès.</a:t>
            </a:r>
            <a:br>
              <a:rPr lang="fr-FR" dirty="0" smtClean="0"/>
            </a:br>
            <a:r>
              <a:rPr lang="fr-FR" dirty="0" smtClean="0"/>
              <a:t>Le genre du roman épistolaire apparaît en France avec </a:t>
            </a:r>
            <a:r>
              <a:rPr lang="fr-FR" u="sng" dirty="0" smtClean="0">
                <a:hlinkClick r:id="rId2"/>
              </a:rPr>
              <a:t>Les Lettres Persanes</a:t>
            </a:r>
            <a:r>
              <a:rPr lang="fr-FR" dirty="0" smtClean="0"/>
              <a:t> de </a:t>
            </a:r>
            <a:r>
              <a:rPr lang="fr-FR" dirty="0" smtClean="0">
                <a:hlinkClick r:id="rId3"/>
              </a:rPr>
              <a:t>Montesquieu</a:t>
            </a:r>
            <a:r>
              <a:rPr lang="fr-FR" dirty="0" smtClean="0"/>
              <a:t>.</a:t>
            </a:r>
            <a:br>
              <a:rPr lang="fr-FR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031959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20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Organic</vt:lpstr>
      <vt:lpstr>النصوص الروائية</vt:lpstr>
      <vt:lpstr>Slide 2</vt:lpstr>
      <vt:lpstr>Slide 3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18</cp:revision>
  <dcterms:created xsi:type="dcterms:W3CDTF">2020-01-26T15:47:51Z</dcterms:created>
  <dcterms:modified xsi:type="dcterms:W3CDTF">2020-03-09T22:02:51Z</dcterms:modified>
</cp:coreProperties>
</file>