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>
        <p:scale>
          <a:sx n="110" d="100"/>
          <a:sy n="110" d="100"/>
        </p:scale>
        <p:origin x="-9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  <a:cs typeface="AdvertisingExtraBold" pitchFamily="2" charset="-78"/>
              </a:rPr>
              <a:t>النصوص الروائية</a:t>
            </a:r>
            <a:endParaRPr lang="ar-IQ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cs typeface="AdvertisingExtraBold" pitchFamily="2" charset="-78"/>
              </a:rPr>
              <a:t>محاضرة رقم (4)</a:t>
            </a:r>
          </a:p>
          <a:p>
            <a:r>
              <a:rPr lang="ar-IQ" dirty="0" smtClean="0">
                <a:solidFill>
                  <a:srgbClr val="0000FF"/>
                </a:solidFill>
                <a:cs typeface="AdvertisingExtraBold" pitchFamily="2" charset="-78"/>
              </a:rPr>
              <a:t>المرحلة الثالثة / الدراسة الصباحية</a:t>
            </a:r>
            <a:endParaRPr lang="ar-IQ" dirty="0">
              <a:solidFill>
                <a:srgbClr val="0000FF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26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0" y="825500"/>
            <a:ext cx="10515600" cy="5334000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fr-FR" sz="1200" b="1" dirty="0" smtClean="0"/>
              <a:t>Les caractéristiques du roman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b="1" u="sng" dirty="0" smtClean="0"/>
              <a:t>1. Classer et définir un roman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b="1" dirty="0" smtClean="0"/>
              <a:t>a. Par sa forme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Le roman </a:t>
            </a:r>
            <a:r>
              <a:rPr lang="fr-FR" sz="1200" b="1" dirty="0" smtClean="0"/>
              <a:t>traditionnel</a:t>
            </a:r>
            <a:r>
              <a:rPr lang="fr-FR" sz="1200" dirty="0" smtClean="0"/>
              <a:t> : privilégie le passé, l’énonciation à la troisième personne et le point de vue omniscient</a:t>
            </a:r>
            <a:br>
              <a:rPr lang="fr-FR" sz="1200" dirty="0" smtClean="0"/>
            </a:br>
            <a:r>
              <a:rPr lang="fr-FR" sz="1200" dirty="0" smtClean="0"/>
              <a:t>Le roman </a:t>
            </a:r>
            <a:r>
              <a:rPr lang="fr-FR" sz="1200" b="1" dirty="0" smtClean="0"/>
              <a:t>autobiographique</a:t>
            </a:r>
            <a:r>
              <a:rPr lang="fr-FR" sz="1200" dirty="0" smtClean="0"/>
              <a:t> : récit à la première personne, histoire du narrateur</a:t>
            </a:r>
            <a:br>
              <a:rPr lang="fr-FR" sz="1200" dirty="0" smtClean="0"/>
            </a:br>
            <a:r>
              <a:rPr lang="fr-FR" sz="1200" dirty="0" smtClean="0"/>
              <a:t>Le roman</a:t>
            </a:r>
            <a:r>
              <a:rPr lang="fr-FR" sz="1200" b="1" dirty="0" smtClean="0"/>
              <a:t> à tiroirs</a:t>
            </a:r>
            <a:r>
              <a:rPr lang="fr-FR" sz="1200" dirty="0" smtClean="0"/>
              <a:t> : le récit principal est interrompu par des récits secondaires selon la technique de l’enchâssement</a:t>
            </a:r>
            <a:br>
              <a:rPr lang="fr-FR" sz="1200" dirty="0" smtClean="0"/>
            </a:b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b="1" dirty="0" smtClean="0"/>
              <a:t>b. Par son thème dominant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- Le roman d’analyse : étude des passions</a:t>
            </a:r>
            <a:br>
              <a:rPr lang="fr-FR" sz="1200" dirty="0" smtClean="0"/>
            </a:br>
            <a:r>
              <a:rPr lang="fr-FR" sz="1200" dirty="0" smtClean="0"/>
              <a:t>- Le roman d’apprentissage : inexpérience, ambitions, premières amours</a:t>
            </a:r>
            <a:br>
              <a:rPr lang="fr-FR" sz="1200" dirty="0" smtClean="0"/>
            </a:br>
            <a:r>
              <a:rPr lang="fr-FR" sz="1200" dirty="0" smtClean="0"/>
              <a:t>- Le roman de mœurs : différents milieux sociaux et familiaux</a:t>
            </a:r>
            <a:br>
              <a:rPr lang="fr-FR" sz="1200" dirty="0" smtClean="0"/>
            </a:br>
            <a:r>
              <a:rPr lang="fr-FR" sz="1200" dirty="0" smtClean="0"/>
              <a:t>- Le roman historique : politique et jeux du pouvoir</a:t>
            </a:r>
            <a:br>
              <a:rPr lang="fr-FR" sz="1200" dirty="0" smtClean="0"/>
            </a:br>
            <a:r>
              <a:rPr lang="fr-FR" sz="1200" dirty="0" smtClean="0"/>
              <a:t>- Le roman utopique : satire de la civilisation</a:t>
            </a:r>
            <a:br>
              <a:rPr lang="fr-FR" sz="1200" dirty="0" smtClean="0"/>
            </a:br>
            <a:r>
              <a:rPr lang="fr-FR" sz="1200" dirty="0" smtClean="0"/>
              <a:t>- Le roman d’aventure : traite de l’héroïsme</a:t>
            </a:r>
            <a:br>
              <a:rPr lang="fr-FR" sz="1200" dirty="0" smtClean="0"/>
            </a:br>
            <a:r>
              <a:rPr lang="fr-FR" sz="1200" dirty="0" smtClean="0"/>
              <a:t>- Le roman policier : énigme policière</a:t>
            </a:r>
            <a:br>
              <a:rPr lang="fr-FR" sz="1200" dirty="0" smtClean="0"/>
            </a:br>
            <a:r>
              <a:rPr lang="fr-FR" sz="1200" dirty="0" smtClean="0"/>
              <a:t>- Le roman de science-fiction : thèmes de la science et des technologies</a:t>
            </a:r>
            <a:br>
              <a:rPr lang="fr-FR" sz="1200" dirty="0" smtClean="0"/>
            </a:br>
            <a:endParaRPr lang="fr-FR" sz="1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775409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16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Organic</vt:lpstr>
      <vt:lpstr>النصوص الروائية</vt:lpstr>
      <vt:lpstr>Slide 2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النصوص الروائية</dc:title>
  <dc:creator>yousif881010@gmail.com</dc:creator>
  <cp:lastModifiedBy>Dell</cp:lastModifiedBy>
  <cp:revision>14</cp:revision>
  <dcterms:created xsi:type="dcterms:W3CDTF">2020-01-26T15:47:51Z</dcterms:created>
  <dcterms:modified xsi:type="dcterms:W3CDTF">2020-03-09T22:17:54Z</dcterms:modified>
</cp:coreProperties>
</file>