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65" r:id="rId3"/>
    <p:sldId id="257" r:id="rId4"/>
    <p:sldId id="266" r:id="rId5"/>
    <p:sldId id="258" r:id="rId6"/>
    <p:sldId id="259" r:id="rId7"/>
    <p:sldId id="260" r:id="rId8"/>
    <p:sldId id="267"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0" d="100"/>
          <a:sy n="70" d="100"/>
        </p:scale>
        <p:origin x="472"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37F5998-810B-4EC1-A923-EC79675A8282}"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728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396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77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7812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63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01724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804381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84189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9144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0731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2560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37F5998-810B-4EC1-A923-EC79675A8282}" type="datetimeFigureOut">
              <a:rPr lang="en-US" smtClean="0"/>
              <a:t>3/30/2020</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8B10270-9D0C-4598-8DC1-A0D55AFF91A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44907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1"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r" defTabSz="914400" rtl="1"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r" defTabSz="914400" rtl="1"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r" defTabSz="914400" rtl="1"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r" defTabSz="914400" rtl="1"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r" defTabSz="914400" rtl="1"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r" defTabSz="914400" rtl="1"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r" defTabSz="914400" rtl="1"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r" defTabSz="914400" rtl="1"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485" y="398352"/>
            <a:ext cx="9732475" cy="3557384"/>
          </a:xfrm>
          <a:prstGeom prst="rect">
            <a:avLst/>
          </a:prstGeom>
          <a:solidFill>
            <a:schemeClr val="accent3">
              <a:lumMod val="60000"/>
              <a:lumOff val="40000"/>
            </a:schemeClr>
          </a:solidFill>
        </p:spPr>
        <p:txBody>
          <a:bodyPr wrap="square">
            <a:spAutoFit/>
          </a:bodyPr>
          <a:lstStyle/>
          <a:p>
            <a:pPr marL="91440" lvl="0" indent="-91440" algn="r" defTabSz="914400" rtl="1">
              <a:lnSpc>
                <a:spcPct val="90000"/>
              </a:lnSpc>
              <a:spcBef>
                <a:spcPts val="900"/>
              </a:spcBef>
              <a:spcAft>
                <a:spcPts val="200"/>
              </a:spcAft>
              <a:buClr>
                <a:prstClr val="black">
                  <a:lumMod val="85000"/>
                  <a:lumOff val="15000"/>
                </a:prstClr>
              </a:buClr>
              <a:buSzPct val="100000"/>
              <a:buFont typeface="Tw Cen MT" panose="020B0602020104020603" pitchFamily="34" charset="0"/>
              <a:buChar char=" "/>
            </a:pPr>
            <a:r>
              <a:rPr lang="ar-IQ" sz="3200" b="1" dirty="0">
                <a:solidFill>
                  <a:prstClr val="black"/>
                </a:solidFill>
                <a:latin typeface="Arial" panose="020B0604020202020204" pitchFamily="34" charset="0"/>
              </a:rPr>
              <a:t>الجامعة المستنصرية</a:t>
            </a:r>
            <a:r>
              <a:rPr lang="en-US" sz="3200" dirty="0">
                <a:solidFill>
                  <a:prstClr val="black"/>
                </a:solidFill>
                <a:latin typeface="Arial" panose="020B0604020202020204" pitchFamily="34" charset="0"/>
                <a:cs typeface="Arial" panose="020B0604020202020204" pitchFamily="34" charset="0"/>
              </a:rPr>
              <a:t> / </a:t>
            </a:r>
            <a:r>
              <a:rPr lang="ar-IQ" sz="3200" b="1" dirty="0">
                <a:solidFill>
                  <a:prstClr val="black"/>
                </a:solidFill>
                <a:latin typeface="Arial" panose="020B0604020202020204" pitchFamily="34" charset="0"/>
              </a:rPr>
              <a:t>الكلية الآداب</a:t>
            </a:r>
            <a:endParaRPr lang="en-US" sz="3200" dirty="0">
              <a:solidFill>
                <a:prstClr val="black"/>
              </a:solidFill>
              <a:latin typeface="Arial" panose="020B0604020202020204" pitchFamily="34" charset="0"/>
              <a:cs typeface="Arial" panose="020B0604020202020204" pitchFamily="34" charset="0"/>
            </a:endParaRPr>
          </a:p>
          <a:p>
            <a:pPr marL="91440" lvl="0" indent="-91440" algn="r" defTabSz="914400" rtl="1">
              <a:lnSpc>
                <a:spcPct val="90000"/>
              </a:lnSpc>
              <a:spcBef>
                <a:spcPts val="900"/>
              </a:spcBef>
              <a:spcAft>
                <a:spcPts val="200"/>
              </a:spcAft>
              <a:buClr>
                <a:prstClr val="black">
                  <a:lumMod val="85000"/>
                  <a:lumOff val="15000"/>
                </a:prstClr>
              </a:buClr>
              <a:buSzPct val="100000"/>
              <a:buFont typeface="Tw Cen MT" panose="020B0602020104020603" pitchFamily="34" charset="0"/>
              <a:buChar char=" "/>
            </a:pPr>
            <a:r>
              <a:rPr lang="ar-IQ" sz="3200" b="1" dirty="0">
                <a:solidFill>
                  <a:prstClr val="black"/>
                </a:solidFill>
                <a:latin typeface="Arial" panose="020B0604020202020204" pitchFamily="34" charset="0"/>
              </a:rPr>
              <a:t>قسم الانثروبولوجيا والاجتماع</a:t>
            </a:r>
            <a:endParaRPr lang="en-US" sz="3200" dirty="0">
              <a:solidFill>
                <a:prstClr val="black"/>
              </a:solidFill>
              <a:latin typeface="Arial" panose="020B0604020202020204" pitchFamily="34" charset="0"/>
              <a:cs typeface="Arial" panose="020B0604020202020204" pitchFamily="34" charset="0"/>
            </a:endParaRPr>
          </a:p>
          <a:p>
            <a:pPr marL="91440" lvl="0" indent="-91440" algn="ctr" defTabSz="914400" rtl="1">
              <a:lnSpc>
                <a:spcPct val="107000"/>
              </a:lnSpc>
              <a:spcBef>
                <a:spcPts val="1200"/>
              </a:spcBef>
              <a:spcAft>
                <a:spcPts val="800"/>
              </a:spcAft>
              <a:buClr>
                <a:srgbClr val="E3CC5A"/>
              </a:buClr>
              <a:buSzPct val="100000"/>
              <a:buFont typeface="Tw Cen MT" panose="020B0602020104020603" pitchFamily="34" charset="0"/>
              <a:buChar char=" "/>
            </a:pPr>
            <a:r>
              <a:rPr lang="ar-IQ" sz="4000" b="1" dirty="0">
                <a:solidFill>
                  <a:prstClr val="black"/>
                </a:solidFill>
              </a:rPr>
              <a:t>تقاطع العرف مع بعض المبادئ</a:t>
            </a:r>
            <a:endParaRPr lang="en-US" sz="4000" dirty="0">
              <a:solidFill>
                <a:prstClr val="black"/>
              </a:solidFill>
            </a:endParaRPr>
          </a:p>
          <a:p>
            <a:pPr marL="91440" lvl="0" indent="-91440" algn="ctr" defTabSz="914400" rtl="1">
              <a:lnSpc>
                <a:spcPct val="90000"/>
              </a:lnSpc>
              <a:spcBef>
                <a:spcPts val="900"/>
              </a:spcBef>
              <a:spcAft>
                <a:spcPts val="800"/>
              </a:spcAft>
              <a:buClr>
                <a:prstClr val="black">
                  <a:lumMod val="85000"/>
                  <a:lumOff val="15000"/>
                </a:prstClr>
              </a:buClr>
              <a:buSzPct val="100000"/>
              <a:buFont typeface="Tw Cen MT" panose="020B0602020104020603" pitchFamily="34" charset="0"/>
              <a:buChar char=" "/>
            </a:pPr>
            <a:r>
              <a:rPr lang="ar-IQ" sz="3600" b="1" dirty="0">
                <a:solidFill>
                  <a:prstClr val="black"/>
                </a:solidFill>
                <a:latin typeface="Arial" panose="020B0604020202020204" pitchFamily="34" charset="0"/>
              </a:rPr>
              <a:t>علم الاجتماع القانوني - المرحلة الرابعة - الدراسة المسائية</a:t>
            </a:r>
          </a:p>
          <a:p>
            <a:pPr marL="91440" lvl="0" indent="-91440" algn="ctr" defTabSz="914400" rtl="1">
              <a:lnSpc>
                <a:spcPct val="90000"/>
              </a:lnSpc>
              <a:spcBef>
                <a:spcPts val="900"/>
              </a:spcBef>
              <a:spcAft>
                <a:spcPts val="800"/>
              </a:spcAft>
              <a:buClr>
                <a:prstClr val="black">
                  <a:lumMod val="85000"/>
                  <a:lumOff val="15000"/>
                </a:prstClr>
              </a:buClr>
              <a:buSzPct val="100000"/>
              <a:buFont typeface="Tw Cen MT" panose="020B0602020104020603" pitchFamily="34" charset="0"/>
              <a:buChar char=" "/>
            </a:pPr>
            <a:r>
              <a:rPr lang="ar-IQ" sz="4800" b="1" dirty="0">
                <a:solidFill>
                  <a:prstClr val="black"/>
                </a:solidFill>
                <a:latin typeface="Arial" panose="020B0604020202020204" pitchFamily="34" charset="0"/>
              </a:rPr>
              <a:t>زينة جسام </a:t>
            </a:r>
            <a:endParaRPr lang="en-US" sz="4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95748" y="153909"/>
            <a:ext cx="11691040" cy="6863417"/>
          </a:xfrm>
          <a:prstGeom prst="rect">
            <a:avLst/>
          </a:prstGeom>
        </p:spPr>
        <p:txBody>
          <a:bodyPr wrap="square">
            <a:spAutoFit/>
          </a:bodyPr>
          <a:lstStyle/>
          <a:p>
            <a:pPr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وحجة هذا الرأي أن العرف يخرج من الوقائع والأفعال، ومن ثم يجب أن يستأثر بالتثبيت منه قاضي الموضوع باعتباره مسألة موضوعية وليس مسألة قانونية، وأنه يكفي أن تقتصر رقابة محكمة النقص على مجرد تطبيقه حال وجوده دون أن تجاوز ذلك الى التثبت من هذا الوجود حتى لا تنزلق الى ميدان الوقائع وهو غير ميدانها</a:t>
            </a:r>
            <a:r>
              <a:rPr lang="ar-IQ" sz="2800"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وذهب رأي الى أن الصواب هو ترك أمر التثبت من قيام العرف لمحكمة الموضوع لا لأنه واقعة من وقائع الدعوى كما قيل، ولكن لأن العرف أكثره محلي لا إقليمي والمصلحة التي تعود على أهل العرف من عرض أمر التثبت من قيامه وعدم قيامه على محكمة النقص هي مصلحة قليلة الأهمية، ولو فتح هذا الباب لكثرت الطعون وضاع المحكمة وقت هي شديدة الحاجة إليه.</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أما كون "العرف القائم" قد طبق أو لم يطبق" فلأولى إخضاع الحكم في ذلك لرقابة محكمة النقص.</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8767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154" y="4762123"/>
            <a:ext cx="11090496" cy="1661055"/>
          </a:xfrm>
        </p:spPr>
        <p:txBody>
          <a:bodyPr>
            <a:normAutofit/>
          </a:bodyPr>
          <a:lstStyle/>
          <a:p>
            <a:r>
              <a:rPr lang="ar-IQ" b="1" dirty="0"/>
              <a:t>تعارض العرف مع مبادئ الشريعة الإسلامية</a:t>
            </a:r>
            <a:r>
              <a:rPr lang="en-US" dirty="0"/>
              <a:t/>
            </a:r>
            <a:br>
              <a:rPr lang="en-US" dirty="0"/>
            </a:br>
            <a:endParaRPr lang="ar-IQ" dirty="0"/>
          </a:p>
        </p:txBody>
      </p:sp>
      <p:sp>
        <p:nvSpPr>
          <p:cNvPr id="3" name="Picture Placeholder 2"/>
          <p:cNvSpPr>
            <a:spLocks noGrp="1"/>
          </p:cNvSpPr>
          <p:nvPr>
            <p:ph type="pic" idx="1"/>
          </p:nvPr>
        </p:nvSpPr>
        <p:spPr>
          <a:xfrm>
            <a:off x="3048" y="90534"/>
            <a:ext cx="12188952" cy="4572000"/>
          </a:xfrm>
        </p:spPr>
      </p:sp>
    </p:spTree>
    <p:extLst>
      <p:ext uri="{BB962C8B-B14F-4D97-AF65-F5344CB8AC3E}">
        <p14:creationId xmlns:p14="http://schemas.microsoft.com/office/powerpoint/2010/main" val="269562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972" y="525102"/>
            <a:ext cx="10945640" cy="5930020"/>
          </a:xfrm>
        </p:spPr>
        <p:txBody>
          <a:bodyPr>
            <a:noAutofit/>
          </a:bodyPr>
          <a:lstStyle/>
          <a:p>
            <a:pPr algn="just">
              <a:lnSpc>
                <a:spcPct val="150000"/>
              </a:lnSpc>
            </a:pPr>
            <a:r>
              <a:rPr lang="ar-IQ" sz="3200" dirty="0" smtClean="0"/>
              <a:t>مضى </a:t>
            </a:r>
            <a:r>
              <a:rPr lang="ar-IQ" sz="3200" dirty="0"/>
              <a:t>القول بأن تطبيق مبادئ الشريعة الإسلامية الغراء لا يتوقف على إفراغها في نصوص محددة منضبطة وإنما المناط في ذلك هو مدى صلاحية المبدأ في ذاته لتطبيقه تطبيقاً فوريا. </a:t>
            </a:r>
            <a:endParaRPr lang="ar-IQ" sz="3200" dirty="0" smtClean="0"/>
          </a:p>
          <a:p>
            <a:pPr algn="just">
              <a:lnSpc>
                <a:spcPct val="150000"/>
              </a:lnSpc>
            </a:pPr>
            <a:r>
              <a:rPr lang="ar-IQ" sz="3200" dirty="0" smtClean="0"/>
              <a:t>وبأنه </a:t>
            </a:r>
            <a:r>
              <a:rPr lang="ar-IQ" sz="3200" dirty="0"/>
              <a:t>يتعين إبطال العمل بما يخالف هذه المبادئ من نصوص التشريع. ومن ثم فإن العرف-وهو أدنى مرتبة من التشريع-يجب أن ينزل على حكمها ولا يجوز أن يخالفها أو يتعارف معها وإلا كان ردا لا يصح الأخذ به.</a:t>
            </a:r>
            <a:endParaRPr lang="en-US" sz="3200" dirty="0"/>
          </a:p>
          <a:p>
            <a:pPr indent="0" algn="just">
              <a:lnSpc>
                <a:spcPct val="150000"/>
              </a:lnSpc>
              <a:spcAft>
                <a:spcPts val="800"/>
              </a:spcAft>
              <a:buNone/>
            </a:pPr>
            <a:endParaRPr lang="en-US" sz="3200" dirty="0"/>
          </a:p>
          <a:p>
            <a:pPr indent="0" algn="just">
              <a:lnSpc>
                <a:spcPct val="150000"/>
              </a:lnSpc>
              <a:spcAft>
                <a:spcPts val="80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6978"/>
            <a:ext cx="11058808" cy="1516200"/>
          </a:xfrm>
        </p:spPr>
        <p:txBody>
          <a:bodyPr>
            <a:normAutofit/>
          </a:bodyPr>
          <a:lstStyle/>
          <a:p>
            <a:r>
              <a:rPr lang="ar-IQ" b="1" dirty="0"/>
              <a:t>تعارض العرف مع نص من نصوص التشريع</a:t>
            </a:r>
            <a:r>
              <a:rPr lang="en-US" dirty="0"/>
              <a:t/>
            </a:r>
            <a:br>
              <a:rPr lang="en-US" dirty="0"/>
            </a:br>
            <a:endParaRPr lang="ar-IQ" dirty="0"/>
          </a:p>
        </p:txBody>
      </p:sp>
      <p:sp>
        <p:nvSpPr>
          <p:cNvPr id="3" name="Picture Placeholder 2"/>
          <p:cNvSpPr>
            <a:spLocks noGrp="1"/>
          </p:cNvSpPr>
          <p:nvPr>
            <p:ph type="pic" idx="1"/>
          </p:nvPr>
        </p:nvSpPr>
        <p:spPr/>
      </p:sp>
    </p:spTree>
    <p:extLst>
      <p:ext uri="{BB962C8B-B14F-4D97-AF65-F5344CB8AC3E}">
        <p14:creationId xmlns:p14="http://schemas.microsoft.com/office/powerpoint/2010/main" val="773199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758" y="488887"/>
            <a:ext cx="11027121" cy="5686110"/>
          </a:xfrm>
        </p:spPr>
        <p:txBody>
          <a:bodyPr>
            <a:noAutofit/>
          </a:bodyPr>
          <a:lstStyle/>
          <a:p>
            <a:pPr algn="just">
              <a:lnSpc>
                <a:spcPct val="150000"/>
              </a:lnSpc>
            </a:pPr>
            <a:r>
              <a:rPr lang="ar-IQ" sz="3200" dirty="0"/>
              <a:t>	طبقا للترتيب الوارد في المادة الأولى من القانون المدني فإن العرف يلي نصوص التشريع مرتبة وأخذ بمبدأ تدرج التشريع فإن القاعدة العرفية التي تتعارض مع نص تشريعي لا يجب العمل بها لأنها لا تملك إلغاءه ومن ثم فقد نصت المادة الثانية من القانون ذاته على أن إلغاء التشريع لا يكون إلا بتشريع لاحق ينص صراحة على هذا الإلغاء أو يشتمل على نص يتعارض مع النص القديم أو ينظم من جديد الموضوع الذي سبق أن قرر التشريع القديم قواعده كذلك فإنه لا يجوز العمل بالعرف إذا وجد نص تشريعي يمكن تطبيقه.</a:t>
            </a:r>
            <a:endParaRPr lang="en-US" sz="3200" dirty="0"/>
          </a:p>
          <a:p>
            <a:pPr marL="0" lvl="0" indent="0" algn="just">
              <a:lnSpc>
                <a:spcPct val="150000"/>
              </a:lnSpc>
              <a:buNone/>
            </a:pPr>
            <a:endParaRPr lang="en-US" sz="3200"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9256" y="371193"/>
            <a:ext cx="10438645" cy="6020554"/>
          </a:xfrm>
        </p:spPr>
        <p:txBody>
          <a:bodyPr>
            <a:noAutofit/>
          </a:bodyPr>
          <a:lstStyle/>
          <a:p>
            <a:pPr marL="0" indent="0" algn="just">
              <a:lnSpc>
                <a:spcPct val="150000"/>
              </a:lnSpc>
              <a:buNone/>
            </a:pPr>
            <a:r>
              <a:rPr lang="ar-IQ" sz="3200" dirty="0"/>
              <a:t>ويرى البعض أنه إن كان العرف لا يملك إلغاء القواعد القانونية التشريعية المكملة أو المفسرة إلا انه يملك مخالفتها إذ يجوز الاتفاق على مخالفة هذه القواعد فضلا عن أن بعضها يتوقف إعماله على عدم وجود عرف يخالفه والذي نراه أن العرف لا يملك مخالفة نص تشريعي مكمل أو مفسر إلا إذا أذن له النص التشريعي بذلك بل وحتى في هذه الحالة لا تكون ثمة مخالفة وإنما إعمال لمقتضى التشريع الذي أوجب اتباع العرف في المسألة المنصوص عليها فيه.</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70780" y="615636"/>
            <a:ext cx="10972800" cy="3839971"/>
          </a:xfrm>
          <a:prstGeom prst="rect">
            <a:avLst/>
          </a:prstGeom>
        </p:spPr>
        <p:txBody>
          <a:bodyPr wrap="square">
            <a:spAutoFit/>
          </a:bodyPr>
          <a:lstStyle/>
          <a:p>
            <a:pPr algn="just" rtl="1">
              <a:lnSpc>
                <a:spcPct val="150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وقد ذهب رأى في الفقه الفرنسي إلى أن العرف-متى توافرت شروط اعتباره قانونا-فإنه يخلق قواعد قانونية لا فرق بينها ونصوص التشريع وبذلك يقف العرف إلى جوار التشريع ليسد ما يمكن أن يكون من نقص فيه وبالتالي يكون من الصعب أن نتوقف في منتصف الطريق فنعترف للعرف بقردته على إنشاء قواعد قانونية تسد النقص في القانون المكتوب وننكر عليه قوته في الإلغاء.</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4519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3069"/>
            <a:ext cx="10913952" cy="1670109"/>
          </a:xfrm>
        </p:spPr>
        <p:txBody>
          <a:bodyPr>
            <a:normAutofit/>
          </a:bodyPr>
          <a:lstStyle/>
          <a:p>
            <a:r>
              <a:rPr lang="ar-IQ" sz="5400" b="1" dirty="0">
                <a:latin typeface="Calibri" panose="020F0502020204030204" pitchFamily="34" charset="0"/>
                <a:ea typeface="Calibri" panose="020F0502020204030204" pitchFamily="34" charset="0"/>
                <a:cs typeface="Simplified Arabic" panose="02020603050405020304" pitchFamily="18" charset="-78"/>
              </a:rPr>
              <a:t>المشكلة التي تثيرها مسألة إثبات العرف</a:t>
            </a:r>
            <a:r>
              <a:rPr lang="en-US" sz="5400" dirty="0">
                <a:latin typeface="Calibri" panose="020F0502020204030204" pitchFamily="34" charset="0"/>
                <a:ea typeface="Calibri" panose="020F0502020204030204" pitchFamily="34" charset="0"/>
                <a:cs typeface="Arial" panose="020B0604020202020204" pitchFamily="34" charset="0"/>
              </a:rPr>
              <a:t/>
            </a:r>
            <a:br>
              <a:rPr lang="en-US" sz="5400" dirty="0">
                <a:latin typeface="Calibri" panose="020F0502020204030204" pitchFamily="34" charset="0"/>
                <a:ea typeface="Calibri" panose="020F0502020204030204" pitchFamily="34" charset="0"/>
                <a:cs typeface="Arial" panose="020B0604020202020204" pitchFamily="34" charset="0"/>
              </a:rPr>
            </a:br>
            <a:endParaRPr lang="ar-IQ" dirty="0"/>
          </a:p>
        </p:txBody>
      </p:sp>
      <p:sp>
        <p:nvSpPr>
          <p:cNvPr id="3" name="Picture Placeholder 2"/>
          <p:cNvSpPr>
            <a:spLocks noGrp="1"/>
          </p:cNvSpPr>
          <p:nvPr>
            <p:ph type="pic" idx="1"/>
          </p:nvPr>
        </p:nvSpPr>
        <p:spPr/>
      </p:sp>
    </p:spTree>
    <p:extLst>
      <p:ext uri="{BB962C8B-B14F-4D97-AF65-F5344CB8AC3E}">
        <p14:creationId xmlns:p14="http://schemas.microsoft.com/office/powerpoint/2010/main" val="2705142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98764" y="63374"/>
            <a:ext cx="11769505" cy="6699270"/>
          </a:xfrm>
          <a:prstGeom prst="rect">
            <a:avLst/>
          </a:prstGeom>
        </p:spPr>
        <p:txBody>
          <a:bodyPr wrap="square">
            <a:spAutoFit/>
          </a:bodyPr>
          <a:lstStyle/>
          <a:p>
            <a:pPr algn="just" rtl="1">
              <a:lnSpc>
                <a:spcPct val="150000"/>
              </a:lnSpc>
              <a:spcAft>
                <a:spcPts val="800"/>
              </a:spcAft>
            </a:pPr>
            <a:r>
              <a:rPr lang="ar-IQ" sz="2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القاعدة </a:t>
            </a: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العرفية تثير مسألتين أساسيتين</a:t>
            </a:r>
            <a:r>
              <a:rPr lang="ar-IQ" sz="2400"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50000"/>
              </a:lnSpc>
              <a:spcAft>
                <a:spcPts val="800"/>
              </a:spcAft>
            </a:pPr>
            <a:r>
              <a:rPr lang="ar-IQ" sz="2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أوهما: </a:t>
            </a:r>
            <a:r>
              <a:rPr lang="ar-IQ" sz="2400" dirty="0">
                <a:latin typeface="Calibri" panose="020F0502020204030204" pitchFamily="34" charset="0"/>
                <a:ea typeface="Calibri" panose="020F0502020204030204" pitchFamily="34" charset="0"/>
                <a:cs typeface="Simplified Arabic" panose="02020603050405020304" pitchFamily="18" charset="-78"/>
              </a:rPr>
              <a:t>ما يتعلق بوجودها أو بعدم </a:t>
            </a:r>
            <a:r>
              <a:rPr lang="ar-IQ" sz="2400" dirty="0" smtClean="0">
                <a:latin typeface="Calibri" panose="020F0502020204030204" pitchFamily="34" charset="0"/>
                <a:ea typeface="Calibri" panose="020F0502020204030204" pitchFamily="34" charset="0"/>
                <a:cs typeface="Simplified Arabic" panose="02020603050405020304" pitchFamily="18" charset="-78"/>
              </a:rPr>
              <a:t>وجودها.</a:t>
            </a:r>
          </a:p>
          <a:p>
            <a:pPr algn="just" rtl="1">
              <a:lnSpc>
                <a:spcPct val="150000"/>
              </a:lnSpc>
              <a:spcAft>
                <a:spcPts val="800"/>
              </a:spcAft>
            </a:pPr>
            <a:r>
              <a:rPr lang="ar-IQ" sz="2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والثانية </a:t>
            </a:r>
            <a:r>
              <a:rPr lang="ar-IQ" sz="2400" dirty="0" smtClean="0">
                <a:latin typeface="Calibri" panose="020F0502020204030204" pitchFamily="34" charset="0"/>
                <a:ea typeface="Calibri" panose="020F0502020204030204" pitchFamily="34" charset="0"/>
                <a:cs typeface="Simplified Arabic" panose="02020603050405020304" pitchFamily="18" charset="-78"/>
              </a:rPr>
              <a:t>: خاصة </a:t>
            </a:r>
            <a:r>
              <a:rPr lang="ar-IQ" sz="2400" dirty="0">
                <a:latin typeface="Calibri" panose="020F0502020204030204" pitchFamily="34" charset="0"/>
                <a:ea typeface="Calibri" panose="020F0502020204030204" pitchFamily="34" charset="0"/>
                <a:cs typeface="Simplified Arabic" panose="02020603050405020304" pitchFamily="18" charset="-78"/>
              </a:rPr>
              <a:t>بتطبيقها حال التيقن من قيامها.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IQ" sz="2400" dirty="0" smtClean="0">
                <a:latin typeface="Calibri" panose="020F0502020204030204" pitchFamily="34" charset="0"/>
                <a:ea typeface="Calibri" panose="020F0502020204030204" pitchFamily="34" charset="0"/>
                <a:cs typeface="Simplified Arabic" panose="02020603050405020304" pitchFamily="18" charset="-78"/>
              </a:rPr>
              <a:t>ولا </a:t>
            </a:r>
            <a:r>
              <a:rPr lang="ar-IQ" sz="2400" dirty="0">
                <a:latin typeface="Calibri" panose="020F0502020204030204" pitchFamily="34" charset="0"/>
                <a:ea typeface="Calibri" panose="020F0502020204030204" pitchFamily="34" charset="0"/>
                <a:cs typeface="Simplified Arabic" panose="02020603050405020304" pitchFamily="18" charset="-78"/>
              </a:rPr>
              <a:t>خلاف على أنه عند وجود أو قيام العرف فإنه يصبح قانونا يجب على القاضي أن يأخذ به إن خالفه أو أخطأ في تطبيقه وقع حكمه مخالفا للقانون أو مخطئا في تطبيقه</a:t>
            </a:r>
            <a:r>
              <a:rPr lang="ar-IQ" sz="2400"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50000"/>
              </a:lnSpc>
              <a:spcAft>
                <a:spcPts val="800"/>
              </a:spcAft>
            </a:pP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IQ" sz="2400" dirty="0" smtClean="0">
                <a:latin typeface="Calibri" panose="020F0502020204030204" pitchFamily="34" charset="0"/>
                <a:ea typeface="Calibri" panose="020F0502020204030204" pitchFamily="34" charset="0"/>
                <a:cs typeface="Simplified Arabic" panose="02020603050405020304" pitchFamily="18" charset="-78"/>
              </a:rPr>
              <a:t>بيد </a:t>
            </a:r>
            <a:r>
              <a:rPr lang="ar-IQ" sz="2400" dirty="0">
                <a:latin typeface="Calibri" panose="020F0502020204030204" pitchFamily="34" charset="0"/>
                <a:ea typeface="Calibri" panose="020F0502020204030204" pitchFamily="34" charset="0"/>
                <a:cs typeface="Simplified Arabic" panose="02020603050405020304" pitchFamily="18" charset="-78"/>
              </a:rPr>
              <a:t>أن الخلاف محتدم منذ زمن بعيد حول مسألة التثبيت من قيام العرف، فقد ذهب رأى- تأخذ به محكمة النقص- إلى إلحاق التثبت من قيام أو من وجود العرف وعدم وجوده بمسائل الواقع ومن ثم فعبء إثباته يقع على من يدعى وجوده والعلم به ليس مفترضا وإنما ينبغي التمسك به أمام محكمة الموضوع ولا يجوز التحدي بقيامه لأول مرة أمام محكمة النقض ولا تجوز المجادلة أمام هذه المحكمة فيما ينتهي إليه قاضي الموضوع- إعمالا لسلطته في التقدير- من وجود أو عدم وجود قاعدة عرفية صالحة للتطبيق على النزاع المطروح عليه، إلا أن يمتنع عن الأخذ بعرف ثابت ليس محل منازعة من أحد.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4022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170</TotalTime>
  <Words>540</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Simplified Arabic</vt:lpstr>
      <vt:lpstr>Tw Cen MT</vt:lpstr>
      <vt:lpstr>Tw Cen MT Condensed</vt:lpstr>
      <vt:lpstr>Wingdings 3</vt:lpstr>
      <vt:lpstr>Integral</vt:lpstr>
      <vt:lpstr>PowerPoint Presentation</vt:lpstr>
      <vt:lpstr>تعارض العرف مع مبادئ الشريعة الإسلامية </vt:lpstr>
      <vt:lpstr>PowerPoint Presentation</vt:lpstr>
      <vt:lpstr>تعارض العرف مع نص من نصوص التشريع </vt:lpstr>
      <vt:lpstr>PowerPoint Presentation</vt:lpstr>
      <vt:lpstr>PowerPoint Presentation</vt:lpstr>
      <vt:lpstr>PowerPoint Presentation</vt:lpstr>
      <vt:lpstr>المشكلة التي تثيرها مسألة إثبات العرف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Zena</cp:lastModifiedBy>
  <cp:revision>63</cp:revision>
  <dcterms:created xsi:type="dcterms:W3CDTF">1980-01-01T20:09:53Z</dcterms:created>
  <dcterms:modified xsi:type="dcterms:W3CDTF">2020-03-29T22:56:04Z</dcterms:modified>
</cp:coreProperties>
</file>