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7" r:id="rId2"/>
    <p:sldId id="265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hmed qadoury" initials="aq" lastIdx="1" clrIdx="0">
    <p:extLst>
      <p:ext uri="{19B8F6BF-5375-455C-9EA6-DF929625EA0E}">
        <p15:presenceInfo xmlns:p15="http://schemas.microsoft.com/office/powerpoint/2012/main" userId="ab0495572815ce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7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ABE445B7-8B1C-4C7F-925F-35F3B4AF6423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4D9A896F-042F-43F0-8ACB-D732C2E466ED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761575"/>
      </p:ext>
    </p:extLst>
  </p:cSld>
  <p:clrMapOvr>
    <a:masterClrMapping/>
  </p:clrMapOvr>
  <p:transition spd="slow">
    <p:randomBar dir="vert"/>
    <p:sndAc>
      <p:stSnd>
        <p:snd r:embed="rId1" name="bomb.wav"/>
      </p:stSnd>
    </p:sndAc>
  </p:transition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45B7-8B1C-4C7F-925F-35F3B4AF6423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A896F-042F-43F0-8ACB-D732C2E46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36514"/>
      </p:ext>
    </p:extLst>
  </p:cSld>
  <p:clrMapOvr>
    <a:masterClrMapping/>
  </p:clrMapOvr>
  <p:transition spd="slow">
    <p:randomBar dir="vert"/>
    <p:sndAc>
      <p:stSnd>
        <p:snd r:embed="rId1" name="bomb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ABE445B7-8B1C-4C7F-925F-35F3B4AF6423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4D9A896F-042F-43F0-8ACB-D732C2E466E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858178"/>
      </p:ext>
    </p:extLst>
  </p:cSld>
  <p:clrMapOvr>
    <a:masterClrMapping/>
  </p:clrMapOvr>
  <p:transition spd="slow">
    <p:randomBar dir="vert"/>
    <p:sndAc>
      <p:stSnd>
        <p:snd r:embed="rId1" name="bomb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45B7-8B1C-4C7F-925F-35F3B4AF6423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A896F-042F-43F0-8ACB-D732C2E46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93549"/>
      </p:ext>
    </p:extLst>
  </p:cSld>
  <p:clrMapOvr>
    <a:masterClrMapping/>
  </p:clrMapOvr>
  <p:transition spd="slow">
    <p:randomBar dir="vert"/>
    <p:sndAc>
      <p:stSnd>
        <p:snd r:embed="rId1" name="bomb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BE445B7-8B1C-4C7F-925F-35F3B4AF6423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D9A896F-042F-43F0-8ACB-D732C2E466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0393578"/>
      </p:ext>
    </p:extLst>
  </p:cSld>
  <p:clrMapOvr>
    <a:masterClrMapping/>
  </p:clrMapOvr>
  <p:transition spd="slow">
    <p:randomBar dir="vert"/>
    <p:sndAc>
      <p:stSnd>
        <p:snd r:embed="rId1" name="bomb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45B7-8B1C-4C7F-925F-35F3B4AF6423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A896F-042F-43F0-8ACB-D732C2E46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90809"/>
      </p:ext>
    </p:extLst>
  </p:cSld>
  <p:clrMapOvr>
    <a:masterClrMapping/>
  </p:clrMapOvr>
  <p:transition spd="slow">
    <p:randomBar dir="vert"/>
    <p:sndAc>
      <p:stSnd>
        <p:snd r:embed="rId1" name="bomb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45B7-8B1C-4C7F-925F-35F3B4AF6423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A896F-042F-43F0-8ACB-D732C2E46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9977"/>
      </p:ext>
    </p:extLst>
  </p:cSld>
  <p:clrMapOvr>
    <a:masterClrMapping/>
  </p:clrMapOvr>
  <p:transition spd="slow">
    <p:randomBar dir="vert"/>
    <p:sndAc>
      <p:stSnd>
        <p:snd r:embed="rId1" name="bomb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45B7-8B1C-4C7F-925F-35F3B4AF6423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A896F-042F-43F0-8ACB-D732C2E46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93274"/>
      </p:ext>
    </p:extLst>
  </p:cSld>
  <p:clrMapOvr>
    <a:masterClrMapping/>
  </p:clrMapOvr>
  <p:transition spd="slow">
    <p:randomBar dir="vert"/>
    <p:sndAc>
      <p:stSnd>
        <p:snd r:embed="rId1" name="bomb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45B7-8B1C-4C7F-925F-35F3B4AF6423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A896F-042F-43F0-8ACB-D732C2E46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72735"/>
      </p:ext>
    </p:extLst>
  </p:cSld>
  <p:clrMapOvr>
    <a:masterClrMapping/>
  </p:clrMapOvr>
  <p:transition spd="slow">
    <p:randomBar dir="vert"/>
    <p:sndAc>
      <p:stSnd>
        <p:snd r:embed="rId1" name="bomb.wav"/>
      </p:stSnd>
    </p:sndAc>
  </p:transition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ABE445B7-8B1C-4C7F-925F-35F3B4AF6423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4D9A896F-042F-43F0-8ACB-D732C2E46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51639"/>
      </p:ext>
    </p:extLst>
  </p:cSld>
  <p:clrMapOvr>
    <a:masterClrMapping/>
  </p:clrMapOvr>
  <p:transition spd="slow">
    <p:randomBar dir="vert"/>
    <p:sndAc>
      <p:stSnd>
        <p:snd r:embed="rId1" name="bomb.wav"/>
      </p:stSnd>
    </p:sndAc>
  </p:transition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ABE445B7-8B1C-4C7F-925F-35F3B4AF6423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4D9A896F-042F-43F0-8ACB-D732C2E46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56642"/>
      </p:ext>
    </p:extLst>
  </p:cSld>
  <p:clrMapOvr>
    <a:masterClrMapping/>
  </p:clrMapOvr>
  <p:transition spd="slow">
    <p:randomBar dir="vert"/>
    <p:sndAc>
      <p:stSnd>
        <p:snd r:embed="rId1" name="bomb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827">
              <a:srgbClr val="DDC6D0"/>
            </a:gs>
            <a:gs pos="17390">
              <a:srgbClr val="EEE2E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ABE445B7-8B1C-4C7F-925F-35F3B4AF6423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D9A896F-042F-43F0-8ACB-D732C2E466E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2887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 spd="slow">
    <p:randomBar dir="vert"/>
    <p:sndAc>
      <p:stSnd>
        <p:snd r:embed="rId13" name="bomb.wav"/>
      </p:stSnd>
    </p:sndAc>
  </p:transition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6153A-285F-4C4E-A805-4F6424D1E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Passive voice</a:t>
            </a:r>
            <a:br>
              <a:rPr lang="en-US" dirty="0"/>
            </a:br>
            <a:endParaRPr lang="en-US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0CBBD1D1-7EF3-4232-97D7-797EB33B49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96336"/>
      </p:ext>
    </p:extLst>
  </p:cSld>
  <p:clrMapOvr>
    <a:masterClrMapping/>
  </p:clrMapOvr>
  <p:transition spd="slow" advTm="8858">
    <p:randomBar dir="vert"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DAF9B-1B1A-4B1D-8364-F27DF3C58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6E912-43DC-4BFC-ADF8-F2C79CBBD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Active voice</a:t>
            </a:r>
            <a:r>
              <a:rPr lang="ar-SA" sz="2400" b="1" dirty="0"/>
              <a:t> المبني للمعلوم </a:t>
            </a:r>
            <a:endParaRPr lang="en-US" sz="2400" b="1" dirty="0"/>
          </a:p>
          <a:p>
            <a:r>
              <a:rPr lang="en-US" sz="2400" b="1" dirty="0"/>
              <a:t>Passive voice</a:t>
            </a:r>
            <a:r>
              <a:rPr lang="ar-SA" sz="2400" b="1" dirty="0"/>
              <a:t> المبني للمجهول </a:t>
            </a:r>
          </a:p>
          <a:p>
            <a:pPr algn="r" rtl="1"/>
            <a:r>
              <a:rPr lang="ar-SA" sz="2400" b="1" dirty="0"/>
              <a:t>نستخدم المبني للمجهول عندما لا تتوفر لدينا معلومات كافية عن فاعلة الجملة , او لدينا الحاجة لاخفاء هوية الفاعل. و يستخدم بكثرة في البحوث و الدراسات .</a:t>
            </a:r>
          </a:p>
          <a:p>
            <a:pPr algn="l"/>
            <a:endParaRPr lang="en-US" sz="2400" b="1" dirty="0"/>
          </a:p>
          <a:p>
            <a:endParaRPr lang="en-US" sz="2400" b="1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30D593A-9F15-4B44-83A1-2DF42B8E64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48594"/>
      </p:ext>
    </p:extLst>
  </p:cSld>
  <p:clrMapOvr>
    <a:masterClrMapping/>
  </p:clrMapOvr>
  <p:transition spd="slow" advTm="25002">
    <p:randomBar dir="vert"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C3EF2-5839-4B8E-9D1D-8E662C35A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endParaRPr lang="ar-SA" sz="3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50910A6-6718-4B02-B6C2-6823EBCEA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272171"/>
              </p:ext>
            </p:extLst>
          </p:nvPr>
        </p:nvGraphicFramePr>
        <p:xfrm>
          <a:off x="1229360" y="2438400"/>
          <a:ext cx="1025144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085">
                  <a:extLst>
                    <a:ext uri="{9D8B030D-6E8A-4147-A177-3AD203B41FA5}">
                      <a16:colId xmlns:a16="http://schemas.microsoft.com/office/drawing/2014/main" val="3504260397"/>
                    </a:ext>
                  </a:extLst>
                </a:gridCol>
                <a:gridCol w="1647497">
                  <a:extLst>
                    <a:ext uri="{9D8B030D-6E8A-4147-A177-3AD203B41FA5}">
                      <a16:colId xmlns:a16="http://schemas.microsoft.com/office/drawing/2014/main" val="608516414"/>
                    </a:ext>
                  </a:extLst>
                </a:gridCol>
                <a:gridCol w="1324971">
                  <a:extLst>
                    <a:ext uri="{9D8B030D-6E8A-4147-A177-3AD203B41FA5}">
                      <a16:colId xmlns:a16="http://schemas.microsoft.com/office/drawing/2014/main" val="3124483384"/>
                    </a:ext>
                  </a:extLst>
                </a:gridCol>
                <a:gridCol w="1804401">
                  <a:extLst>
                    <a:ext uri="{9D8B030D-6E8A-4147-A177-3AD203B41FA5}">
                      <a16:colId xmlns:a16="http://schemas.microsoft.com/office/drawing/2014/main" val="3375839529"/>
                    </a:ext>
                  </a:extLst>
                </a:gridCol>
                <a:gridCol w="4245486">
                  <a:extLst>
                    <a:ext uri="{9D8B030D-6E8A-4147-A177-3AD203B41FA5}">
                      <a16:colId xmlns:a16="http://schemas.microsoft.com/office/drawing/2014/main" val="2717735431"/>
                    </a:ext>
                  </a:extLst>
                </a:gridCol>
              </a:tblGrid>
              <a:tr h="1935915">
                <a:tc>
                  <a:txBody>
                    <a:bodyPr/>
                    <a:lstStyle/>
                    <a:p>
                      <a:r>
                        <a:rPr lang="en-US" dirty="0"/>
                        <a:t>Subject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The 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Verb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write</a:t>
                      </a:r>
                    </a:p>
                    <a:p>
                      <a:r>
                        <a:rPr lang="en-US" dirty="0"/>
                        <a:t>Wrote</a:t>
                      </a:r>
                    </a:p>
                    <a:p>
                      <a:r>
                        <a:rPr lang="en-US" dirty="0"/>
                        <a:t>Is writing</a:t>
                      </a:r>
                    </a:p>
                    <a:p>
                      <a:r>
                        <a:rPr lang="en-US" dirty="0"/>
                        <a:t>Has writ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Object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The lesson/ the lessons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The student wrote the lesson.</a:t>
                      </a:r>
                    </a:p>
                    <a:p>
                      <a:r>
                        <a:rPr lang="en-US" dirty="0"/>
                        <a:t>The student wrote the lessons.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41388040"/>
                  </a:ext>
                </a:extLst>
              </a:tr>
              <a:tr h="1630245">
                <a:tc>
                  <a:txBody>
                    <a:bodyPr/>
                    <a:lstStyle/>
                    <a:p>
                      <a:r>
                        <a:rPr lang="en-US" dirty="0"/>
                        <a:t>Object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The lesson</a:t>
                      </a:r>
                    </a:p>
                    <a:p>
                      <a:r>
                        <a:rPr lang="en-US" dirty="0"/>
                        <a:t>The lessons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Aux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Is/are/was/were/has/had/have/be/being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P.P.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written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by + subject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By the student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The lesson was written .</a:t>
                      </a:r>
                    </a:p>
                    <a:p>
                      <a:r>
                        <a:rPr lang="en-US" dirty="0"/>
                        <a:t>The lesson was written by the student.</a:t>
                      </a:r>
                    </a:p>
                    <a:p>
                      <a:r>
                        <a:rPr lang="en-US" dirty="0"/>
                        <a:t>The lessons were written by the student.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9760041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2460AC1B-5FCF-4580-ABBB-0D2B54F3E491}"/>
              </a:ext>
            </a:extLst>
          </p:cNvPr>
          <p:cNvSpPr/>
          <p:nvPr/>
        </p:nvSpPr>
        <p:spPr>
          <a:xfrm>
            <a:off x="3058160" y="353924"/>
            <a:ext cx="7599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en-US" b="1" dirty="0"/>
          </a:p>
          <a:p>
            <a:pPr algn="r" rtl="1"/>
            <a:endParaRPr lang="en-US" b="1" dirty="0"/>
          </a:p>
          <a:p>
            <a:pPr algn="r" rtl="1"/>
            <a:r>
              <a:rPr lang="ar-SA" b="1" dirty="0"/>
              <a:t>الجملة الانكليزية و الجملة العربية  تتالف من 3 عناصراساسية هي الفاعل</a:t>
            </a:r>
            <a:r>
              <a:rPr lang="en-US" b="1" dirty="0"/>
              <a:t> subject </a:t>
            </a:r>
            <a:r>
              <a:rPr lang="ar-SA" b="1" dirty="0"/>
              <a:t> و الفعل</a:t>
            </a:r>
            <a:r>
              <a:rPr lang="en-US" b="1" dirty="0"/>
              <a:t> verb </a:t>
            </a:r>
            <a:r>
              <a:rPr lang="ar-SA" b="1" dirty="0"/>
              <a:t> و المفعول به</a:t>
            </a:r>
            <a:r>
              <a:rPr lang="en-US" b="1" dirty="0"/>
              <a:t> object </a:t>
            </a:r>
            <a:r>
              <a:rPr lang="ar-SA" b="1" dirty="0"/>
              <a:t>.</a:t>
            </a:r>
          </a:p>
          <a:p>
            <a:pPr algn="r" rtl="1"/>
            <a:r>
              <a:rPr lang="ar-SA" b="1" dirty="0"/>
              <a:t>كتب الطالبُ الدرسَ.</a:t>
            </a:r>
            <a:r>
              <a:rPr lang="en-US" b="1" dirty="0"/>
              <a:t> The student wrote the lesson</a:t>
            </a:r>
          </a:p>
          <a:p>
            <a:pPr algn="r" rtl="1"/>
            <a:r>
              <a:rPr lang="ar-SA" b="1" dirty="0"/>
              <a:t>لتحويل الجملة من المبني للمعلوم الى المبني للمجهول , نتبع الشكل التالي:</a:t>
            </a:r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6B36C4B0-9DB2-4CA5-B4FC-999115612B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62731"/>
      </p:ext>
    </p:extLst>
  </p:cSld>
  <p:clrMapOvr>
    <a:masterClrMapping/>
  </p:clrMapOvr>
  <p:transition spd="slow" advTm="90610">
    <p:randomBar dir="vert"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AE24-8636-4BFA-815B-F3C87E8E6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40" y="375305"/>
            <a:ext cx="8412430" cy="1047095"/>
          </a:xfrm>
        </p:spPr>
        <p:txBody>
          <a:bodyPr/>
          <a:lstStyle/>
          <a:p>
            <a:r>
              <a:rPr lang="en-US" dirty="0"/>
              <a:t>Formation of passive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DD0F0E9-5C48-4344-A627-7B9119E085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314870"/>
              </p:ext>
            </p:extLst>
          </p:nvPr>
        </p:nvGraphicFramePr>
        <p:xfrm>
          <a:off x="1371600" y="2377440"/>
          <a:ext cx="10333037" cy="278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263">
                  <a:extLst>
                    <a:ext uri="{9D8B030D-6E8A-4147-A177-3AD203B41FA5}">
                      <a16:colId xmlns:a16="http://schemas.microsoft.com/office/drawing/2014/main" val="3526288247"/>
                    </a:ext>
                  </a:extLst>
                </a:gridCol>
                <a:gridCol w="1985347">
                  <a:extLst>
                    <a:ext uri="{9D8B030D-6E8A-4147-A177-3AD203B41FA5}">
                      <a16:colId xmlns:a16="http://schemas.microsoft.com/office/drawing/2014/main" val="680873741"/>
                    </a:ext>
                  </a:extLst>
                </a:gridCol>
                <a:gridCol w="2337010">
                  <a:extLst>
                    <a:ext uri="{9D8B030D-6E8A-4147-A177-3AD203B41FA5}">
                      <a16:colId xmlns:a16="http://schemas.microsoft.com/office/drawing/2014/main" val="3047127969"/>
                    </a:ext>
                  </a:extLst>
                </a:gridCol>
                <a:gridCol w="4152417">
                  <a:extLst>
                    <a:ext uri="{9D8B030D-6E8A-4147-A177-3AD203B41FA5}">
                      <a16:colId xmlns:a16="http://schemas.microsoft.com/office/drawing/2014/main" val="3637021561"/>
                    </a:ext>
                  </a:extLst>
                </a:gridCol>
              </a:tblGrid>
              <a:tr h="379617">
                <a:tc>
                  <a:txBody>
                    <a:bodyPr/>
                    <a:lstStyle/>
                    <a:p>
                      <a:r>
                        <a:rPr lang="en-US" sz="1800" dirty="0"/>
                        <a:t>Tense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Passive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913487"/>
                  </a:ext>
                </a:extLst>
              </a:tr>
              <a:tr h="1124063">
                <a:tc>
                  <a:txBody>
                    <a:bodyPr/>
                    <a:lstStyle/>
                    <a:p>
                      <a:r>
                        <a:rPr lang="en-US" sz="1800" dirty="0"/>
                        <a:t>Present simple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Makes </a:t>
                      </a:r>
                      <a:r>
                        <a:rPr lang="ar-S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للمفرد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Make </a:t>
                      </a:r>
                      <a:r>
                        <a:rPr lang="ar-S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للجمع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0" marR="285750" marT="190500" marB="190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ar-S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made</a:t>
                      </a:r>
                      <a:endParaRPr lang="ar-S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Are made</a:t>
                      </a:r>
                    </a:p>
                  </a:txBody>
                  <a:tcPr marL="285750" marR="285750" marT="190500" marB="1905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Juice is made from fruit.</a:t>
                      </a:r>
                      <a:b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Many cars are made in Japan.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827536"/>
                  </a:ext>
                </a:extLst>
              </a:tr>
              <a:tr h="379617">
                <a:tc>
                  <a:txBody>
                    <a:bodyPr/>
                    <a:lstStyle/>
                    <a:p>
                      <a:r>
                        <a:rPr lang="en-US" sz="1800" dirty="0"/>
                        <a:t>Past simple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Made  </a:t>
                      </a:r>
                      <a:r>
                        <a:rPr lang="ar-SA" sz="1800" dirty="0"/>
                        <a:t> للمفرد و الجمع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 was / were  made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This car was made in Japan.</a:t>
                      </a:r>
                    </a:p>
                    <a:p>
                      <a:r>
                        <a:rPr lang="en-US" sz="1800" dirty="0"/>
                        <a:t>Many cars were made in Japan.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282884"/>
                  </a:ext>
                </a:extLst>
              </a:tr>
              <a:tr h="379617">
                <a:tc>
                  <a:txBody>
                    <a:bodyPr/>
                    <a:lstStyle/>
                    <a:p>
                      <a:r>
                        <a:rPr lang="en-US" sz="1800" dirty="0"/>
                        <a:t>Future simple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 will make </a:t>
                      </a:r>
                      <a:r>
                        <a:rPr lang="ar-SA" sz="1800" dirty="0"/>
                        <a:t> للمفرد و الجمع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 will be made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This car will be made in Japan. </a:t>
                      </a:r>
                      <a:r>
                        <a:rPr lang="ar-SA" sz="1800" dirty="0"/>
                        <a:t>للمفرد</a:t>
                      </a:r>
                    </a:p>
                    <a:p>
                      <a:r>
                        <a:rPr lang="en-US" sz="1800" dirty="0"/>
                        <a:t>Many cars will be made in Japan.</a:t>
                      </a:r>
                      <a:r>
                        <a:rPr lang="ar-SA" sz="1800" dirty="0"/>
                        <a:t> للجمع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673476"/>
                  </a:ext>
                </a:extLst>
              </a:tr>
            </a:tbl>
          </a:graphicData>
        </a:graphic>
      </p:graphicFrame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46756AA0-DD88-481C-A24C-CBC9E8D525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93043"/>
      </p:ext>
    </p:extLst>
  </p:cSld>
  <p:clrMapOvr>
    <a:masterClrMapping/>
  </p:clrMapOvr>
  <p:transition spd="slow" advTm="53483">
    <p:randomBar dir="vert"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C4C70-D3E5-4AB2-BB66-C9FAAEE8C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AC2D554-813E-4851-8A83-874D511BF8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042183"/>
              </p:ext>
            </p:extLst>
          </p:nvPr>
        </p:nvGraphicFramePr>
        <p:xfrm>
          <a:off x="1226819" y="2468880"/>
          <a:ext cx="10477451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636">
                  <a:extLst>
                    <a:ext uri="{9D8B030D-6E8A-4147-A177-3AD203B41FA5}">
                      <a16:colId xmlns:a16="http://schemas.microsoft.com/office/drawing/2014/main" val="132917482"/>
                    </a:ext>
                  </a:extLst>
                </a:gridCol>
                <a:gridCol w="2609407">
                  <a:extLst>
                    <a:ext uri="{9D8B030D-6E8A-4147-A177-3AD203B41FA5}">
                      <a16:colId xmlns:a16="http://schemas.microsoft.com/office/drawing/2014/main" val="163602109"/>
                    </a:ext>
                  </a:extLst>
                </a:gridCol>
                <a:gridCol w="2500176">
                  <a:extLst>
                    <a:ext uri="{9D8B030D-6E8A-4147-A177-3AD203B41FA5}">
                      <a16:colId xmlns:a16="http://schemas.microsoft.com/office/drawing/2014/main" val="1600391504"/>
                    </a:ext>
                  </a:extLst>
                </a:gridCol>
                <a:gridCol w="3714232">
                  <a:extLst>
                    <a:ext uri="{9D8B030D-6E8A-4147-A177-3AD203B41FA5}">
                      <a16:colId xmlns:a16="http://schemas.microsoft.com/office/drawing/2014/main" val="1814853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Passive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395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Present continuous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is/ am/ making </a:t>
                      </a:r>
                      <a:r>
                        <a:rPr lang="ar-SA" dirty="0"/>
                        <a:t> للمفرد</a:t>
                      </a:r>
                    </a:p>
                    <a:p>
                      <a:r>
                        <a:rPr lang="en-US" dirty="0"/>
                        <a:t>Are making  </a:t>
                      </a:r>
                      <a:r>
                        <a:rPr lang="ar-SA" dirty="0"/>
                        <a:t> للجمع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  being made </a:t>
                      </a:r>
                      <a:r>
                        <a:rPr lang="ar-SA" dirty="0"/>
                        <a:t> للمفرد</a:t>
                      </a:r>
                    </a:p>
                    <a:p>
                      <a:r>
                        <a:rPr lang="en-US" dirty="0"/>
                        <a:t>Are being made </a:t>
                      </a:r>
                      <a:r>
                        <a:rPr lang="ar-SA" dirty="0"/>
                        <a:t>للجمع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This car is being made in Japan.</a:t>
                      </a:r>
                    </a:p>
                    <a:p>
                      <a:r>
                        <a:rPr lang="en-US" dirty="0"/>
                        <a:t>These cars are being made in Japan.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230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Past Continuous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Was making </a:t>
                      </a:r>
                      <a:r>
                        <a:rPr lang="ar-SA" dirty="0"/>
                        <a:t> للمفرد</a:t>
                      </a:r>
                    </a:p>
                    <a:p>
                      <a:r>
                        <a:rPr lang="en-US" dirty="0"/>
                        <a:t>Were making </a:t>
                      </a:r>
                      <a:r>
                        <a:rPr lang="ar-SA" dirty="0"/>
                        <a:t> للجمع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was being made </a:t>
                      </a:r>
                      <a:r>
                        <a:rPr lang="ar-SA" dirty="0"/>
                        <a:t> للمفرد</a:t>
                      </a:r>
                    </a:p>
                    <a:p>
                      <a:r>
                        <a:rPr lang="en-US" dirty="0"/>
                        <a:t>Were being made </a:t>
                      </a:r>
                      <a:r>
                        <a:rPr lang="ar-SA" dirty="0"/>
                        <a:t> للجمع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This car was being made in Japan.</a:t>
                      </a:r>
                    </a:p>
                    <a:p>
                      <a:r>
                        <a:rPr lang="en-US" dirty="0"/>
                        <a:t>These cars were being made in Japan.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739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Future Continuous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Will be making </a:t>
                      </a:r>
                      <a:r>
                        <a:rPr lang="ar-SA" dirty="0"/>
                        <a:t> للمفرد و الجمع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Will be being made </a:t>
                      </a:r>
                      <a:r>
                        <a:rPr lang="ar-SA" dirty="0"/>
                        <a:t> للمفرد و الجمع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This car will be being made in Japan. </a:t>
                      </a:r>
                      <a:r>
                        <a:rPr lang="ar-SA" dirty="0"/>
                        <a:t>للمفرد</a:t>
                      </a:r>
                      <a:endParaRPr lang="en-US" dirty="0"/>
                    </a:p>
                    <a:p>
                      <a:r>
                        <a:rPr lang="en-US" dirty="0"/>
                        <a:t>These cars will be being made in Japan. </a:t>
                      </a:r>
                      <a:r>
                        <a:rPr lang="ar-SA" dirty="0"/>
                        <a:t> للجمع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855989"/>
                  </a:ext>
                </a:extLst>
              </a:tr>
            </a:tbl>
          </a:graphicData>
        </a:graphic>
      </p:graphicFrame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C0548024-7D4E-4C00-B88C-06750C8BCE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19440"/>
      </p:ext>
    </p:extLst>
  </p:cSld>
  <p:clrMapOvr>
    <a:masterClrMapping/>
  </p:clrMapOvr>
  <p:transition spd="slow" advTm="63074">
    <p:randomBar dir="vert"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6E273-D6F5-4699-81F7-8E362D87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DADCA56-742F-45C1-91F4-69353CD36A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4867197"/>
              </p:ext>
            </p:extLst>
          </p:nvPr>
        </p:nvGraphicFramePr>
        <p:xfrm>
          <a:off x="1026160" y="2438400"/>
          <a:ext cx="10678476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6560">
                  <a:extLst>
                    <a:ext uri="{9D8B030D-6E8A-4147-A177-3AD203B41FA5}">
                      <a16:colId xmlns:a16="http://schemas.microsoft.com/office/drawing/2014/main" val="2394204194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3845362097"/>
                    </a:ext>
                  </a:extLst>
                </a:gridCol>
                <a:gridCol w="2824480">
                  <a:extLst>
                    <a:ext uri="{9D8B030D-6E8A-4147-A177-3AD203B41FA5}">
                      <a16:colId xmlns:a16="http://schemas.microsoft.com/office/drawing/2014/main" val="2426929606"/>
                    </a:ext>
                  </a:extLst>
                </a:gridCol>
                <a:gridCol w="4572316">
                  <a:extLst>
                    <a:ext uri="{9D8B030D-6E8A-4147-A177-3AD203B41FA5}">
                      <a16:colId xmlns:a16="http://schemas.microsoft.com/office/drawing/2014/main" val="19329160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Passive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413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Present perfect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 made</a:t>
                      </a:r>
                    </a:p>
                    <a:p>
                      <a:r>
                        <a:rPr lang="en-US" dirty="0"/>
                        <a:t>Have made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 been made</a:t>
                      </a:r>
                    </a:p>
                    <a:p>
                      <a:r>
                        <a:rPr lang="en-US" dirty="0"/>
                        <a:t>Have been made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This car has been made in Japan.</a:t>
                      </a:r>
                    </a:p>
                    <a:p>
                      <a:r>
                        <a:rPr lang="en-US" dirty="0"/>
                        <a:t>These cars have been made in Japan.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304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Past perfect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Had made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Had been made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This car had been made in Japan.</a:t>
                      </a:r>
                    </a:p>
                    <a:p>
                      <a:r>
                        <a:rPr lang="en-US" dirty="0"/>
                        <a:t>These cars had been made in Japan.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30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Future perfect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Would have made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Would have been made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This car would have been made in Japan.</a:t>
                      </a:r>
                    </a:p>
                    <a:p>
                      <a:r>
                        <a:rPr lang="en-US" dirty="0"/>
                        <a:t>These cars would have been made in Japan.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329404"/>
                  </a:ext>
                </a:extLst>
              </a:tr>
            </a:tbl>
          </a:graphicData>
        </a:graphic>
      </p:graphicFrame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7E0A8525-5DB7-4F51-A752-88D3385652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88245"/>
      </p:ext>
    </p:extLst>
  </p:cSld>
  <p:clrMapOvr>
    <a:masterClrMapping/>
  </p:clrMapOvr>
  <p:transition spd="slow" advTm="36384">
    <p:randomBar dir="vert"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139DA-277B-4341-830F-253E2AA2C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7E31DEF-865A-4728-9441-CAED9BCD3E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528187"/>
              </p:ext>
            </p:extLst>
          </p:nvPr>
        </p:nvGraphicFramePr>
        <p:xfrm>
          <a:off x="975360" y="2438400"/>
          <a:ext cx="10729276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5840">
                  <a:extLst>
                    <a:ext uri="{9D8B030D-6E8A-4147-A177-3AD203B41FA5}">
                      <a16:colId xmlns:a16="http://schemas.microsoft.com/office/drawing/2014/main" val="1993165466"/>
                    </a:ext>
                  </a:extLst>
                </a:gridCol>
                <a:gridCol w="1991360">
                  <a:extLst>
                    <a:ext uri="{9D8B030D-6E8A-4147-A177-3AD203B41FA5}">
                      <a16:colId xmlns:a16="http://schemas.microsoft.com/office/drawing/2014/main" val="1109081241"/>
                    </a:ext>
                  </a:extLst>
                </a:gridCol>
                <a:gridCol w="2397760">
                  <a:extLst>
                    <a:ext uri="{9D8B030D-6E8A-4147-A177-3AD203B41FA5}">
                      <a16:colId xmlns:a16="http://schemas.microsoft.com/office/drawing/2014/main" val="2489708926"/>
                    </a:ext>
                  </a:extLst>
                </a:gridCol>
                <a:gridCol w="4064316">
                  <a:extLst>
                    <a:ext uri="{9D8B030D-6E8A-4147-A177-3AD203B41FA5}">
                      <a16:colId xmlns:a16="http://schemas.microsoft.com/office/drawing/2014/main" val="32364888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Passive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657389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r>
                        <a:rPr lang="en-US" dirty="0"/>
                        <a:t>Can/could/will/would/shall/should/may/ might/ must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</a:t>
                      </a:r>
                    </a:p>
                    <a:p>
                      <a:r>
                        <a:rPr lang="en-US" dirty="0"/>
                        <a:t>Will</a:t>
                      </a:r>
                    </a:p>
                    <a:p>
                      <a:r>
                        <a:rPr lang="en-US" dirty="0"/>
                        <a:t>Shall</a:t>
                      </a:r>
                    </a:p>
                    <a:p>
                      <a:r>
                        <a:rPr lang="en-US" dirty="0"/>
                        <a:t>May            make</a:t>
                      </a:r>
                    </a:p>
                    <a:p>
                      <a:r>
                        <a:rPr lang="en-US" dirty="0"/>
                        <a:t>Must</a:t>
                      </a:r>
                    </a:p>
                    <a:p>
                      <a:r>
                        <a:rPr lang="en-US" dirty="0"/>
                        <a:t>Would</a:t>
                      </a:r>
                    </a:p>
                    <a:p>
                      <a:r>
                        <a:rPr lang="en-US" dirty="0"/>
                        <a:t>Could</a:t>
                      </a:r>
                    </a:p>
                    <a:p>
                      <a:r>
                        <a:rPr lang="en-US" dirty="0"/>
                        <a:t>should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</a:t>
                      </a:r>
                    </a:p>
                    <a:p>
                      <a:r>
                        <a:rPr lang="en-US" dirty="0"/>
                        <a:t>Will</a:t>
                      </a:r>
                    </a:p>
                    <a:p>
                      <a:r>
                        <a:rPr lang="en-US" dirty="0"/>
                        <a:t>Shall              be   made</a:t>
                      </a:r>
                    </a:p>
                    <a:p>
                      <a:r>
                        <a:rPr lang="en-US" dirty="0"/>
                        <a:t>May </a:t>
                      </a:r>
                    </a:p>
                    <a:p>
                      <a:r>
                        <a:rPr lang="en-US" dirty="0"/>
                        <a:t>Must  </a:t>
                      </a:r>
                    </a:p>
                    <a:p>
                      <a:r>
                        <a:rPr lang="en-US" dirty="0"/>
                        <a:t>Would</a:t>
                      </a:r>
                    </a:p>
                    <a:p>
                      <a:r>
                        <a:rPr lang="en-US" dirty="0"/>
                        <a:t>Could</a:t>
                      </a:r>
                    </a:p>
                    <a:p>
                      <a:r>
                        <a:rPr lang="en-US" dirty="0"/>
                        <a:t>should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can</a:t>
                      </a:r>
                    </a:p>
                    <a:p>
                      <a:r>
                        <a:rPr lang="en-US" dirty="0"/>
                        <a:t>                      will</a:t>
                      </a:r>
                    </a:p>
                    <a:p>
                      <a:r>
                        <a:rPr lang="en-US" dirty="0"/>
                        <a:t>This car       shall    be made in Japan.</a:t>
                      </a:r>
                    </a:p>
                    <a:p>
                      <a:r>
                        <a:rPr lang="en-US" dirty="0"/>
                        <a:t>                     may</a:t>
                      </a:r>
                    </a:p>
                    <a:p>
                      <a:r>
                        <a:rPr lang="en-US" dirty="0"/>
                        <a:t>                     must</a:t>
                      </a:r>
                    </a:p>
                    <a:p>
                      <a:r>
                        <a:rPr lang="en-US" dirty="0"/>
                        <a:t>                     would</a:t>
                      </a:r>
                    </a:p>
                    <a:p>
                      <a:r>
                        <a:rPr lang="en-US" dirty="0"/>
                        <a:t>                     could</a:t>
                      </a:r>
                    </a:p>
                    <a:p>
                      <a:r>
                        <a:rPr lang="en-US" dirty="0"/>
                        <a:t>                    should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569628"/>
                  </a:ext>
                </a:extLst>
              </a:tr>
            </a:tbl>
          </a:graphicData>
        </a:graphic>
      </p:graphicFrame>
      <p:sp>
        <p:nvSpPr>
          <p:cNvPr id="6" name="Right Brace 5">
            <a:extLst>
              <a:ext uri="{FF2B5EF4-FFF2-40B4-BE49-F238E27FC236}">
                <a16:creationId xmlns:a16="http://schemas.microsoft.com/office/drawing/2014/main" id="{AB9E08E8-E947-49AD-8D41-190D673ECC2F}"/>
              </a:ext>
            </a:extLst>
          </p:cNvPr>
          <p:cNvSpPr/>
          <p:nvPr/>
        </p:nvSpPr>
        <p:spPr>
          <a:xfrm>
            <a:off x="3840480" y="2997200"/>
            <a:ext cx="426720" cy="19507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9361B2E5-04F3-4802-B138-A99399DE32BF}"/>
              </a:ext>
            </a:extLst>
          </p:cNvPr>
          <p:cNvSpPr/>
          <p:nvPr/>
        </p:nvSpPr>
        <p:spPr>
          <a:xfrm>
            <a:off x="6096000" y="2997200"/>
            <a:ext cx="45719" cy="19507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C311B140-6AD1-482C-940E-CAC5AC683F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90376"/>
      </p:ext>
    </p:extLst>
  </p:cSld>
  <p:clrMapOvr>
    <a:masterClrMapping/>
  </p:clrMapOvr>
  <p:transition spd="slow" advTm="25784">
    <p:randomBar dir="vert"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4235F-BDD0-407C-9CF1-62399D29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9440" y="578505"/>
            <a:ext cx="8564830" cy="1057255"/>
          </a:xfrm>
        </p:spPr>
        <p:txBody>
          <a:bodyPr/>
          <a:lstStyle/>
          <a:p>
            <a:r>
              <a:rPr lang="en-US" dirty="0"/>
              <a:t>The Use of (by)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5B06D-DE09-4F8A-8F70-0A2813345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280" y="2306320"/>
            <a:ext cx="8828991" cy="3783584"/>
          </a:xfrm>
        </p:spPr>
        <p:txBody>
          <a:bodyPr/>
          <a:lstStyle/>
          <a:p>
            <a:r>
              <a:rPr lang="en-US" b="1" dirty="0"/>
              <a:t>The librarian wrote this letter to his teacher.</a:t>
            </a:r>
          </a:p>
          <a:p>
            <a:pPr algn="r" rtl="1"/>
            <a:r>
              <a:rPr lang="ar-SA" b="1" dirty="0"/>
              <a:t>نلاحظ في الجملة اعلاه  ان هناك فاعل محدد للعمل وهو المكتبي. و عند تحويل الجملة من المبني للمعلوم</a:t>
            </a:r>
            <a:r>
              <a:rPr lang="en-US" b="1" dirty="0"/>
              <a:t> active voice </a:t>
            </a:r>
            <a:r>
              <a:rPr lang="ar-SA" b="1" dirty="0"/>
              <a:t> الى المبني للمجهول</a:t>
            </a:r>
            <a:r>
              <a:rPr lang="en-US" b="1" dirty="0"/>
              <a:t> passive voice </a:t>
            </a:r>
            <a:r>
              <a:rPr lang="ar-SA" b="1" dirty="0"/>
              <a:t> , امامنا خيارين اثنين:</a:t>
            </a:r>
          </a:p>
          <a:p>
            <a:pPr algn="r" rtl="1"/>
            <a:r>
              <a:rPr lang="ar-SA" b="1" dirty="0"/>
              <a:t>1- ان نذكر المكتبي , و هنا نحتاج الى استخدام </a:t>
            </a:r>
            <a:r>
              <a:rPr lang="en-US" b="1" dirty="0"/>
              <a:t>by</a:t>
            </a:r>
          </a:p>
          <a:p>
            <a:pPr algn="r" rtl="1"/>
            <a:r>
              <a:rPr lang="ar-SA" b="1" dirty="0"/>
              <a:t>2- ان لا نذكر المكتبي ظو و لا نحتاج هنا الى استخدام </a:t>
            </a:r>
            <a:r>
              <a:rPr lang="en-US" b="1" dirty="0"/>
              <a:t>by</a:t>
            </a:r>
          </a:p>
          <a:p>
            <a:pPr algn="r" rtl="1"/>
            <a:endParaRPr lang="en-US" b="1" dirty="0"/>
          </a:p>
          <a:p>
            <a:pPr algn="l"/>
            <a:r>
              <a:rPr lang="en-US" b="1" dirty="0"/>
              <a:t>This letter was written by the librarian to his teacher.</a:t>
            </a:r>
          </a:p>
          <a:p>
            <a:pPr algn="l"/>
            <a:r>
              <a:rPr lang="en-US" b="1" dirty="0"/>
              <a:t>This letter was written to his teacher.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FA39AB5-B551-47D3-BE89-7C8EE9BB15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16767"/>
      </p:ext>
    </p:extLst>
  </p:cSld>
  <p:clrMapOvr>
    <a:masterClrMapping/>
  </p:clrMapOvr>
  <p:transition spd="slow" advTm="39129">
    <p:randomBar dir="vert"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144</TotalTime>
  <Words>594</Words>
  <Application>Microsoft Office PowerPoint</Application>
  <PresentationFormat>Widescreen</PresentationFormat>
  <Paragraphs>144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Century Schoolbook</vt:lpstr>
      <vt:lpstr>Corbel</vt:lpstr>
      <vt:lpstr>Feathered</vt:lpstr>
      <vt:lpstr>Passive voice </vt:lpstr>
      <vt:lpstr>PowerPoint Presentation</vt:lpstr>
      <vt:lpstr>PowerPoint Presentation</vt:lpstr>
      <vt:lpstr>Formation of passive</vt:lpstr>
      <vt:lpstr>PowerPoint Presentation</vt:lpstr>
      <vt:lpstr>PowerPoint Presentation</vt:lpstr>
      <vt:lpstr>PowerPoint Presentation</vt:lpstr>
      <vt:lpstr>The Use of (by)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Passive voice</dc:title>
  <dc:creator>ahmed qadoury</dc:creator>
  <cp:lastModifiedBy>ahmed qadoury</cp:lastModifiedBy>
  <cp:revision>15</cp:revision>
  <dcterms:created xsi:type="dcterms:W3CDTF">2020-03-27T12:10:28Z</dcterms:created>
  <dcterms:modified xsi:type="dcterms:W3CDTF">2020-03-27T14:34:37Z</dcterms:modified>
</cp:coreProperties>
</file>