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996"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2590800"/>
          </a:xfrm>
        </p:spPr>
        <p:style>
          <a:lnRef idx="1">
            <a:schemeClr val="accent6"/>
          </a:lnRef>
          <a:fillRef idx="3">
            <a:schemeClr val="accent6"/>
          </a:fillRef>
          <a:effectRef idx="2">
            <a:schemeClr val="accent6"/>
          </a:effectRef>
          <a:fontRef idx="minor">
            <a:schemeClr val="lt1"/>
          </a:fontRef>
        </p:style>
        <p:txBody>
          <a:bodyPr>
            <a:normAutofit/>
          </a:bodyPr>
          <a:lstStyle/>
          <a:p>
            <a:r>
              <a:rPr lang="ar-IQ" sz="5400" b="1" dirty="0" smtClean="0"/>
              <a:t>وظائف الاخراج </a:t>
            </a:r>
            <a:r>
              <a:rPr lang="ar-IQ" sz="5400" b="1" dirty="0"/>
              <a:t>الصحفي </a:t>
            </a:r>
            <a:r>
              <a:rPr lang="ar-IQ" sz="5400" b="1" dirty="0" smtClean="0"/>
              <a:t>وسماته</a:t>
            </a:r>
            <a:r>
              <a:rPr lang="ar-IQ" sz="5400" b="1" dirty="0"/>
              <a:t/>
            </a:r>
            <a:br>
              <a:rPr lang="ar-IQ" sz="5400" b="1" dirty="0"/>
            </a:br>
            <a:r>
              <a:rPr lang="ar-IQ" sz="5400" b="1" dirty="0"/>
              <a:t>المحاضرة </a:t>
            </a:r>
            <a:r>
              <a:rPr lang="ar-IQ" sz="5400" b="1" dirty="0" smtClean="0"/>
              <a:t>الثانية</a:t>
            </a:r>
            <a:endParaRPr lang="en-US" sz="5400" dirty="0"/>
          </a:p>
        </p:txBody>
      </p:sp>
      <p:sp>
        <p:nvSpPr>
          <p:cNvPr id="3" name="Subtitle 2"/>
          <p:cNvSpPr>
            <a:spLocks noGrp="1"/>
          </p:cNvSpPr>
          <p:nvPr>
            <p:ph type="subTitle" idx="1"/>
          </p:nvPr>
        </p:nvSpPr>
        <p:spPr>
          <a:xfrm>
            <a:off x="762000" y="3048000"/>
            <a:ext cx="7543800" cy="32004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rtl="1"/>
            <a:r>
              <a:rPr lang="ar-IQ" sz="6600" b="1" dirty="0">
                <a:solidFill>
                  <a:schemeClr val="bg1"/>
                </a:solidFill>
              </a:rPr>
              <a:t>مدرس المادة: الدكتور غزوان جبار </a:t>
            </a:r>
            <a:r>
              <a:rPr lang="ar-IQ" sz="6600" b="1" dirty="0" smtClean="0">
                <a:solidFill>
                  <a:schemeClr val="bg1"/>
                </a:solidFill>
              </a:rPr>
              <a:t>محمد</a:t>
            </a:r>
            <a:endParaRPr lang="en-US" sz="6600" b="1" dirty="0">
              <a:solidFill>
                <a:schemeClr val="bg1"/>
              </a:solidFill>
            </a:endParaRPr>
          </a:p>
        </p:txBody>
      </p:sp>
    </p:spTree>
    <p:extLst>
      <p:ext uri="{BB962C8B-B14F-4D97-AF65-F5344CB8AC3E}">
        <p14:creationId xmlns:p14="http://schemas.microsoft.com/office/powerpoint/2010/main" val="302152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6"/>
          </a:lnRef>
          <a:fillRef idx="3">
            <a:schemeClr val="accent6"/>
          </a:fillRef>
          <a:effectRef idx="2">
            <a:schemeClr val="accent6"/>
          </a:effectRef>
          <a:fontRef idx="minor">
            <a:schemeClr val="lt1"/>
          </a:fontRef>
        </p:style>
        <p:txBody>
          <a:bodyPr/>
          <a:lstStyle/>
          <a:p>
            <a:r>
              <a:rPr lang="ar-IQ" b="1" dirty="0"/>
              <a:t>وظائف الإخراج </a:t>
            </a:r>
            <a:r>
              <a:rPr lang="ar-IQ" b="1" dirty="0" smtClean="0"/>
              <a:t>الصحفي</a:t>
            </a:r>
            <a:endParaRPr lang="en-US" dirty="0"/>
          </a:p>
        </p:txBody>
      </p:sp>
      <p:sp>
        <p:nvSpPr>
          <p:cNvPr id="3" name="Subtitle 2"/>
          <p:cNvSpPr>
            <a:spLocks noGrp="1"/>
          </p:cNvSpPr>
          <p:nvPr>
            <p:ph type="subTitle" idx="1"/>
          </p:nvPr>
        </p:nvSpPr>
        <p:spPr>
          <a:xfrm>
            <a:off x="762000" y="1295400"/>
            <a:ext cx="7696200" cy="4953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lgn="just" rtl="1"/>
            <a:r>
              <a:rPr lang="ar-IQ" sz="3600" dirty="0">
                <a:solidFill>
                  <a:schemeClr val="bg1"/>
                </a:solidFill>
              </a:rPr>
              <a:t>جذب القارئ: هي قوة الشد الناتجة عن موضوع فيه تباين بين قوى الشكل والأرضية، مع استثمار الفضاء وتكوين أشكال مركبة، والجذب يهدف إلى استحواذ بصر القارئ لصالح صحيفة معينة، على حساب الصحف الأُخرى المنافسة، فإذا تحقق الجذب الشكلي للصحيفة، أمسكت بأبصار أكبر عدد ممكن من القراء، ويمكن تحقيق الجذب من خلال العنوان المثير والكبير، والصورة، والألوان، بالإضافة إلى التصميم الكلي للصحيفة.</a:t>
            </a:r>
            <a:endParaRPr lang="en-US" sz="3600" dirty="0">
              <a:solidFill>
                <a:schemeClr val="bg1"/>
              </a:solidFill>
            </a:endParaRPr>
          </a:p>
          <a:p>
            <a:pPr algn="just" rtl="1"/>
            <a:endParaRPr lang="en-US" sz="4000" dirty="0"/>
          </a:p>
        </p:txBody>
      </p:sp>
    </p:spTree>
    <p:extLst>
      <p:ext uri="{BB962C8B-B14F-4D97-AF65-F5344CB8AC3E}">
        <p14:creationId xmlns:p14="http://schemas.microsoft.com/office/powerpoint/2010/main" val="303887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6"/>
          </a:lnRef>
          <a:fillRef idx="3">
            <a:schemeClr val="accent6"/>
          </a:fillRef>
          <a:effectRef idx="2">
            <a:schemeClr val="accent6"/>
          </a:effectRef>
          <a:fontRef idx="minor">
            <a:schemeClr val="lt1"/>
          </a:fontRef>
        </p:style>
        <p:txBody>
          <a:bodyPr/>
          <a:lstStyle/>
          <a:p>
            <a:r>
              <a:rPr lang="ar-IQ" b="1" dirty="0"/>
              <a:t>وظائف الإخراج </a:t>
            </a:r>
            <a:r>
              <a:rPr lang="ar-IQ" b="1" dirty="0" smtClean="0"/>
              <a:t>الصحفي</a:t>
            </a:r>
            <a:endParaRPr lang="en-US" dirty="0"/>
          </a:p>
        </p:txBody>
      </p:sp>
      <p:sp>
        <p:nvSpPr>
          <p:cNvPr id="3" name="Subtitle 2"/>
          <p:cNvSpPr>
            <a:spLocks noGrp="1"/>
          </p:cNvSpPr>
          <p:nvPr>
            <p:ph type="subTitle" idx="1"/>
          </p:nvPr>
        </p:nvSpPr>
        <p:spPr>
          <a:xfrm>
            <a:off x="762000" y="1295400"/>
            <a:ext cx="7696200" cy="4953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lgn="just" rtl="1"/>
            <a:r>
              <a:rPr lang="ar-IQ" sz="4000" b="1" dirty="0">
                <a:solidFill>
                  <a:schemeClr val="bg1"/>
                </a:solidFill>
              </a:rPr>
              <a:t>إثارة اهتمام القارئ:</a:t>
            </a:r>
            <a:r>
              <a:rPr lang="ar-IQ" sz="4000" dirty="0">
                <a:solidFill>
                  <a:schemeClr val="bg1"/>
                </a:solidFill>
              </a:rPr>
              <a:t> يتم ذلك عن طريق إظهار المواضيع المهمة بطرق تصميمية تجبر عين القارئ </a:t>
            </a:r>
            <a:r>
              <a:rPr lang="ar-IQ" sz="4000" dirty="0">
                <a:solidFill>
                  <a:schemeClr val="bg1"/>
                </a:solidFill>
              </a:rPr>
              <a:t>ع</a:t>
            </a:r>
            <a:r>
              <a:rPr lang="ar-IQ" sz="4000" dirty="0" smtClean="0">
                <a:solidFill>
                  <a:schemeClr val="bg1"/>
                </a:solidFill>
              </a:rPr>
              <a:t>لى </a:t>
            </a:r>
            <a:r>
              <a:rPr lang="ar-IQ" sz="4000" dirty="0">
                <a:solidFill>
                  <a:schemeClr val="bg1"/>
                </a:solidFill>
              </a:rPr>
              <a:t>قراءتها أولاً دون غيرها.</a:t>
            </a:r>
            <a:endParaRPr lang="en-US" sz="4000" dirty="0">
              <a:solidFill>
                <a:schemeClr val="bg1"/>
              </a:solidFill>
            </a:endParaRPr>
          </a:p>
          <a:p>
            <a:pPr lvl="0" algn="just" rtl="1"/>
            <a:r>
              <a:rPr lang="ar-IQ" sz="4000" b="1" dirty="0">
                <a:solidFill>
                  <a:schemeClr val="bg1"/>
                </a:solidFill>
              </a:rPr>
              <a:t>تسهيل عملية القراءة:</a:t>
            </a:r>
            <a:r>
              <a:rPr lang="ar-IQ" sz="4000" dirty="0">
                <a:solidFill>
                  <a:schemeClr val="bg1"/>
                </a:solidFill>
              </a:rPr>
              <a:t> ليس المهم فقط جذب بصر القارئ أو إثارة رغبته في القراءة، بل لا بُد من تيسير قراءة المادة وجعلها عملية ممتعة واستيعابها في أقصر وقت ممكن.</a:t>
            </a:r>
            <a:endParaRPr lang="en-US" sz="4000" dirty="0">
              <a:solidFill>
                <a:schemeClr val="bg1"/>
              </a:solidFill>
            </a:endParaRPr>
          </a:p>
        </p:txBody>
      </p:sp>
    </p:spTree>
    <p:extLst>
      <p:ext uri="{BB962C8B-B14F-4D97-AF65-F5344CB8AC3E}">
        <p14:creationId xmlns:p14="http://schemas.microsoft.com/office/powerpoint/2010/main" val="172675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6"/>
          </a:lnRef>
          <a:fillRef idx="3">
            <a:schemeClr val="accent6"/>
          </a:fillRef>
          <a:effectRef idx="2">
            <a:schemeClr val="accent6"/>
          </a:effectRef>
          <a:fontRef idx="minor">
            <a:schemeClr val="lt1"/>
          </a:fontRef>
        </p:style>
        <p:txBody>
          <a:bodyPr/>
          <a:lstStyle/>
          <a:p>
            <a:r>
              <a:rPr lang="ar-IQ" b="1" dirty="0"/>
              <a:t>وظائف الإخراج </a:t>
            </a:r>
            <a:r>
              <a:rPr lang="ar-IQ" b="1" dirty="0" smtClean="0"/>
              <a:t>الصحفي</a:t>
            </a:r>
            <a:endParaRPr lang="en-US" dirty="0"/>
          </a:p>
        </p:txBody>
      </p:sp>
      <p:sp>
        <p:nvSpPr>
          <p:cNvPr id="3" name="Subtitle 2"/>
          <p:cNvSpPr>
            <a:spLocks noGrp="1"/>
          </p:cNvSpPr>
          <p:nvPr>
            <p:ph type="subTitle" idx="1"/>
          </p:nvPr>
        </p:nvSpPr>
        <p:spPr>
          <a:xfrm>
            <a:off x="762000" y="1295400"/>
            <a:ext cx="7696200" cy="4953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lgn="just" rtl="1"/>
            <a:r>
              <a:rPr lang="ar-IQ" b="1" dirty="0">
                <a:solidFill>
                  <a:schemeClr val="bg1"/>
                </a:solidFill>
              </a:rPr>
              <a:t>تنظيم عملية القراءة وتوفير وقت للقارئ:</a:t>
            </a:r>
            <a:r>
              <a:rPr lang="ar-IQ" dirty="0">
                <a:solidFill>
                  <a:schemeClr val="bg1"/>
                </a:solidFill>
              </a:rPr>
              <a:t> وهي عملية تنظيم تبويب وتقسيم الصحيفة، إلى أبواب وتوزيع المادة الصحفية داخل الصفحة إلى أعمدة، مع ترك مسافة معقولة بين عمود وآخر، ويفضل القراء الاتجاه الأُفقي، لذا تتيح عملية الإخراج الصحفي نشر الموضوع على عدد كبير من الأعمدة القصيرة، مما يزيد عدد فترات الراحة، وتقسيم الموضوع إلى فقرات، كذلك يتم نشر أرقام الصفحات بتزويد الصفحة الأولى بدليل أو إشارات لموضوعات الصفحات الداخلية وأرقام الصفحات الموجودة فيها.</a:t>
            </a:r>
            <a:endParaRPr lang="en-US" dirty="0">
              <a:solidFill>
                <a:schemeClr val="bg1"/>
              </a:solidFill>
            </a:endParaRPr>
          </a:p>
        </p:txBody>
      </p:sp>
    </p:spTree>
    <p:extLst>
      <p:ext uri="{BB962C8B-B14F-4D97-AF65-F5344CB8AC3E}">
        <p14:creationId xmlns:p14="http://schemas.microsoft.com/office/powerpoint/2010/main" val="17267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6"/>
          </a:lnRef>
          <a:fillRef idx="3">
            <a:schemeClr val="accent6"/>
          </a:fillRef>
          <a:effectRef idx="2">
            <a:schemeClr val="accent6"/>
          </a:effectRef>
          <a:fontRef idx="minor">
            <a:schemeClr val="lt1"/>
          </a:fontRef>
        </p:style>
        <p:txBody>
          <a:bodyPr/>
          <a:lstStyle/>
          <a:p>
            <a:r>
              <a:rPr lang="ar-IQ" b="1" dirty="0"/>
              <a:t>وظائف الإخراج </a:t>
            </a:r>
            <a:r>
              <a:rPr lang="ar-IQ" b="1" dirty="0" smtClean="0"/>
              <a:t>الصحفي</a:t>
            </a:r>
            <a:endParaRPr lang="en-US" dirty="0"/>
          </a:p>
        </p:txBody>
      </p:sp>
      <p:sp>
        <p:nvSpPr>
          <p:cNvPr id="3" name="Subtitle 2"/>
          <p:cNvSpPr>
            <a:spLocks noGrp="1"/>
          </p:cNvSpPr>
          <p:nvPr>
            <p:ph type="subTitle" idx="1"/>
          </p:nvPr>
        </p:nvSpPr>
        <p:spPr>
          <a:xfrm>
            <a:off x="762000" y="1295400"/>
            <a:ext cx="7696200" cy="4953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lgn="just" rtl="1"/>
            <a:r>
              <a:rPr lang="ar-IQ" b="1" dirty="0">
                <a:solidFill>
                  <a:schemeClr val="bg1"/>
                </a:solidFill>
              </a:rPr>
              <a:t>الارتقاء بذوق القارئ:</a:t>
            </a:r>
            <a:r>
              <a:rPr lang="ar-IQ" dirty="0">
                <a:solidFill>
                  <a:schemeClr val="bg1"/>
                </a:solidFill>
              </a:rPr>
              <a:t> إخراج الصحف هو الفن الذي يخاطب أبصار القراء بصفة دورية منتظمة، ويقضي أمامه القارئ وقتاً غير قصير، فضلاً عن إذا امتازت التكوينات الإخراجية للصفحات المختلفة بشيء من الجمال، لارتقت أذواق القراء، تماماً كما يشاهد </a:t>
            </a:r>
            <a:r>
              <a:rPr lang="ar-IQ" dirty="0" smtClean="0">
                <a:solidFill>
                  <a:schemeClr val="bg1"/>
                </a:solidFill>
              </a:rPr>
              <a:t>الإنسان </a:t>
            </a:r>
            <a:r>
              <a:rPr lang="ar-IQ" dirty="0">
                <a:solidFill>
                  <a:schemeClr val="bg1"/>
                </a:solidFill>
              </a:rPr>
              <a:t>أعمالاً فنية جيدة، أو يستمع إلى موسيقى راقية.</a:t>
            </a:r>
            <a:endParaRPr lang="en-US" dirty="0">
              <a:solidFill>
                <a:schemeClr val="bg1"/>
              </a:solidFill>
            </a:endParaRPr>
          </a:p>
          <a:p>
            <a:pPr lvl="0" algn="just" rtl="1"/>
            <a:r>
              <a:rPr lang="ar-IQ" b="1" dirty="0">
                <a:solidFill>
                  <a:schemeClr val="bg1"/>
                </a:solidFill>
              </a:rPr>
              <a:t>تجسيد الرسالة الاتصالية:</a:t>
            </a:r>
            <a:r>
              <a:rPr lang="ar-IQ" dirty="0">
                <a:solidFill>
                  <a:schemeClr val="bg1"/>
                </a:solidFill>
              </a:rPr>
              <a:t> وتعني انعكاس المحتوى المنشور بشقيه، المعلن والمخفي، من خلال الصفحة، لكي يفهمه القارئ.</a:t>
            </a:r>
            <a:endParaRPr lang="en-US" dirty="0">
              <a:solidFill>
                <a:schemeClr val="bg1"/>
              </a:solidFill>
            </a:endParaRPr>
          </a:p>
        </p:txBody>
      </p:sp>
    </p:spTree>
    <p:extLst>
      <p:ext uri="{BB962C8B-B14F-4D97-AF65-F5344CB8AC3E}">
        <p14:creationId xmlns:p14="http://schemas.microsoft.com/office/powerpoint/2010/main" val="17267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6"/>
          </a:lnRef>
          <a:fillRef idx="3">
            <a:schemeClr val="accent6"/>
          </a:fillRef>
          <a:effectRef idx="2">
            <a:schemeClr val="accent6"/>
          </a:effectRef>
          <a:fontRef idx="minor">
            <a:schemeClr val="lt1"/>
          </a:fontRef>
        </p:style>
        <p:txBody>
          <a:bodyPr/>
          <a:lstStyle/>
          <a:p>
            <a:r>
              <a:rPr lang="ar-IQ" b="1" dirty="0"/>
              <a:t>وظائف الإخراج </a:t>
            </a:r>
            <a:r>
              <a:rPr lang="ar-IQ" b="1" dirty="0" smtClean="0"/>
              <a:t>الصحفي</a:t>
            </a:r>
            <a:endParaRPr lang="en-US" dirty="0"/>
          </a:p>
        </p:txBody>
      </p:sp>
      <p:sp>
        <p:nvSpPr>
          <p:cNvPr id="3" name="Subtitle 2"/>
          <p:cNvSpPr>
            <a:spLocks noGrp="1"/>
          </p:cNvSpPr>
          <p:nvPr>
            <p:ph type="subTitle" idx="1"/>
          </p:nvPr>
        </p:nvSpPr>
        <p:spPr>
          <a:xfrm>
            <a:off x="762000" y="1295400"/>
            <a:ext cx="7696200" cy="4953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just" rtl="1"/>
            <a:r>
              <a:rPr lang="ar-IQ" sz="4000" b="1" dirty="0">
                <a:solidFill>
                  <a:schemeClr val="bg1"/>
                </a:solidFill>
              </a:rPr>
              <a:t>التعبير عن سياسة الصحيفة وتمييزها غيرها:</a:t>
            </a:r>
            <a:r>
              <a:rPr lang="ar-IQ" sz="4000" dirty="0">
                <a:solidFill>
                  <a:schemeClr val="bg1"/>
                </a:solidFill>
              </a:rPr>
              <a:t> وذلك لأن القراء يطالعون شكل الصحف قبل المضمون، ويمنح الاخراج المميز للصحيفة هوية مميزة عن الصحف الأُخرى، لتبدو مختلفة، ويختلف الاخراج من صحيفة لأخرى تبعاً لنهجها وتخصصها.</a:t>
            </a:r>
            <a:endParaRPr lang="en-US" sz="4000" dirty="0">
              <a:solidFill>
                <a:schemeClr val="bg1"/>
              </a:solidFill>
            </a:endParaRPr>
          </a:p>
          <a:p>
            <a:pPr lvl="0" algn="just" rtl="1"/>
            <a:endParaRPr lang="en-US" sz="4000" dirty="0">
              <a:solidFill>
                <a:schemeClr val="bg1"/>
              </a:solidFill>
            </a:endParaRPr>
          </a:p>
        </p:txBody>
      </p:sp>
    </p:spTree>
    <p:extLst>
      <p:ext uri="{BB962C8B-B14F-4D97-AF65-F5344CB8AC3E}">
        <p14:creationId xmlns:p14="http://schemas.microsoft.com/office/powerpoint/2010/main" val="271111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2"/>
          </a:lnRef>
          <a:fillRef idx="2">
            <a:schemeClr val="accent2"/>
          </a:fillRef>
          <a:effectRef idx="1">
            <a:schemeClr val="accent2"/>
          </a:effectRef>
          <a:fontRef idx="minor">
            <a:schemeClr val="dk1"/>
          </a:fontRef>
        </p:style>
        <p:txBody>
          <a:bodyPr/>
          <a:lstStyle/>
          <a:p>
            <a:pPr rtl="1"/>
            <a:r>
              <a:rPr lang="ar-IQ" b="1" dirty="0"/>
              <a:t>سمات الإخراج الصحفي</a:t>
            </a:r>
            <a:endParaRPr lang="en-US" dirty="0"/>
          </a:p>
        </p:txBody>
      </p:sp>
      <p:sp>
        <p:nvSpPr>
          <p:cNvPr id="3" name="Subtitle 2"/>
          <p:cNvSpPr>
            <a:spLocks noGrp="1"/>
          </p:cNvSpPr>
          <p:nvPr>
            <p:ph type="subTitle" idx="1"/>
          </p:nvPr>
        </p:nvSpPr>
        <p:spPr>
          <a:xfrm>
            <a:off x="762000" y="1447800"/>
            <a:ext cx="7772400" cy="4800600"/>
          </a:xfrm>
        </p:spPr>
        <p:style>
          <a:lnRef idx="1">
            <a:schemeClr val="accent1"/>
          </a:lnRef>
          <a:fillRef idx="3">
            <a:schemeClr val="accent1"/>
          </a:fillRef>
          <a:effectRef idx="2">
            <a:schemeClr val="accent1"/>
          </a:effectRef>
          <a:fontRef idx="minor">
            <a:schemeClr val="lt1"/>
          </a:fontRef>
        </p:style>
        <p:txBody>
          <a:bodyPr>
            <a:noAutofit/>
          </a:bodyPr>
          <a:lstStyle/>
          <a:p>
            <a:pPr lvl="0" algn="just" rtl="1"/>
            <a:r>
              <a:rPr lang="ar-IQ" sz="3600" dirty="0">
                <a:solidFill>
                  <a:schemeClr val="bg1"/>
                </a:solidFill>
              </a:rPr>
              <a:t>هو العملية الصحفية المختصة بإعطاء الصحيفة الشكل أو المظهر الخارجي لجسمها المادي، والإخراج يتمم العملية الصحفية السابقة، وهي التحرير الذي يختص بإعداد المضمون الصحفي للنشر.</a:t>
            </a:r>
            <a:endParaRPr lang="en-US" sz="3600" dirty="0">
              <a:solidFill>
                <a:schemeClr val="bg1"/>
              </a:solidFill>
            </a:endParaRPr>
          </a:p>
          <a:p>
            <a:pPr lvl="0" algn="just" rtl="1"/>
            <a:r>
              <a:rPr lang="ar-IQ" sz="3600" dirty="0">
                <a:solidFill>
                  <a:schemeClr val="bg1"/>
                </a:solidFill>
              </a:rPr>
              <a:t>هو أحد الفنون التطبيقية الحديثة، ذات الارتباط الوثيق بالتعبير الصحفي والاتصال الجماهيري، وتقيم الأخبار وبيان أهميتها النسبية.</a:t>
            </a:r>
            <a:endParaRPr lang="en-US" sz="3600" dirty="0">
              <a:solidFill>
                <a:schemeClr val="bg1"/>
              </a:solidFill>
            </a:endParaRPr>
          </a:p>
        </p:txBody>
      </p:sp>
    </p:spTree>
    <p:extLst>
      <p:ext uri="{BB962C8B-B14F-4D97-AF65-F5344CB8AC3E}">
        <p14:creationId xmlns:p14="http://schemas.microsoft.com/office/powerpoint/2010/main" val="207331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2"/>
          </a:lnRef>
          <a:fillRef idx="2">
            <a:schemeClr val="accent2"/>
          </a:fillRef>
          <a:effectRef idx="1">
            <a:schemeClr val="accent2"/>
          </a:effectRef>
          <a:fontRef idx="minor">
            <a:schemeClr val="dk1"/>
          </a:fontRef>
        </p:style>
        <p:txBody>
          <a:bodyPr/>
          <a:lstStyle/>
          <a:p>
            <a:pPr rtl="1"/>
            <a:r>
              <a:rPr lang="ar-IQ" b="1" dirty="0"/>
              <a:t>سمات الإخراج الصحفي</a:t>
            </a:r>
            <a:endParaRPr lang="en-US" dirty="0"/>
          </a:p>
        </p:txBody>
      </p:sp>
      <p:sp>
        <p:nvSpPr>
          <p:cNvPr id="3" name="Subtitle 2"/>
          <p:cNvSpPr>
            <a:spLocks noGrp="1"/>
          </p:cNvSpPr>
          <p:nvPr>
            <p:ph type="subTitle" idx="1"/>
          </p:nvPr>
        </p:nvSpPr>
        <p:spPr>
          <a:xfrm>
            <a:off x="762000" y="1447800"/>
            <a:ext cx="7772400" cy="4800600"/>
          </a:xfrm>
        </p:spPr>
        <p:style>
          <a:lnRef idx="1">
            <a:schemeClr val="accent1"/>
          </a:lnRef>
          <a:fillRef idx="3">
            <a:schemeClr val="accent1"/>
          </a:fillRef>
          <a:effectRef idx="2">
            <a:schemeClr val="accent1"/>
          </a:effectRef>
          <a:fontRef idx="minor">
            <a:schemeClr val="lt1"/>
          </a:fontRef>
        </p:style>
        <p:txBody>
          <a:bodyPr>
            <a:noAutofit/>
          </a:bodyPr>
          <a:lstStyle/>
          <a:p>
            <a:pPr lvl="0" algn="just" rtl="1"/>
            <a:r>
              <a:rPr lang="ar-IQ" sz="4400" dirty="0">
                <a:solidFill>
                  <a:schemeClr val="bg1"/>
                </a:solidFill>
              </a:rPr>
              <a:t>يُعنى بجانبين مهمين في شكل الصحيفة، </a:t>
            </a:r>
            <a:r>
              <a:rPr lang="ar-IQ" sz="4400" b="1" dirty="0">
                <a:solidFill>
                  <a:schemeClr val="bg1"/>
                </a:solidFill>
              </a:rPr>
              <a:t>أولهما</a:t>
            </a:r>
            <a:r>
              <a:rPr lang="ar-IQ" sz="4400" dirty="0">
                <a:solidFill>
                  <a:schemeClr val="bg1"/>
                </a:solidFill>
              </a:rPr>
              <a:t> ما يتضمنه جسم الصحيفة من عناصر، كالحروف والصور والفواصل وغيرها، من حيث تصميمها واحجامها، و</a:t>
            </a:r>
            <a:r>
              <a:rPr lang="ar-IQ" sz="4400" b="1" dirty="0">
                <a:solidFill>
                  <a:schemeClr val="bg1"/>
                </a:solidFill>
              </a:rPr>
              <a:t>ثانيهما</a:t>
            </a:r>
            <a:r>
              <a:rPr lang="ar-IQ" sz="4400" dirty="0">
                <a:solidFill>
                  <a:schemeClr val="bg1"/>
                </a:solidFill>
              </a:rPr>
              <a:t>، يتصل بتحريك هذه العناصر على الصفحة، وتوزيعها، مما يحقق وظائف صحفية وفنية محددة.</a:t>
            </a:r>
            <a:endParaRPr lang="en-US" sz="4400" dirty="0">
              <a:solidFill>
                <a:schemeClr val="bg1"/>
              </a:solidFill>
            </a:endParaRPr>
          </a:p>
        </p:txBody>
      </p:sp>
    </p:spTree>
    <p:extLst>
      <p:ext uri="{BB962C8B-B14F-4D97-AF65-F5344CB8AC3E}">
        <p14:creationId xmlns:p14="http://schemas.microsoft.com/office/powerpoint/2010/main" val="2888489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style>
          <a:lnRef idx="1">
            <a:schemeClr val="accent2"/>
          </a:lnRef>
          <a:fillRef idx="2">
            <a:schemeClr val="accent2"/>
          </a:fillRef>
          <a:effectRef idx="1">
            <a:schemeClr val="accent2"/>
          </a:effectRef>
          <a:fontRef idx="minor">
            <a:schemeClr val="dk1"/>
          </a:fontRef>
        </p:style>
        <p:txBody>
          <a:bodyPr/>
          <a:lstStyle/>
          <a:p>
            <a:pPr rtl="1"/>
            <a:r>
              <a:rPr lang="ar-IQ" b="1" dirty="0"/>
              <a:t>سمات الإخراج الصحفي</a:t>
            </a:r>
            <a:endParaRPr lang="en-US" dirty="0"/>
          </a:p>
        </p:txBody>
      </p:sp>
      <p:sp>
        <p:nvSpPr>
          <p:cNvPr id="3" name="Subtitle 2"/>
          <p:cNvSpPr>
            <a:spLocks noGrp="1"/>
          </p:cNvSpPr>
          <p:nvPr>
            <p:ph type="subTitle" idx="1"/>
          </p:nvPr>
        </p:nvSpPr>
        <p:spPr>
          <a:xfrm>
            <a:off x="762000" y="1447800"/>
            <a:ext cx="7772400" cy="4800600"/>
          </a:xfrm>
        </p:spPr>
        <p:style>
          <a:lnRef idx="1">
            <a:schemeClr val="accent1"/>
          </a:lnRef>
          <a:fillRef idx="3">
            <a:schemeClr val="accent1"/>
          </a:fillRef>
          <a:effectRef idx="2">
            <a:schemeClr val="accent1"/>
          </a:effectRef>
          <a:fontRef idx="minor">
            <a:schemeClr val="lt1"/>
          </a:fontRef>
        </p:style>
        <p:txBody>
          <a:bodyPr>
            <a:noAutofit/>
          </a:bodyPr>
          <a:lstStyle/>
          <a:p>
            <a:pPr lvl="0" algn="just" rtl="1"/>
            <a:r>
              <a:rPr lang="ar-IQ" dirty="0">
                <a:solidFill>
                  <a:schemeClr val="bg1"/>
                </a:solidFill>
              </a:rPr>
              <a:t>الاخراج الصحفي، عملية فنية مثل أي عمل إبداعي، فيه قدر من الصنعة التي يمكن اكتسابها وتحسينها بالتدريب المستمر، والخبرة الطويلة، كما </a:t>
            </a:r>
            <a:r>
              <a:rPr lang="ar-IQ" dirty="0" smtClean="0">
                <a:solidFill>
                  <a:schemeClr val="bg1"/>
                </a:solidFill>
              </a:rPr>
              <a:t>انه </a:t>
            </a:r>
            <a:r>
              <a:rPr lang="ar-IQ" dirty="0">
                <a:solidFill>
                  <a:schemeClr val="bg1"/>
                </a:solidFill>
              </a:rPr>
              <a:t>لا يخلو من حس فني لازم لصاحبه، الذي يجب أن يتمتع بالقدرة الفائقة على استخدام أدواته بأقصى درجة ممكنة من الجودة في حدود الإمكانات المتاحة.</a:t>
            </a:r>
            <a:endParaRPr lang="en-US" dirty="0">
              <a:solidFill>
                <a:schemeClr val="bg1"/>
              </a:solidFill>
            </a:endParaRPr>
          </a:p>
          <a:p>
            <a:pPr lvl="0" algn="just" rtl="1"/>
            <a:r>
              <a:rPr lang="ar-IQ" dirty="0">
                <a:solidFill>
                  <a:schemeClr val="bg1"/>
                </a:solidFill>
              </a:rPr>
              <a:t>الإخراج الصحفي فن يعطي الفرصة للمخرج ليظهر صفحات الجريدة بشكل جميل وفني جذاب يشد القارئ.</a:t>
            </a:r>
            <a:endParaRPr lang="en-US" dirty="0">
              <a:solidFill>
                <a:schemeClr val="bg1"/>
              </a:solidFill>
            </a:endParaRPr>
          </a:p>
        </p:txBody>
      </p:sp>
    </p:spTree>
    <p:extLst>
      <p:ext uri="{BB962C8B-B14F-4D97-AF65-F5344CB8AC3E}">
        <p14:creationId xmlns:p14="http://schemas.microsoft.com/office/powerpoint/2010/main" val="4018591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514</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وظائف الاخراج الصحفي وسماته المحاضرة الثانية</vt:lpstr>
      <vt:lpstr>وظائف الإخراج الصحفي</vt:lpstr>
      <vt:lpstr>وظائف الإخراج الصحفي</vt:lpstr>
      <vt:lpstr>وظائف الإخراج الصحفي</vt:lpstr>
      <vt:lpstr>وظائف الإخراج الصحفي</vt:lpstr>
      <vt:lpstr>وظائف الإخراج الصحفي</vt:lpstr>
      <vt:lpstr>سمات الإخراج الصحفي</vt:lpstr>
      <vt:lpstr>سمات الإخراج الصحفي</vt:lpstr>
      <vt:lpstr>سمات الإخراج الصحفي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الإخراج الصحفي</dc:title>
  <dc:creator>Birdoz</dc:creator>
  <cp:lastModifiedBy>Birdoz</cp:lastModifiedBy>
  <cp:revision>4</cp:revision>
  <dcterms:created xsi:type="dcterms:W3CDTF">2006-08-16T00:00:00Z</dcterms:created>
  <dcterms:modified xsi:type="dcterms:W3CDTF">2020-04-16T22:00:59Z</dcterms:modified>
</cp:coreProperties>
</file>