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EB4125C6-1A12-4229-8EF9-477E065C107E}"/>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a16="http://schemas.microsoft.com/office/drawing/2014/main" xmlns="" id="{96E11A6A-83C3-43F8-B9A2-76816CC2EF69}"/>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a16="http://schemas.microsoft.com/office/drawing/2014/main" xmlns="" id="{3FCF3602-1E1F-46E4-89C2-FED2EEFE1E6E}"/>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a16="http://schemas.microsoft.com/office/drawing/2014/main" xmlns="" id="{24830DFA-7471-44F7-BB54-1E45A5127C69}"/>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a16="http://schemas.microsoft.com/office/drawing/2014/main" xmlns="" id="{F3EB3624-8A49-46FE-9056-6DBEE564E1A1}"/>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a16="http://schemas.microsoft.com/office/drawing/2014/main" xmlns="" id="{76B283A5-D54D-4ECE-B6CA-3BB3938AF36D}"/>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a16="http://schemas.microsoft.com/office/drawing/2014/main" xmlns="" id="{45355242-A3FC-418E-8509-21DED6B680BE}"/>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a16="http://schemas.microsoft.com/office/drawing/2014/main" xmlns="" id="{E8CB53C3-4D80-4B3B-ADBD-004715234981}"/>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a16="http://schemas.microsoft.com/office/drawing/2014/main" xmlns="" id="{B716339E-88AE-4E85-A2EE-390BF27C0A17}"/>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a16="http://schemas.microsoft.com/office/drawing/2014/main" xmlns="" id="{CA704063-A5A8-4670-9211-2B683C09A8A1}"/>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a16="http://schemas.microsoft.com/office/drawing/2014/main" xmlns="" id="{01DB85CF-F505-4C50-BFE8-D1E920D14446}"/>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a16="http://schemas.microsoft.com/office/drawing/2014/main" xmlns="" id="{3861539B-51CA-4D0A-8EF9-862C939A9976}"/>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a16="http://schemas.microsoft.com/office/drawing/2014/main" xmlns="" id="{09E42FE4-B2CD-4109-BBFE-A31A6A9DF802}"/>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a16="http://schemas.microsoft.com/office/drawing/2014/main" xmlns="" id="{BC6FB601-011E-40C8-B35C-06D97EC2C723}"/>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a16="http://schemas.microsoft.com/office/drawing/2014/main" xmlns="" id="{527AF06F-6EF1-4A71-B11B-F86FA74F2B28}"/>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a16="http://schemas.microsoft.com/office/drawing/2014/main" xmlns="" id="{5639F198-E953-4681-91E0-300DBC9F74C9}"/>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a16="http://schemas.microsoft.com/office/drawing/2014/main" xmlns="" id="{DF1DB48B-029F-494B-9B62-AED753F93BC3}"/>
              </a:ext>
            </a:extLst>
          </p:cNvPr>
          <p:cNvSpPr>
            <a:spLocks noGrp="1" noChangeArrowheads="1"/>
          </p:cNvSpPr>
          <p:nvPr>
            <p:ph type="sldNum" sz="quarter" idx="4"/>
          </p:nvPr>
        </p:nvSpPr>
        <p:spPr/>
        <p:txBody>
          <a:bodyPr/>
          <a:lstStyle>
            <a:lvl1pPr>
              <a:defRPr/>
            </a:lvl1pPr>
          </a:lstStyle>
          <a:p>
            <a:fld id="{21DB68BA-A269-43D1-8CAE-F62E503B8145}" type="slidenum">
              <a:rPr lang="ar-SA" altLang="en-US"/>
              <a:pPr/>
              <a:t>‹#›</a:t>
            </a:fld>
            <a:endParaRPr lang="en-US" altLang="en-US"/>
          </a:p>
        </p:txBody>
      </p:sp>
      <p:sp>
        <p:nvSpPr>
          <p:cNvPr id="5139" name="Rectangle 19">
            <a:extLst>
              <a:ext uri="{FF2B5EF4-FFF2-40B4-BE49-F238E27FC236}">
                <a16:creationId xmlns:a16="http://schemas.microsoft.com/office/drawing/2014/main" xmlns="" id="{2AC063B3-CBB8-4839-AD27-54F4F970320C}"/>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a16="http://schemas.microsoft.com/office/drawing/2014/main" xmlns="" id="{9BFF5617-2500-4053-9CC6-F3BC53A1093E}"/>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B53DAA-BC45-4ED7-A71C-54A3901804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B098E71-C3C1-4E9D-A54D-5B4685765B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D37D9925-4325-46D3-94CB-68585A83A801}"/>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9626CDD1-8EF9-4B7F-92CB-037FB1CB7AD1}"/>
              </a:ext>
            </a:extLst>
          </p:cNvPr>
          <p:cNvSpPr>
            <a:spLocks noGrp="1"/>
          </p:cNvSpPr>
          <p:nvPr>
            <p:ph type="sldNum" sz="quarter" idx="11"/>
          </p:nvPr>
        </p:nvSpPr>
        <p:spPr/>
        <p:txBody>
          <a:bodyPr/>
          <a:lstStyle>
            <a:lvl1pPr>
              <a:defRPr/>
            </a:lvl1pPr>
          </a:lstStyle>
          <a:p>
            <a:fld id="{0BCDF370-08EA-4721-96AD-0B46F660970F}" type="slidenum">
              <a:rPr lang="ar-SA" altLang="en-US"/>
              <a:pPr/>
              <a:t>‹#›</a:t>
            </a:fld>
            <a:endParaRPr lang="en-US" altLang="en-US"/>
          </a:p>
        </p:txBody>
      </p:sp>
      <p:sp>
        <p:nvSpPr>
          <p:cNvPr id="6" name="Date Placeholder 5">
            <a:extLst>
              <a:ext uri="{FF2B5EF4-FFF2-40B4-BE49-F238E27FC236}">
                <a16:creationId xmlns:a16="http://schemas.microsoft.com/office/drawing/2014/main" xmlns="" id="{978380D2-411E-4E0A-B9EB-7586B4D5D3E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86014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C507507-7928-4D10-ADF4-FA42DA596118}"/>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94FB80B-2D0F-4DB1-8E24-56D51ADEBD55}"/>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85AB5FA3-E712-4D36-870D-F46794C620A9}"/>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96D1F884-BD51-44A5-8483-AA12E7B37EE7}"/>
              </a:ext>
            </a:extLst>
          </p:cNvPr>
          <p:cNvSpPr>
            <a:spLocks noGrp="1"/>
          </p:cNvSpPr>
          <p:nvPr>
            <p:ph type="sldNum" sz="quarter" idx="11"/>
          </p:nvPr>
        </p:nvSpPr>
        <p:spPr/>
        <p:txBody>
          <a:bodyPr/>
          <a:lstStyle>
            <a:lvl1pPr>
              <a:defRPr/>
            </a:lvl1pPr>
          </a:lstStyle>
          <a:p>
            <a:fld id="{7563500E-9B92-45AB-8FC8-1FA453599F7B}" type="slidenum">
              <a:rPr lang="ar-SA" altLang="en-US"/>
              <a:pPr/>
              <a:t>‹#›</a:t>
            </a:fld>
            <a:endParaRPr lang="en-US" altLang="en-US"/>
          </a:p>
        </p:txBody>
      </p:sp>
      <p:sp>
        <p:nvSpPr>
          <p:cNvPr id="6" name="Date Placeholder 5">
            <a:extLst>
              <a:ext uri="{FF2B5EF4-FFF2-40B4-BE49-F238E27FC236}">
                <a16:creationId xmlns:a16="http://schemas.microsoft.com/office/drawing/2014/main" xmlns="" id="{4CA438B0-31FF-445A-945D-9DC9DE030C4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84657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3FE387-8F99-47F2-B986-5C6CDCF80F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4D45BB6-8450-4E18-8A40-567A727C22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4FCCBDE1-950C-4351-814E-21C9F74388E3}"/>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3E8D98AD-1463-41A8-811C-A1515E074138}"/>
              </a:ext>
            </a:extLst>
          </p:cNvPr>
          <p:cNvSpPr>
            <a:spLocks noGrp="1"/>
          </p:cNvSpPr>
          <p:nvPr>
            <p:ph type="sldNum" sz="quarter" idx="11"/>
          </p:nvPr>
        </p:nvSpPr>
        <p:spPr/>
        <p:txBody>
          <a:bodyPr/>
          <a:lstStyle>
            <a:lvl1pPr>
              <a:defRPr/>
            </a:lvl1pPr>
          </a:lstStyle>
          <a:p>
            <a:fld id="{46446AFE-861C-463F-9E05-3D79730A9DAE}" type="slidenum">
              <a:rPr lang="ar-SA" altLang="en-US"/>
              <a:pPr/>
              <a:t>‹#›</a:t>
            </a:fld>
            <a:endParaRPr lang="en-US" altLang="en-US"/>
          </a:p>
        </p:txBody>
      </p:sp>
      <p:sp>
        <p:nvSpPr>
          <p:cNvPr id="6" name="Date Placeholder 5">
            <a:extLst>
              <a:ext uri="{FF2B5EF4-FFF2-40B4-BE49-F238E27FC236}">
                <a16:creationId xmlns:a16="http://schemas.microsoft.com/office/drawing/2014/main" xmlns="" id="{B8E2C050-8707-479B-A3EB-2E61DBBB3E1A}"/>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37906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7D460D-E219-4C7C-988A-F849DFBA317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43771E0-A463-4837-8AAB-17A9187551E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xmlns="" id="{46D56952-3A9A-459F-B403-1466884DB054}"/>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FA7BE768-7FFE-4F82-B006-05FC11FF521A}"/>
              </a:ext>
            </a:extLst>
          </p:cNvPr>
          <p:cNvSpPr>
            <a:spLocks noGrp="1"/>
          </p:cNvSpPr>
          <p:nvPr>
            <p:ph type="sldNum" sz="quarter" idx="11"/>
          </p:nvPr>
        </p:nvSpPr>
        <p:spPr/>
        <p:txBody>
          <a:bodyPr/>
          <a:lstStyle>
            <a:lvl1pPr>
              <a:defRPr/>
            </a:lvl1pPr>
          </a:lstStyle>
          <a:p>
            <a:fld id="{DC2E2A73-18CB-4908-B037-054557AEEFBF}" type="slidenum">
              <a:rPr lang="ar-SA" altLang="en-US"/>
              <a:pPr/>
              <a:t>‹#›</a:t>
            </a:fld>
            <a:endParaRPr lang="en-US" altLang="en-US"/>
          </a:p>
        </p:txBody>
      </p:sp>
      <p:sp>
        <p:nvSpPr>
          <p:cNvPr id="6" name="Date Placeholder 5">
            <a:extLst>
              <a:ext uri="{FF2B5EF4-FFF2-40B4-BE49-F238E27FC236}">
                <a16:creationId xmlns:a16="http://schemas.microsoft.com/office/drawing/2014/main" xmlns="" id="{2D136A78-CB3A-4133-B7C1-862A7711C76B}"/>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11854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F792DB-44D1-412C-82C1-529ABB3F1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DF2EDD0-3B71-4073-8F82-EDA1343DBC71}"/>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7F0B63B-CB60-411D-B237-C87DABAECE17}"/>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1225EF83-1903-4EE7-882B-87E2DB6F1160}"/>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F2DBFC98-9DF0-4D1E-BEB6-898D4FC286C9}"/>
              </a:ext>
            </a:extLst>
          </p:cNvPr>
          <p:cNvSpPr>
            <a:spLocks noGrp="1"/>
          </p:cNvSpPr>
          <p:nvPr>
            <p:ph type="sldNum" sz="quarter" idx="11"/>
          </p:nvPr>
        </p:nvSpPr>
        <p:spPr/>
        <p:txBody>
          <a:bodyPr/>
          <a:lstStyle>
            <a:lvl1pPr>
              <a:defRPr/>
            </a:lvl1pPr>
          </a:lstStyle>
          <a:p>
            <a:fld id="{5F12307E-3F71-4621-AA52-E6BB2FF6C8A1}" type="slidenum">
              <a:rPr lang="ar-SA" altLang="en-US"/>
              <a:pPr/>
              <a:t>‹#›</a:t>
            </a:fld>
            <a:endParaRPr lang="en-US" altLang="en-US"/>
          </a:p>
        </p:txBody>
      </p:sp>
      <p:sp>
        <p:nvSpPr>
          <p:cNvPr id="7" name="Date Placeholder 6">
            <a:extLst>
              <a:ext uri="{FF2B5EF4-FFF2-40B4-BE49-F238E27FC236}">
                <a16:creationId xmlns:a16="http://schemas.microsoft.com/office/drawing/2014/main" xmlns="" id="{B5C2985D-E1B8-43DF-AF2C-57ED055C23F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42100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1F249E-7EFB-45E5-A7AB-72B12C8C11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309C2F3-5110-44C5-B317-37801A76219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1CFA089-7930-414A-8296-F5BA21DBF68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D532F76-E906-40EB-9585-D12ABDC2B7E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B6460A4-AB15-4F51-90AC-4F524FE1A3A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xmlns="" id="{738BBD41-F3C3-47F5-ADA9-352858C5B5A1}"/>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xmlns="" id="{85FE6E82-0B99-49D5-87AA-7F7C04024A07}"/>
              </a:ext>
            </a:extLst>
          </p:cNvPr>
          <p:cNvSpPr>
            <a:spLocks noGrp="1"/>
          </p:cNvSpPr>
          <p:nvPr>
            <p:ph type="sldNum" sz="quarter" idx="11"/>
          </p:nvPr>
        </p:nvSpPr>
        <p:spPr/>
        <p:txBody>
          <a:bodyPr/>
          <a:lstStyle>
            <a:lvl1pPr>
              <a:defRPr/>
            </a:lvl1pPr>
          </a:lstStyle>
          <a:p>
            <a:fld id="{D0F482B8-D934-4BD7-8F5F-4E0C15A61CD2}" type="slidenum">
              <a:rPr lang="ar-SA" altLang="en-US"/>
              <a:pPr/>
              <a:t>‹#›</a:t>
            </a:fld>
            <a:endParaRPr lang="en-US" altLang="en-US"/>
          </a:p>
        </p:txBody>
      </p:sp>
      <p:sp>
        <p:nvSpPr>
          <p:cNvPr id="9" name="Date Placeholder 8">
            <a:extLst>
              <a:ext uri="{FF2B5EF4-FFF2-40B4-BE49-F238E27FC236}">
                <a16:creationId xmlns:a16="http://schemas.microsoft.com/office/drawing/2014/main" xmlns="" id="{9E7FF987-6AFB-4AE4-B5E8-9A98350DCDA5}"/>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86329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C41F34-B04A-49BD-8C5D-D75FD8F5CAFB}"/>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53DA0285-3B24-41BB-828B-C62675CB9894}"/>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xmlns="" id="{4B95FEC5-D673-461F-A3E8-A63227B566C8}"/>
              </a:ext>
            </a:extLst>
          </p:cNvPr>
          <p:cNvSpPr>
            <a:spLocks noGrp="1"/>
          </p:cNvSpPr>
          <p:nvPr>
            <p:ph type="sldNum" sz="quarter" idx="11"/>
          </p:nvPr>
        </p:nvSpPr>
        <p:spPr/>
        <p:txBody>
          <a:bodyPr/>
          <a:lstStyle>
            <a:lvl1pPr>
              <a:defRPr/>
            </a:lvl1pPr>
          </a:lstStyle>
          <a:p>
            <a:fld id="{5654ACBD-49E8-4EAC-9265-7A6818372768}" type="slidenum">
              <a:rPr lang="ar-SA" altLang="en-US"/>
              <a:pPr/>
              <a:t>‹#›</a:t>
            </a:fld>
            <a:endParaRPr lang="en-US" altLang="en-US"/>
          </a:p>
        </p:txBody>
      </p:sp>
      <p:sp>
        <p:nvSpPr>
          <p:cNvPr id="5" name="Date Placeholder 4">
            <a:extLst>
              <a:ext uri="{FF2B5EF4-FFF2-40B4-BE49-F238E27FC236}">
                <a16:creationId xmlns:a16="http://schemas.microsoft.com/office/drawing/2014/main" xmlns="" id="{B1CCE37F-58DB-49EF-8630-55F11E4F5198}"/>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409748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D602BE7C-E657-41CF-8A59-8A9848FF7BC2}"/>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xmlns="" id="{BB80F54A-2C7C-4D28-B95E-B6ED3C6164C0}"/>
              </a:ext>
            </a:extLst>
          </p:cNvPr>
          <p:cNvSpPr>
            <a:spLocks noGrp="1"/>
          </p:cNvSpPr>
          <p:nvPr>
            <p:ph type="sldNum" sz="quarter" idx="11"/>
          </p:nvPr>
        </p:nvSpPr>
        <p:spPr/>
        <p:txBody>
          <a:bodyPr/>
          <a:lstStyle>
            <a:lvl1pPr>
              <a:defRPr/>
            </a:lvl1pPr>
          </a:lstStyle>
          <a:p>
            <a:fld id="{223D1C63-1F03-49D1-96AC-5FBA0B254BE1}" type="slidenum">
              <a:rPr lang="ar-SA" altLang="en-US"/>
              <a:pPr/>
              <a:t>‹#›</a:t>
            </a:fld>
            <a:endParaRPr lang="en-US" altLang="en-US"/>
          </a:p>
        </p:txBody>
      </p:sp>
      <p:sp>
        <p:nvSpPr>
          <p:cNvPr id="4" name="Date Placeholder 3">
            <a:extLst>
              <a:ext uri="{FF2B5EF4-FFF2-40B4-BE49-F238E27FC236}">
                <a16:creationId xmlns:a16="http://schemas.microsoft.com/office/drawing/2014/main" xmlns="" id="{5EAD6EF1-EC89-4105-971E-C53F62CAB5F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91782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AFA6A-DBDA-4938-BE0D-3F7CEBAB4C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AD0D5E6-D74E-46D3-B09E-AB6626D0CDA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5378483-8D2B-4B80-83F1-D041F9D5BB2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ED53DCCC-B7B2-4D96-B977-5F1F00BE3505}"/>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178FBC11-DA87-47CF-B23E-9F4C06B7E6DE}"/>
              </a:ext>
            </a:extLst>
          </p:cNvPr>
          <p:cNvSpPr>
            <a:spLocks noGrp="1"/>
          </p:cNvSpPr>
          <p:nvPr>
            <p:ph type="sldNum" sz="quarter" idx="11"/>
          </p:nvPr>
        </p:nvSpPr>
        <p:spPr/>
        <p:txBody>
          <a:bodyPr/>
          <a:lstStyle>
            <a:lvl1pPr>
              <a:defRPr/>
            </a:lvl1pPr>
          </a:lstStyle>
          <a:p>
            <a:fld id="{95347487-2173-436D-B70E-6A46D6086A81}" type="slidenum">
              <a:rPr lang="ar-SA" altLang="en-US"/>
              <a:pPr/>
              <a:t>‹#›</a:t>
            </a:fld>
            <a:endParaRPr lang="en-US" altLang="en-US"/>
          </a:p>
        </p:txBody>
      </p:sp>
      <p:sp>
        <p:nvSpPr>
          <p:cNvPr id="7" name="Date Placeholder 6">
            <a:extLst>
              <a:ext uri="{FF2B5EF4-FFF2-40B4-BE49-F238E27FC236}">
                <a16:creationId xmlns:a16="http://schemas.microsoft.com/office/drawing/2014/main" xmlns="" id="{965C16C9-DC82-4291-B72C-1DDEB3ACE937}"/>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4150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036C4C-087C-4B6E-B6A4-9E228E33D0B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DF432DC-F7AE-4F54-A05D-DA7C860C2CF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4F79F90-563E-482C-9EFD-F0436B100A8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832C2FF8-7E25-489F-B3AC-546DA59E7AAD}"/>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C218E107-EE7A-4D07-90DF-C7CEDFD4B97F}"/>
              </a:ext>
            </a:extLst>
          </p:cNvPr>
          <p:cNvSpPr>
            <a:spLocks noGrp="1"/>
          </p:cNvSpPr>
          <p:nvPr>
            <p:ph type="sldNum" sz="quarter" idx="11"/>
          </p:nvPr>
        </p:nvSpPr>
        <p:spPr/>
        <p:txBody>
          <a:bodyPr/>
          <a:lstStyle>
            <a:lvl1pPr>
              <a:defRPr/>
            </a:lvl1pPr>
          </a:lstStyle>
          <a:p>
            <a:fld id="{68D86399-EE6B-4F87-B392-0C506FB2F370}" type="slidenum">
              <a:rPr lang="ar-SA" altLang="en-US"/>
              <a:pPr/>
              <a:t>‹#›</a:t>
            </a:fld>
            <a:endParaRPr lang="en-US" altLang="en-US"/>
          </a:p>
        </p:txBody>
      </p:sp>
      <p:sp>
        <p:nvSpPr>
          <p:cNvPr id="7" name="Date Placeholder 6">
            <a:extLst>
              <a:ext uri="{FF2B5EF4-FFF2-40B4-BE49-F238E27FC236}">
                <a16:creationId xmlns:a16="http://schemas.microsoft.com/office/drawing/2014/main" xmlns="" id="{99CFB716-15FB-45EA-A122-893452DEDE18}"/>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81871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07C7F1F3-4968-4DD2-9428-A9E9D12AA45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a16="http://schemas.microsoft.com/office/drawing/2014/main" xmlns="" id="{8CC10444-C6B6-4D89-87B3-927BB9F5DD45}"/>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1E30C21B-1324-4465-8E19-FCD0D6816678}" type="slidenum">
              <a:rPr lang="ar-SA" altLang="en-US"/>
              <a:pPr/>
              <a:t>‹#›</a:t>
            </a:fld>
            <a:endParaRPr lang="en-US" altLang="en-US"/>
          </a:p>
        </p:txBody>
      </p:sp>
      <p:grpSp>
        <p:nvGrpSpPr>
          <p:cNvPr id="4100" name="Group 4">
            <a:extLst>
              <a:ext uri="{FF2B5EF4-FFF2-40B4-BE49-F238E27FC236}">
                <a16:creationId xmlns:a16="http://schemas.microsoft.com/office/drawing/2014/main" xmlns="" id="{247BDF38-669C-4098-9CCD-E48DA83BFD37}"/>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a16="http://schemas.microsoft.com/office/drawing/2014/main" xmlns="" id="{C6D223D8-E289-42DF-8A22-AB5692A33F06}"/>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a16="http://schemas.microsoft.com/office/drawing/2014/main" xmlns="" id="{6087F6AF-3AC7-44CD-A4BC-3639D820FF99}"/>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a16="http://schemas.microsoft.com/office/drawing/2014/main" xmlns="" id="{76BF3C12-278F-46EB-B169-AA0544A68D6E}"/>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a16="http://schemas.microsoft.com/office/drawing/2014/main" xmlns="" id="{46E10F44-9C82-4D3B-8EE9-9D80AAC580E2}"/>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a16="http://schemas.microsoft.com/office/drawing/2014/main" xmlns="" id="{03B9335D-EC4D-4096-ABE5-06B7DCC91F49}"/>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a16="http://schemas.microsoft.com/office/drawing/2014/main" xmlns="" id="{05537852-73AC-4CC5-8BB3-B69292F79033}"/>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a16="http://schemas.microsoft.com/office/drawing/2014/main" xmlns="" id="{18002219-861D-4E69-8DA4-1309893DDEF8}"/>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a16="http://schemas.microsoft.com/office/drawing/2014/main" xmlns="" id="{9B1ADF14-7CA9-4653-BAFE-6B4D4736475A}"/>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a16="http://schemas.microsoft.com/office/drawing/2014/main" xmlns="" id="{233EE370-F3E4-457A-8FFC-063622A2F782}"/>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a16="http://schemas.microsoft.com/office/drawing/2014/main" xmlns="" id="{697576FD-4B6C-41FE-85CA-437EFEAEAD05}"/>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a16="http://schemas.microsoft.com/office/drawing/2014/main" xmlns="" id="{C8657941-F835-48DA-8F43-B6426596DA04}"/>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782592F4-601F-4A93-991D-F39C38C2C31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C0E0E286-2CB9-40C3-B10C-6676B31EDC1F}"/>
              </a:ext>
            </a:extLst>
          </p:cNvPr>
          <p:cNvSpPr>
            <a:spLocks noGrp="1" noChangeArrowheads="1"/>
          </p:cNvSpPr>
          <p:nvPr>
            <p:ph type="ctrTitle"/>
          </p:nvPr>
        </p:nvSpPr>
        <p:spPr>
          <a:xfrm>
            <a:off x="1676400" y="1676400"/>
            <a:ext cx="7010400" cy="2286000"/>
          </a:xfrm>
        </p:spPr>
        <p:txBody>
          <a:body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مادة انثروبولوجيا 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EDD2AD6D-3B4E-4E29-9EC3-E01B2E55F3DB}"/>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D6E024B9-F2B2-40C7-97DE-05EE5CDBA223}"/>
              </a:ext>
            </a:extLst>
          </p:cNvPr>
          <p:cNvSpPr>
            <a:spLocks noChangeArrowheads="1"/>
          </p:cNvSpPr>
          <p:nvPr/>
        </p:nvSpPr>
        <p:spPr bwMode="auto">
          <a:xfrm>
            <a:off x="685800" y="4343400"/>
            <a:ext cx="80772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400" dirty="0" smtClean="0">
                <a:solidFill>
                  <a:schemeClr val="tx1"/>
                </a:solidFill>
                <a:cs typeface="Arabic Typesetting" panose="03020402040406030203" pitchFamily="66" charset="-78"/>
              </a:rPr>
              <a:t>مدرس </a:t>
            </a:r>
            <a:r>
              <a:rPr lang="ar-IQ" altLang="en-US" sz="4400" dirty="0">
                <a:solidFill>
                  <a:schemeClr val="tx1"/>
                </a:solidFill>
                <a:cs typeface="Arabic Typesetting" panose="03020402040406030203" pitchFamily="66" charset="-78"/>
              </a:rPr>
              <a:t>المادة: </a:t>
            </a:r>
            <a:r>
              <a:rPr lang="ar-IQ" altLang="en-US" sz="4400" dirty="0" err="1" smtClean="0">
                <a:solidFill>
                  <a:schemeClr val="tx1"/>
                </a:solidFill>
                <a:cs typeface="Arabic Typesetting" panose="03020402040406030203" pitchFamily="66" charset="-78"/>
              </a:rPr>
              <a:t>م .</a:t>
            </a:r>
            <a:r>
              <a:rPr lang="ar-IQ" altLang="en-US" sz="4400" dirty="0" smtClean="0">
                <a:solidFill>
                  <a:schemeClr val="tx1"/>
                </a:solidFill>
                <a:cs typeface="Arabic Typesetting" panose="03020402040406030203" pitchFamily="66" charset="-78"/>
              </a:rPr>
              <a:t> هدى كريم </a:t>
            </a:r>
            <a:r>
              <a:rPr lang="ar-IQ" altLang="en-US" sz="4400" dirty="0" err="1" smtClean="0">
                <a:solidFill>
                  <a:schemeClr val="tx1"/>
                </a:solidFill>
                <a:cs typeface="Arabic Typesetting" panose="03020402040406030203" pitchFamily="66" charset="-78"/>
              </a:rPr>
              <a:t>مطلك</a:t>
            </a:r>
            <a:r>
              <a:rPr lang="ar-IQ" altLang="en-US" sz="4400" smtClean="0">
                <a:solidFill>
                  <a:schemeClr val="tx1"/>
                </a:solidFill>
                <a:cs typeface="Arabic Typesetting" panose="03020402040406030203" pitchFamily="66" charset="-78"/>
              </a:rPr>
              <a:t> </a:t>
            </a:r>
            <a:r>
              <a:rPr lang="ar-IQ" altLang="en-US" sz="4400" dirty="0">
                <a:solidFill>
                  <a:schemeClr val="tx1"/>
                </a:solidFill>
                <a:cs typeface="Arabic Typesetting" panose="03020402040406030203" pitchFamily="66" charset="-78"/>
              </a:rPr>
              <a:t/>
            </a:r>
            <a:br>
              <a:rPr lang="ar-IQ" altLang="en-US" sz="4400" dirty="0">
                <a:solidFill>
                  <a:schemeClr val="tx1"/>
                </a:solidFill>
                <a:cs typeface="Arabic Typesetting" panose="03020402040406030203" pitchFamily="66" charset="-78"/>
              </a:rPr>
            </a:br>
            <a:r>
              <a:rPr lang="ar-IQ" altLang="en-US" sz="4400" dirty="0">
                <a:solidFill>
                  <a:schemeClr val="tx1"/>
                </a:solidFill>
                <a:cs typeface="Arabic Typesetting" panose="03020402040406030203" pitchFamily="66" charset="-78"/>
              </a:rPr>
              <a:t>تسلسل المحاضرة: 13</a:t>
            </a:r>
            <a:br>
              <a:rPr lang="ar-IQ" altLang="en-US" sz="4400" dirty="0">
                <a:solidFill>
                  <a:schemeClr val="tx1"/>
                </a:solidFill>
                <a:cs typeface="Arabic Typesetting" panose="03020402040406030203" pitchFamily="66" charset="-78"/>
              </a:rPr>
            </a:br>
            <a:r>
              <a:rPr lang="ar-IQ" altLang="en-US" sz="4400" dirty="0">
                <a:solidFill>
                  <a:schemeClr val="tx1"/>
                </a:solidFill>
                <a:cs typeface="Arabic Typesetting" panose="03020402040406030203" pitchFamily="66" charset="-78"/>
              </a:rPr>
              <a:t>أسم المحاضرة: التحليل الاجتماعي للرموز/ نظرية الفعل الاجتماعي</a:t>
            </a:r>
            <a:endParaRPr lang="en-US" altLang="en-US" sz="4400" dirty="0">
              <a:solidFill>
                <a:schemeClr val="tx1"/>
              </a:solidFill>
              <a:cs typeface="Arabic Typesetting" panose="03020402040406030203"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9EB7DD64-9EB9-4255-B5BE-D65D6227BE25}"/>
              </a:ext>
            </a:extLst>
          </p:cNvPr>
          <p:cNvSpPr>
            <a:spLocks noGrp="1" noChangeArrowheads="1"/>
          </p:cNvSpPr>
          <p:nvPr>
            <p:ph type="body" idx="1"/>
          </p:nvPr>
        </p:nvSpPr>
        <p:spPr>
          <a:xfrm>
            <a:off x="457200" y="685800"/>
            <a:ext cx="8229600" cy="5791200"/>
          </a:xfrm>
        </p:spPr>
        <p:txBody>
          <a:bodyPr/>
          <a:lstStyle/>
          <a:p>
            <a:pPr algn="just">
              <a:lnSpc>
                <a:spcPct val="130000"/>
              </a:lnSpc>
              <a:buFont typeface="Wingdings" panose="05000000000000000000" pitchFamily="2" charset="2"/>
              <a:buNone/>
            </a:pPr>
            <a:r>
              <a:rPr lang="ar-IQ" altLang="en-US" sz="2400"/>
              <a:t>    كان من نتائج النظرية البنائية الوظيفية أن اهتم الكثير من علماء الاجتماع والانثروبولوجيا بالفعل الاجتماعي اهتماما كبيراً. ويظهر ذلك بصورة جليه في اعمال كثيرة من العلماء أمثال بارسونز وبيرك ومالينوفسكي وهيربرت ميد الذين اهتموا بالفعل الاجتماعي وان اختلفوا في الدرجة وليس في نوع الاهتمام. ويذهب بارسونز </a:t>
            </a:r>
            <a:r>
              <a:rPr lang="en-US" altLang="en-US" sz="2400"/>
              <a:t>Parsons</a:t>
            </a:r>
            <a:r>
              <a:rPr lang="ar-IQ" altLang="en-US" sz="2400"/>
              <a:t> إلى أن دراسة الفعل الرمزي يعد ضرورة لنمو وتطور النظرية الوظيفية الاجتماعية، إذ لا يمكن استبعاد الاعمال والاشكال الفنية والثقافية عند دراسة المجتمع.</a:t>
            </a:r>
          </a:p>
          <a:p>
            <a:pPr algn="just">
              <a:lnSpc>
                <a:spcPct val="130000"/>
              </a:lnSpc>
            </a:pPr>
            <a:r>
              <a:rPr lang="ar-IQ" altLang="en-US" sz="2400"/>
              <a:t>وفي نظرية الفعل الاجتماعي يحدد بارسونز ثلاثة جوانب رئيسية وهي:</a:t>
            </a:r>
          </a:p>
          <a:p>
            <a:pPr algn="just">
              <a:lnSpc>
                <a:spcPct val="130000"/>
              </a:lnSpc>
            </a:pPr>
            <a:r>
              <a:rPr lang="ar-IQ" altLang="en-US" sz="2400"/>
              <a:t>النسق الاجتماعي.</a:t>
            </a:r>
          </a:p>
          <a:p>
            <a:pPr algn="just">
              <a:lnSpc>
                <a:spcPct val="130000"/>
              </a:lnSpc>
            </a:pPr>
            <a:r>
              <a:rPr lang="ar-IQ" altLang="en-US" sz="2400"/>
              <a:t>انساق شخصية الفاعلين الأفراد.</a:t>
            </a:r>
          </a:p>
          <a:p>
            <a:pPr algn="just">
              <a:lnSpc>
                <a:spcPct val="130000"/>
              </a:lnSpc>
            </a:pPr>
            <a:r>
              <a:rPr lang="ar-IQ" altLang="en-US" sz="2400"/>
              <a:t>النسق الثقافي الذي هو عبارة عن النسق الرمزي الذي يدخل في فعل الافراد.</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in)">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ox(in)">
                                      <p:cBhvr>
                                        <p:cTn id="22" dur="5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box(in)">
                                      <p:cBhvr>
                                        <p:cTn id="27" dur="500"/>
                                        <p:tgtEl>
                                          <p:spTgt spid="7171">
                                            <p:txEl>
                                              <p:pRg st="4" end="4"/>
                                            </p:txEl>
                                          </p:spTgt>
                                        </p:tgtEl>
                                      </p:cBhvr>
                                    </p:animEffect>
                                  </p:childTnLst>
                                </p:cTn>
                              </p:par>
                              <p:par>
                                <p:cTn id="28" presetID="55" presetClass="entr" presetSubtype="0" fill="hold" grpId="1" nodeType="withEffect">
                                  <p:stCondLst>
                                    <p:cond delay="0"/>
                                  </p:stCondLst>
                                  <p:childTnLst>
                                    <p:set>
                                      <p:cBhvr>
                                        <p:cTn id="29" dur="1" fill="hold">
                                          <p:stCondLst>
                                            <p:cond delay="0"/>
                                          </p:stCondLst>
                                        </p:cTn>
                                        <p:tgtEl>
                                          <p:spTgt spid="7171">
                                            <p:txEl>
                                              <p:pRg st="0" end="0"/>
                                            </p:txEl>
                                          </p:spTgt>
                                        </p:tgtEl>
                                        <p:attrNameLst>
                                          <p:attrName>style.visibility</p:attrName>
                                        </p:attrNameLst>
                                      </p:cBhvr>
                                      <p:to>
                                        <p:strVal val="visible"/>
                                      </p:to>
                                    </p:set>
                                    <p:anim calcmode="lin" valueType="num">
                                      <p:cBhvr>
                                        <p:cTn id="30"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31"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32" dur="1000"/>
                                        <p:tgtEl>
                                          <p:spTgt spid="7171">
                                            <p:txEl>
                                              <p:pRg st="0" end="0"/>
                                            </p:txEl>
                                          </p:spTgt>
                                        </p:tgtEl>
                                      </p:cBhvr>
                                    </p:animEffect>
                                  </p:childTnLst>
                                </p:cTn>
                              </p:par>
                              <p:par>
                                <p:cTn id="33" presetID="55" presetClass="entr" presetSubtype="0" fill="hold" grpId="1" nodeType="withEffect">
                                  <p:stCondLst>
                                    <p:cond delay="0"/>
                                  </p:stCondLst>
                                  <p:childTnLst>
                                    <p:set>
                                      <p:cBhvr>
                                        <p:cTn id="34" dur="1" fill="hold">
                                          <p:stCondLst>
                                            <p:cond delay="0"/>
                                          </p:stCondLst>
                                        </p:cTn>
                                        <p:tgtEl>
                                          <p:spTgt spid="7171">
                                            <p:txEl>
                                              <p:pRg st="1" end="1"/>
                                            </p:txEl>
                                          </p:spTgt>
                                        </p:tgtEl>
                                        <p:attrNameLst>
                                          <p:attrName>style.visibility</p:attrName>
                                        </p:attrNameLst>
                                      </p:cBhvr>
                                      <p:to>
                                        <p:strVal val="visible"/>
                                      </p:to>
                                    </p:set>
                                    <p:anim calcmode="lin" valueType="num">
                                      <p:cBhvr>
                                        <p:cTn id="35"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36"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37" dur="1000"/>
                                        <p:tgtEl>
                                          <p:spTgt spid="7171">
                                            <p:txEl>
                                              <p:pRg st="1" end="1"/>
                                            </p:txEl>
                                          </p:spTgt>
                                        </p:tgtEl>
                                      </p:cBhvr>
                                    </p:animEffect>
                                  </p:childTnLst>
                                </p:cTn>
                              </p:par>
                              <p:par>
                                <p:cTn id="38" presetID="55" presetClass="entr" presetSubtype="0" fill="hold" grpId="1" nodeType="withEffect">
                                  <p:stCondLst>
                                    <p:cond delay="0"/>
                                  </p:stCondLst>
                                  <p:childTnLst>
                                    <p:set>
                                      <p:cBhvr>
                                        <p:cTn id="39" dur="1" fill="hold">
                                          <p:stCondLst>
                                            <p:cond delay="0"/>
                                          </p:stCondLst>
                                        </p:cTn>
                                        <p:tgtEl>
                                          <p:spTgt spid="7171">
                                            <p:txEl>
                                              <p:pRg st="2" end="2"/>
                                            </p:txEl>
                                          </p:spTgt>
                                        </p:tgtEl>
                                        <p:attrNameLst>
                                          <p:attrName>style.visibility</p:attrName>
                                        </p:attrNameLst>
                                      </p:cBhvr>
                                      <p:to>
                                        <p:strVal val="visible"/>
                                      </p:to>
                                    </p:set>
                                    <p:anim calcmode="lin" valueType="num">
                                      <p:cBhvr>
                                        <p:cTn id="40" dur="1000" fill="hold"/>
                                        <p:tgtEl>
                                          <p:spTgt spid="7171">
                                            <p:txEl>
                                              <p:pRg st="2" end="2"/>
                                            </p:txEl>
                                          </p:spTgt>
                                        </p:tgtEl>
                                        <p:attrNameLst>
                                          <p:attrName>ppt_w</p:attrName>
                                        </p:attrNameLst>
                                      </p:cBhvr>
                                      <p:tavLst>
                                        <p:tav tm="0">
                                          <p:val>
                                            <p:strVal val="#ppt_w*0.70"/>
                                          </p:val>
                                        </p:tav>
                                        <p:tav tm="100000">
                                          <p:val>
                                            <p:strVal val="#ppt_w"/>
                                          </p:val>
                                        </p:tav>
                                      </p:tavLst>
                                    </p:anim>
                                    <p:anim calcmode="lin" valueType="num">
                                      <p:cBhvr>
                                        <p:cTn id="41" dur="1000" fill="hold"/>
                                        <p:tgtEl>
                                          <p:spTgt spid="7171">
                                            <p:txEl>
                                              <p:pRg st="2" end="2"/>
                                            </p:txEl>
                                          </p:spTgt>
                                        </p:tgtEl>
                                        <p:attrNameLst>
                                          <p:attrName>ppt_h</p:attrName>
                                        </p:attrNameLst>
                                      </p:cBhvr>
                                      <p:tavLst>
                                        <p:tav tm="0">
                                          <p:val>
                                            <p:strVal val="#ppt_h"/>
                                          </p:val>
                                        </p:tav>
                                        <p:tav tm="100000">
                                          <p:val>
                                            <p:strVal val="#ppt_h"/>
                                          </p:val>
                                        </p:tav>
                                      </p:tavLst>
                                    </p:anim>
                                    <p:animEffect transition="in" filter="fade">
                                      <p:cBhvr>
                                        <p:cTn id="42" dur="1000"/>
                                        <p:tgtEl>
                                          <p:spTgt spid="7171">
                                            <p:txEl>
                                              <p:pRg st="2" end="2"/>
                                            </p:txEl>
                                          </p:spTgt>
                                        </p:tgtEl>
                                      </p:cBhvr>
                                    </p:animEffect>
                                  </p:childTnLst>
                                </p:cTn>
                              </p:par>
                              <p:par>
                                <p:cTn id="43" presetID="55" presetClass="entr" presetSubtype="0" fill="hold" grpId="1" nodeType="withEffect">
                                  <p:stCondLst>
                                    <p:cond delay="0"/>
                                  </p:stCondLst>
                                  <p:childTnLst>
                                    <p:set>
                                      <p:cBhvr>
                                        <p:cTn id="44" dur="1" fill="hold">
                                          <p:stCondLst>
                                            <p:cond delay="0"/>
                                          </p:stCondLst>
                                        </p:cTn>
                                        <p:tgtEl>
                                          <p:spTgt spid="7171">
                                            <p:txEl>
                                              <p:pRg st="3" end="3"/>
                                            </p:txEl>
                                          </p:spTgt>
                                        </p:tgtEl>
                                        <p:attrNameLst>
                                          <p:attrName>style.visibility</p:attrName>
                                        </p:attrNameLst>
                                      </p:cBhvr>
                                      <p:to>
                                        <p:strVal val="visible"/>
                                      </p:to>
                                    </p:set>
                                    <p:anim calcmode="lin" valueType="num">
                                      <p:cBhvr>
                                        <p:cTn id="45" dur="1000" fill="hold"/>
                                        <p:tgtEl>
                                          <p:spTgt spid="7171">
                                            <p:txEl>
                                              <p:pRg st="3" end="3"/>
                                            </p:txEl>
                                          </p:spTgt>
                                        </p:tgtEl>
                                        <p:attrNameLst>
                                          <p:attrName>ppt_w</p:attrName>
                                        </p:attrNameLst>
                                      </p:cBhvr>
                                      <p:tavLst>
                                        <p:tav tm="0">
                                          <p:val>
                                            <p:strVal val="#ppt_w*0.70"/>
                                          </p:val>
                                        </p:tav>
                                        <p:tav tm="100000">
                                          <p:val>
                                            <p:strVal val="#ppt_w"/>
                                          </p:val>
                                        </p:tav>
                                      </p:tavLst>
                                    </p:anim>
                                    <p:anim calcmode="lin" valueType="num">
                                      <p:cBhvr>
                                        <p:cTn id="46" dur="1000" fill="hold"/>
                                        <p:tgtEl>
                                          <p:spTgt spid="7171">
                                            <p:txEl>
                                              <p:pRg st="3" end="3"/>
                                            </p:txEl>
                                          </p:spTgt>
                                        </p:tgtEl>
                                        <p:attrNameLst>
                                          <p:attrName>ppt_h</p:attrName>
                                        </p:attrNameLst>
                                      </p:cBhvr>
                                      <p:tavLst>
                                        <p:tav tm="0">
                                          <p:val>
                                            <p:strVal val="#ppt_h"/>
                                          </p:val>
                                        </p:tav>
                                        <p:tav tm="100000">
                                          <p:val>
                                            <p:strVal val="#ppt_h"/>
                                          </p:val>
                                        </p:tav>
                                      </p:tavLst>
                                    </p:anim>
                                    <p:animEffect transition="in" filter="fade">
                                      <p:cBhvr>
                                        <p:cTn id="47" dur="1000"/>
                                        <p:tgtEl>
                                          <p:spTgt spid="7171">
                                            <p:txEl>
                                              <p:pRg st="3" end="3"/>
                                            </p:txEl>
                                          </p:spTgt>
                                        </p:tgtEl>
                                      </p:cBhvr>
                                    </p:animEffect>
                                  </p:childTnLst>
                                </p:cTn>
                              </p:par>
                              <p:par>
                                <p:cTn id="48" presetID="55" presetClass="entr" presetSubtype="0" fill="hold" grpId="1" nodeType="withEffect">
                                  <p:stCondLst>
                                    <p:cond delay="0"/>
                                  </p:stCondLst>
                                  <p:childTnLst>
                                    <p:set>
                                      <p:cBhvr>
                                        <p:cTn id="49" dur="1" fill="hold">
                                          <p:stCondLst>
                                            <p:cond delay="0"/>
                                          </p:stCondLst>
                                        </p:cTn>
                                        <p:tgtEl>
                                          <p:spTgt spid="7171">
                                            <p:txEl>
                                              <p:pRg st="4" end="4"/>
                                            </p:txEl>
                                          </p:spTgt>
                                        </p:tgtEl>
                                        <p:attrNameLst>
                                          <p:attrName>style.visibility</p:attrName>
                                        </p:attrNameLst>
                                      </p:cBhvr>
                                      <p:to>
                                        <p:strVal val="visible"/>
                                      </p:to>
                                    </p:set>
                                    <p:anim calcmode="lin" valueType="num">
                                      <p:cBhvr>
                                        <p:cTn id="50" dur="1000" fill="hold"/>
                                        <p:tgtEl>
                                          <p:spTgt spid="7171">
                                            <p:txEl>
                                              <p:pRg st="4" end="4"/>
                                            </p:txEl>
                                          </p:spTgt>
                                        </p:tgtEl>
                                        <p:attrNameLst>
                                          <p:attrName>ppt_w</p:attrName>
                                        </p:attrNameLst>
                                      </p:cBhvr>
                                      <p:tavLst>
                                        <p:tav tm="0">
                                          <p:val>
                                            <p:strVal val="#ppt_w*0.70"/>
                                          </p:val>
                                        </p:tav>
                                        <p:tav tm="100000">
                                          <p:val>
                                            <p:strVal val="#ppt_w"/>
                                          </p:val>
                                        </p:tav>
                                      </p:tavLst>
                                    </p:anim>
                                    <p:anim calcmode="lin" valueType="num">
                                      <p:cBhvr>
                                        <p:cTn id="51" dur="1000" fill="hold"/>
                                        <p:tgtEl>
                                          <p:spTgt spid="7171">
                                            <p:txEl>
                                              <p:pRg st="4" end="4"/>
                                            </p:txEl>
                                          </p:spTgt>
                                        </p:tgtEl>
                                        <p:attrNameLst>
                                          <p:attrName>ppt_h</p:attrName>
                                        </p:attrNameLst>
                                      </p:cBhvr>
                                      <p:tavLst>
                                        <p:tav tm="0">
                                          <p:val>
                                            <p:strVal val="#ppt_h"/>
                                          </p:val>
                                        </p:tav>
                                        <p:tav tm="100000">
                                          <p:val>
                                            <p:strVal val="#ppt_h"/>
                                          </p:val>
                                        </p:tav>
                                      </p:tavLst>
                                    </p:anim>
                                    <p:animEffect transition="in" filter="fade">
                                      <p:cBhvr>
                                        <p:cTn id="52" dur="1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FDD273EC-F56D-4386-8256-1C54279AFA24}"/>
              </a:ext>
            </a:extLst>
          </p:cNvPr>
          <p:cNvSpPr>
            <a:spLocks noGrp="1" noChangeArrowheads="1"/>
          </p:cNvSpPr>
          <p:nvPr>
            <p:ph type="body" idx="1"/>
          </p:nvPr>
        </p:nvSpPr>
        <p:spPr>
          <a:xfrm>
            <a:off x="533400" y="685800"/>
            <a:ext cx="8229600" cy="5791200"/>
          </a:xfrm>
        </p:spPr>
        <p:txBody>
          <a:bodyPr/>
          <a:lstStyle/>
          <a:p>
            <a:pPr algn="just">
              <a:lnSpc>
                <a:spcPct val="180000"/>
              </a:lnSpc>
            </a:pPr>
            <a:r>
              <a:rPr lang="ar-IQ" altLang="en-US" sz="2400"/>
              <a:t>وكل جانب أو عنصر من هذه العناصر الثلاثة يمكن النظر اليه على أنه عنصر مستقل وضروري في تنظيم عناصر نسق الفعل الأخرى. أي أن كل عنصر يكون ضرورياً للعنصرين الآخرين، بمعنى أنه بدون الشخصية والثقافة أو الرمز سوف لا يكون هناك نسق اجتماعي. فالموضوعات الثقافية الرمزية جزء من الشخصية إذا نظرنا اليها على انها منظمة داخلياً أو ذاتياً، وهي أنماط من النسق الاجتماعي إذا نظرنا اليها نظمياً. وقد أكد بارسونز على انه إذا لم تتضمن نظرية الفعل الاجتماعي أوجه النظر الذاتية لدى الفاعل والنسق الرمزي الذي يفعل من خلاله فإنه من الصعب استخدامها في بناء نظرية عن الفعل الاجتماعي. </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A5F78855-4810-4D92-B12D-EFC27929ACDC}"/>
              </a:ext>
            </a:extLst>
          </p:cNvPr>
          <p:cNvSpPr>
            <a:spLocks noGrp="1" noChangeArrowheads="1"/>
          </p:cNvSpPr>
          <p:nvPr>
            <p:ph type="body" idx="1"/>
          </p:nvPr>
        </p:nvSpPr>
        <p:spPr>
          <a:xfrm>
            <a:off x="457200" y="685800"/>
            <a:ext cx="8229600" cy="5715000"/>
          </a:xfrm>
        </p:spPr>
        <p:txBody>
          <a:bodyPr/>
          <a:lstStyle/>
          <a:p>
            <a:pPr algn="just">
              <a:lnSpc>
                <a:spcPct val="160000"/>
              </a:lnSpc>
            </a:pPr>
            <a:r>
              <a:rPr lang="ar-IQ" altLang="en-US" sz="2000"/>
              <a:t> يستخدم بارسونز الفعل ليشير إلى عملية في نسق علاقة الفاعل بالموقف، والتي يكون لها دلالة دافعية للفاعل الفردي، أو بالنسبة للجماعة لأفرادها المؤلفين لها. وهذا يعني أن عمليات الفعل تنطبق على تحقيق الارضاءات أو تحاشي الحرمان بالنسبة للفاعل. والسمة الجوهرية للفعل تتمثل في أنه لا يتألف فقط من الاستجابات لمثير موقفي معين، بل أن الفاعل يطور نسقاً من التوقعات بالنسبة للموضوعات المختلفة والمتعددة من الموقف.</a:t>
            </a:r>
          </a:p>
          <a:p>
            <a:pPr algn="just">
              <a:lnSpc>
                <a:spcPct val="160000"/>
              </a:lnSpc>
            </a:pPr>
            <a:r>
              <a:rPr lang="ar-IQ" altLang="en-US" sz="2000"/>
              <a:t>ويمكن تتبع الأفكار الأولية حول الفعل الاجتماعي عند اميل دور كايم الذي استخدم تركيبات روائية في تحليله للشعيرة بما تتضمنه من رموز على أساس انها مثال أو نموذج للفعل الاجتماعي. بل نجد أن راد كلف براون في دراسته لجزر الاندمان يقول إن العالم هو بمثابة خشبة المسرح التي يلعب عليها الفرد المسرحية الاجتماعية. ولا يمكن ان نغفل دراسة مالينوفسكي لمشكلة المعنى في اللغة البدائية، حيث أشار إلى اللغة من حيث هي نمط من الفعل بدلا من كونها وعاء للفكر.</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xmlns="" id="{99E42E25-21E9-4A8D-9BC6-7E841F91BE47}"/>
              </a:ext>
            </a:extLst>
          </p:cNvPr>
          <p:cNvSpPr>
            <a:spLocks noGrp="1" noChangeArrowheads="1"/>
          </p:cNvSpPr>
          <p:nvPr>
            <p:ph type="body" idx="1"/>
          </p:nvPr>
        </p:nvSpPr>
        <p:spPr>
          <a:xfrm>
            <a:off x="457200" y="762000"/>
            <a:ext cx="8229600" cy="5486400"/>
          </a:xfrm>
        </p:spPr>
        <p:txBody>
          <a:bodyPr/>
          <a:lstStyle/>
          <a:p>
            <a:pPr algn="just">
              <a:lnSpc>
                <a:spcPct val="120000"/>
              </a:lnSpc>
              <a:buFont typeface="Wingdings" panose="05000000000000000000" pitchFamily="2" charset="2"/>
              <a:buNone/>
            </a:pPr>
            <a:r>
              <a:rPr lang="ar-IQ" altLang="en-US" sz="2400"/>
              <a:t>    وفي كتاب معنى المعنى الذي حرره كل من أودري ريتشارد واوجدن والذي نشر فيه مالينوفسكي دراسته السابقة، نجد ثلاثة عوامل جوهرية في الفعل الرمزي، هي:</a:t>
            </a:r>
          </a:p>
          <a:p>
            <a:pPr algn="just">
              <a:lnSpc>
                <a:spcPct val="120000"/>
              </a:lnSpc>
            </a:pPr>
            <a:r>
              <a:rPr lang="ar-IQ" altLang="en-US" sz="2400"/>
              <a:t>العمليات الذهنية.</a:t>
            </a:r>
          </a:p>
          <a:p>
            <a:pPr algn="just">
              <a:lnSpc>
                <a:spcPct val="120000"/>
              </a:lnSpc>
            </a:pPr>
            <a:r>
              <a:rPr lang="ar-IQ" altLang="en-US" sz="2400"/>
              <a:t>الرمز.</a:t>
            </a:r>
          </a:p>
          <a:p>
            <a:pPr algn="just">
              <a:lnSpc>
                <a:spcPct val="120000"/>
              </a:lnSpc>
            </a:pPr>
            <a:r>
              <a:rPr lang="ar-IQ" altLang="en-US" sz="2400"/>
              <a:t>المرجع أو الشيء موضع التفكير.</a:t>
            </a:r>
          </a:p>
          <a:p>
            <a:pPr algn="just">
              <a:lnSpc>
                <a:spcPct val="120000"/>
              </a:lnSpc>
            </a:pPr>
            <a:r>
              <a:rPr lang="ar-IQ" altLang="en-US" sz="2400"/>
              <a:t>والمشكلة الجوهرية هي تحديد العلاقة بين هذه العناصر الثلاثة من خلال الأفعال التي يؤديها الافراد في حياتهم اليومية والتي تتسم بالدلالات الرمزية.</a:t>
            </a:r>
          </a:p>
          <a:p>
            <a:pPr algn="just">
              <a:lnSpc>
                <a:spcPct val="120000"/>
              </a:lnSpc>
              <a:buFont typeface="Wingdings" panose="05000000000000000000" pitchFamily="2" charset="2"/>
              <a:buNone/>
            </a:pPr>
            <a:r>
              <a:rPr lang="ar-IQ" altLang="en-US" sz="2400"/>
              <a:t>    ومن الدراسات التي ساهمت في نظرية الفعل الاجتماعي تلك التي قام بها كينث بيرك حول بناء ووظيفة الفعل الرمزي. اذ يقول إن الرمز جزء جوهري من الاتصال أو السياق الاتصالي لكنها تتميز بطبيعتها الخاصة.</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 calcmode="lin" valueType="num">
                                      <p:cBhvr>
                                        <p:cTn id="14" dur="10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24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 calcmode="lin" valueType="num">
                                      <p:cBhvr>
                                        <p:cTn id="21" dur="1000" fill="hold"/>
                                        <p:tgtEl>
                                          <p:spTgt spid="1024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024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024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 calcmode="lin" valueType="num">
                                      <p:cBhvr>
                                        <p:cTn id="28" dur="1000" fill="hold"/>
                                        <p:tgtEl>
                                          <p:spTgt spid="1024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024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024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 calcmode="lin" valueType="num">
                                      <p:cBhvr>
                                        <p:cTn id="35" dur="1000" fill="hold"/>
                                        <p:tgtEl>
                                          <p:spTgt spid="1024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024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024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0243">
                                            <p:txEl>
                                              <p:pRg st="5" end="5"/>
                                            </p:txEl>
                                          </p:spTgt>
                                        </p:tgtEl>
                                        <p:attrNameLst>
                                          <p:attrName>style.visibility</p:attrName>
                                        </p:attrNameLst>
                                      </p:cBhvr>
                                      <p:to>
                                        <p:strVal val="visible"/>
                                      </p:to>
                                    </p:set>
                                    <p:anim calcmode="lin" valueType="num">
                                      <p:cBhvr>
                                        <p:cTn id="42" dur="1000" fill="hold"/>
                                        <p:tgtEl>
                                          <p:spTgt spid="1024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024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xmlns="" id="{5790352B-EA7F-4EDE-B4C0-394EA63E6B79}"/>
              </a:ext>
            </a:extLst>
          </p:cNvPr>
          <p:cNvSpPr>
            <a:spLocks noGrp="1" noChangeArrowheads="1"/>
          </p:cNvSpPr>
          <p:nvPr>
            <p:ph type="body" idx="1"/>
          </p:nvPr>
        </p:nvSpPr>
        <p:spPr>
          <a:xfrm>
            <a:off x="457200" y="609600"/>
            <a:ext cx="8229600" cy="5410200"/>
          </a:xfrm>
        </p:spPr>
        <p:txBody>
          <a:bodyPr/>
          <a:lstStyle/>
          <a:p>
            <a:pPr algn="justLow">
              <a:lnSpc>
                <a:spcPct val="210000"/>
              </a:lnSpc>
              <a:buFont typeface="Wingdings" panose="05000000000000000000" pitchFamily="2" charset="2"/>
              <a:buNone/>
            </a:pPr>
            <a:r>
              <a:rPr lang="ar-IQ" altLang="en-US" sz="2000"/>
              <a:t>    واجهت نظرية الفعل الاجتماعي كثيراً من الانتقادات التي ركزت حول تفريغ المحتوى الثقافي والفكري ورد الرموز المؤلفة له إلى مجرد وسائل وأدوات تفريغ المحتوى الثقافي والفكري، ورد الرموز المؤلفة له إلى مجرد وسائل وأدوات وظيفتها الجوهرية تكمن في تأسيس الفعل الاجتماعي للإفراد والحفاظ على استمراريته. ان نظرية الفعل الاجتماعي في شكلها الأخير والتي أسسها بارسونز هي في الواقع نظرية عن النسق الاجتماعي بمعناه الوظيفي والذي يختفي فيها الفرد تماماً، اذ لا نجد إشارة واضحة عن السلوك الفعلي للأقراد او افعالهم ومدى تأثرهم بالانساق الرمزية، بل على العكس نجد تجريدات وتعميمات حول خصائص ووظائف الأنساق الاجتماعية بصورة ادمجت مفهوم الفرد ذاته ضمن مفهوم النسق.</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2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34</TotalTime>
  <Words>590</Words>
  <Application>Microsoft Office PowerPoint</Application>
  <PresentationFormat>عرض على الشاشة (3:4)‏</PresentationFormat>
  <Paragraphs>17</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Pixel</vt:lpstr>
      <vt:lpstr>الجامعة المستنصرية - الكلية الآداب قسم الانثروبولوجيا والاجتماع المرحلة الثالثة : مادة انثروبولوجيا الرمزية </vt:lpstr>
      <vt:lpstr>الشريحة 2</vt:lpstr>
      <vt:lpstr>الشريحة 3</vt:lpstr>
      <vt:lpstr>الشريحة 4</vt:lpstr>
      <vt:lpstr>الشريحة 5</vt:lpstr>
      <vt:lpstr>الشريحة 6</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8</cp:revision>
  <dcterms:created xsi:type="dcterms:W3CDTF">2018-01-08T14:59:04Z</dcterms:created>
  <dcterms:modified xsi:type="dcterms:W3CDTF">2020-05-06T19:05:44Z</dcterms:modified>
</cp:coreProperties>
</file>