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23</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الرموز الشعائرية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استمراراً للجهود العلمية المبذولة في مجال الانثروبولوجيا الرمزية وتفادياً للانتقادات التي وجهت للرواد السابقين، عمل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تطوير بعض الأفكار والنظريات وكذلك المفاهيم العلمية، وأن كان من منظور يركز على الشعيرة كمدخل هام لدراسة المجتمع والثقافة. وينعكس هذا الاهتمام في الدراسات التي اضطلع بها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مثل رموز في شعيرة افريقية، وغابة من الرموز، جوانب من شعيرة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استطاع </a:t>
            </a:r>
            <a:r>
              <a:rPr lang="ar-IQ" sz="2800" dirty="0" err="1">
                <a:ea typeface="Calibri" panose="020F0502020204030204" pitchFamily="34" charset="0"/>
                <a:cs typeface="Simplified Arabic" panose="02020603050405020304" pitchFamily="18" charset="-78"/>
              </a:rPr>
              <a:t>تيرنر</a:t>
            </a:r>
            <a:r>
              <a:rPr lang="ar-IQ" sz="2800" dirty="0">
                <a:ea typeface="Calibri" panose="020F0502020204030204" pitchFamily="34" charset="0"/>
                <a:cs typeface="Simplified Arabic" panose="02020603050405020304" pitchFamily="18" charset="-78"/>
              </a:rPr>
              <a:t> في دراسته للرموز الشعائرية توظيف عدد كبير من المداخل والنظريات التي أثرت معالجته للرموز فقد استند إلى آراء دور </a:t>
            </a:r>
            <a:r>
              <a:rPr lang="ar-IQ" sz="2800" dirty="0" err="1">
                <a:ea typeface="Calibri" panose="020F0502020204030204" pitchFamily="34" charset="0"/>
                <a:cs typeface="Simplified Arabic" panose="02020603050405020304" pitchFamily="18" charset="-78"/>
              </a:rPr>
              <a:t>كايم</a:t>
            </a:r>
            <a:r>
              <a:rPr lang="ar-IQ" sz="2800" dirty="0">
                <a:ea typeface="Calibri" panose="020F0502020204030204" pitchFamily="34" charset="0"/>
                <a:cs typeface="Simplified Arabic" panose="02020603050405020304" pitchFamily="18" charset="-78"/>
              </a:rPr>
              <a:t> وماكس جلمان فيما يتعلق بالتضامن الاجتماعي، كما اعتمد على بعض مفاهيم التحليل البنيوي عند كلود ليفي شتراوس وخاصة التي تناقش العلاقة الثنائية بين الوحدات أو الرموز المؤلفة للنسق.</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هذا بالإضافة إلى توظيف أفكار كارل ماركس وبالتحديد تلك التي تتعلق بعدم التوازن في العلاقات الاجتماعية كما هي الحال في وجود صراع بين مكونات المجتمع. ولعل اعتماد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نظرية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جينيت</a:t>
            </a:r>
            <a:r>
              <a:rPr lang="ar-IQ" sz="2800" dirty="0">
                <a:latin typeface="Calibri" panose="020F0502020204030204" pitchFamily="34" charset="0"/>
                <a:ea typeface="Calibri" panose="020F0502020204030204" pitchFamily="34" charset="0"/>
                <a:cs typeface="Simplified Arabic" panose="02020603050405020304" pitchFamily="18" charset="-78"/>
              </a:rPr>
              <a:t> حول شعائر المرور التي تنقسم إلى ثلاث مرحل هي: الانفصال، والتجول أو الانتقال، والاتحاد، كان له تأثير واضح في معالجته للرموز المرتبطة بالمرحلة الانتقالية التي يطلق عليها </a:t>
            </a:r>
            <a:r>
              <a:rPr lang="en-US" sz="2800" dirty="0">
                <a:latin typeface="Simplified Arabic" panose="02020603050405020304" pitchFamily="18" charset="-78"/>
                <a:ea typeface="Calibri" panose="020F0502020204030204" pitchFamily="34" charset="0"/>
                <a:cs typeface="Arial" panose="020B0604020202020204" pitchFamily="34" charset="0"/>
              </a:rPr>
              <a:t>Liminality</a:t>
            </a:r>
            <a:r>
              <a:rPr lang="ar-IQ" sz="2800" dirty="0">
                <a:latin typeface="Calibri" panose="020F0502020204030204" pitchFamily="34" charset="0"/>
                <a:ea typeface="Calibri" panose="020F0502020204030204" pitchFamily="34" charset="0"/>
                <a:cs typeface="Simplified Arabic" panose="02020603050405020304" pitchFamily="18" charset="-78"/>
              </a:rPr>
              <a:t> أو الهامشية التي ارتبطت به –أي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-ارتباطاً كبيراً.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الشعيرة على أنها "سياق </a:t>
            </a:r>
            <a:r>
              <a:rPr lang="ar-IQ" sz="2800" dirty="0" err="1">
                <a:latin typeface="Calibri" panose="020F0502020204030204" pitchFamily="34" charset="0"/>
                <a:ea typeface="Calibri" panose="020F0502020204030204" pitchFamily="34" charset="0"/>
                <a:cs typeface="Simplified Arabic" panose="02020603050405020304" pitchFamily="18" charset="-78"/>
              </a:rPr>
              <a:t>منمط</a:t>
            </a:r>
            <a:r>
              <a:rPr lang="ar-IQ" sz="2800" dirty="0">
                <a:latin typeface="Calibri" panose="020F0502020204030204" pitchFamily="34" charset="0"/>
                <a:ea typeface="Calibri" panose="020F0502020204030204" pitchFamily="34" charset="0"/>
                <a:cs typeface="Simplified Arabic" panose="02020603050405020304" pitchFamily="18" charset="-78"/>
              </a:rPr>
              <a:t> من الأنشطة التي تتضمن الإشارات أو الإيماءات والكلمات والموضوعات التي تمارس في مكان محدد ومخصص بغرض التأثير في الكائنات فوق الطبيعية لصالح أهداف واهتمامات الفاعلين.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الخاصية المعنوية للرموز، وهو يعتبر الرمز الشعائري أصغر وحدة في الشعيرة والذي يضفي خصائص معينة على السلوك الشعائري، وهو أي الرموز الوحدة المطلقة للبناء الخاص في مضمون شعائري. وبناء المعنى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الى العلاقات بين الإشارات والرموز والاشياء التي تشير اليها. ويعرف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الرمز معتمداً على تعريف قاموس أكسفورد بأنه "شيء متفق عليه بالأجماع العام على انه يمثل او يستدعي شيئا اخر بشكل طبيعي من خلال امتلاك صفات مماثلة او من خلال الارتباط في الواقع او الفكري".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ويرجع الفضل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في وضع نوعين من التصنيفات الهامة للرموز، النوع الأول يتعلق بالأسس التي نقوم عليها معاني الرموز، بينما النوع الثاني يرتبط بطبيعة الغرض او الهدف من الرمز، بمعنى هل هو هدف في حد ذاته ام مجرد وسيلة لأهداف أخرى. وهنا سوف نبين هذين النوعين وكما يأتي: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النوع الثاني: الرموز القائمة على الأهمية والهدف</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المهيمنة</a:t>
            </a:r>
            <a:r>
              <a:rPr lang="ar-IQ" sz="2800" dirty="0">
                <a:latin typeface="Calibri" panose="020F0502020204030204" pitchFamily="34" charset="0"/>
                <a:ea typeface="Calibri" panose="020F0502020204030204" pitchFamily="34" charset="0"/>
                <a:cs typeface="Simplified Arabic" panose="02020603050405020304" pitchFamily="18" charset="-78"/>
              </a:rPr>
              <a:t>: وهي تعتبر اهدافاً في حد ذاتها سواء كانت هذه الرموز متضمنة في الشعائر او مستخدمة في التفاعل الاجتماعي. وتتسم هذه الرموز ببعض الخصائص مثل:</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التكثيف: والتي تجمع في هذه الخاصية بين الرموز المرجعية والمكثفة التي تحدث عنها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سابير</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الوحدة: بمعنى ان رمز واحد يجمع أكثر من معنى مثل شجرة اللبن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التي ترمز الى الامومة والى الحنان وغيرها.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قطبية المعنى: حيث يكون لبعض الرموز قطبين قطب خارجي ظاهر وقطب داخلي </a:t>
            </a:r>
            <a:r>
              <a:rPr lang="ar-IQ" sz="2800" dirty="0" err="1">
                <a:latin typeface="Calibri" panose="020F0502020204030204" pitchFamily="34" charset="0"/>
                <a:ea typeface="Calibri" panose="020F0502020204030204" pitchFamily="34" charset="0"/>
                <a:cs typeface="Simplified Arabic" panose="02020603050405020304" pitchFamily="18" charset="-78"/>
              </a:rPr>
              <a:t>أيدلوجي</a:t>
            </a:r>
            <a:r>
              <a:rPr lang="ar-IQ" sz="2800" dirty="0">
                <a:latin typeface="Calibri" panose="020F0502020204030204" pitchFamily="34" charset="0"/>
                <a:ea typeface="Calibri" panose="020F0502020204030204" pitchFamily="34" charset="0"/>
                <a:cs typeface="Simplified Arabic" panose="02020603050405020304" pitchFamily="18" charset="-78"/>
              </a:rPr>
              <a:t> او معرفي.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lvl="0" indent="0" algn="just" rtl="1">
              <a:lnSpc>
                <a:spcPct val="150000"/>
              </a:lnSpc>
              <a:spcAft>
                <a:spcPts val="800"/>
              </a:spcAft>
              <a:buNone/>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a:t>
            </a:r>
            <a:r>
              <a:rPr lang="ar-IQ" sz="2800" b="1" dirty="0" err="1">
                <a:latin typeface="Calibri" panose="020F0502020204030204" pitchFamily="34" charset="0"/>
                <a:ea typeface="Calibri" panose="020F0502020204030204" pitchFamily="34" charset="0"/>
                <a:cs typeface="Simplified Arabic" panose="02020603050405020304" pitchFamily="18" charset="-78"/>
              </a:rPr>
              <a:t>الوسيلية</a:t>
            </a:r>
            <a:r>
              <a:rPr lang="ar-IQ" sz="2800" b="1" dirty="0">
                <a:latin typeface="Calibri" panose="020F0502020204030204" pitchFamily="34" charset="0"/>
                <a:ea typeface="Calibri" panose="020F0502020204030204" pitchFamily="34" charset="0"/>
                <a:cs typeface="Simplified Arabic" panose="02020603050405020304" pitchFamily="18" charset="-78"/>
              </a:rPr>
              <a:t>:</a:t>
            </a:r>
            <a:r>
              <a:rPr lang="ar-IQ" sz="2800" dirty="0">
                <a:latin typeface="Calibri" panose="020F0502020204030204" pitchFamily="34" charset="0"/>
                <a:ea typeface="Calibri" panose="020F0502020204030204" pitchFamily="34" charset="0"/>
                <a:cs typeface="Simplified Arabic" panose="02020603050405020304" pitchFamily="18" charset="-78"/>
              </a:rPr>
              <a:t> هي رموز تستخدم كوسائل لتحقيق الاغراض والاهداف الاساسية في شعيرة معينة او في التفاعل الاجتماعي.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انها لا تكتسب اهميتها من حيث هي رموز في حد ذاتها بل من حيث هي وسائل لأغراض واهداف محددة مثل شعيرة تخصيب النساء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والتي تستخدم اجزاء من اشجار محملة بالثمار كوسيلة لتخصيب النساء حيث يعتقد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ان الثمار ترمز الى الاطفال وعلى هذا الاساس ينظر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لهذه الثمار على انها رموز وسيليه تستخدم لتحقيق هدف اساسي للشعيرة وهو تخصيب النساء.</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588</Words>
  <Application>Microsoft Office PowerPoint</Application>
  <PresentationFormat>مخصص</PresentationFormat>
  <Paragraphs>25</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Facet</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9</cp:revision>
  <dcterms:created xsi:type="dcterms:W3CDTF">1980-01-01T20:09:53Z</dcterms:created>
  <dcterms:modified xsi:type="dcterms:W3CDTF">2020-05-06T19:38:41Z</dcterms:modified>
</cp:coreProperties>
</file>