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6" r:id="rId6"/>
    <p:sldId id="258" r:id="rId7"/>
    <p:sldId id="262" r:id="rId8"/>
    <p:sldId id="259" r:id="rId9"/>
    <p:sldId id="260" r:id="rId10"/>
    <p:sldId id="261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6B50-4F57-4F76-9FF7-B922408F1E6F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99D9-C8F5-443C-BDA5-A80C30C99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2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6B50-4F57-4F76-9FF7-B922408F1E6F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99D9-C8F5-443C-BDA5-A80C30C99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6B50-4F57-4F76-9FF7-B922408F1E6F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99D9-C8F5-443C-BDA5-A80C30C99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2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6B50-4F57-4F76-9FF7-B922408F1E6F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99D9-C8F5-443C-BDA5-A80C30C99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0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6B50-4F57-4F76-9FF7-B922408F1E6F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99D9-C8F5-443C-BDA5-A80C30C99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7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6B50-4F57-4F76-9FF7-B922408F1E6F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99D9-C8F5-443C-BDA5-A80C30C99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7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6B50-4F57-4F76-9FF7-B922408F1E6F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99D9-C8F5-443C-BDA5-A80C30C99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6B50-4F57-4F76-9FF7-B922408F1E6F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99D9-C8F5-443C-BDA5-A80C30C99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8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6B50-4F57-4F76-9FF7-B922408F1E6F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99D9-C8F5-443C-BDA5-A80C30C99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25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6B50-4F57-4F76-9FF7-B922408F1E6F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99D9-C8F5-443C-BDA5-A80C30C99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5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6B50-4F57-4F76-9FF7-B922408F1E6F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99D9-C8F5-443C-BDA5-A80C30C99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5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66B50-4F57-4F76-9FF7-B922408F1E6F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699D9-C8F5-443C-BDA5-A80C30C99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9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3200" dirty="0" smtClean="0">
                <a:solidFill>
                  <a:schemeClr val="accent3">
                    <a:lumMod val="75000"/>
                  </a:schemeClr>
                </a:solidFill>
              </a:rPr>
              <a:t>حقل الوصف المادي للخرائط (300)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المؤشرات ملغية 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الحقول الفرعية :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 rtl="1">
              <a:buFont typeface="Wingdings" pitchFamily="2" charset="2"/>
              <a:buChar char="q"/>
            </a:pPr>
            <a:r>
              <a:rPr lang="ar-IQ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عدد الوحدات (عدد الخرائط ، الصور الجوية)</a:t>
            </a:r>
          </a:p>
          <a:p>
            <a:pPr algn="r" rtl="1">
              <a:buFont typeface="Wingdings" pitchFamily="2" charset="2"/>
              <a:buChar char="q"/>
            </a:pPr>
            <a:r>
              <a:rPr lang="ar-IQ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التفاصيل المادية الاخرى (التلوين ، نوع المادة التي صنعت منها الخارطة) : تكون مسبوقة بعلامة (:)</a:t>
            </a:r>
          </a:p>
          <a:p>
            <a:pPr algn="r" rtl="1">
              <a:buFont typeface="Wingdings" pitchFamily="2" charset="2"/>
              <a:buChar char="q"/>
            </a:pPr>
            <a:r>
              <a:rPr lang="ar-IQ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الابعاد (الطول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العرض) او (الطول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العرض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الارتفاع) في حال الخرائط </a:t>
            </a:r>
            <a:r>
              <a:rPr lang="ar-IQ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المجسمة </a:t>
            </a:r>
            <a:r>
              <a:rPr lang="ar-IQ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او القطر في حال الكرة الارضية : ويكون مسبوقا بعلامة (؛)</a:t>
            </a:r>
          </a:p>
          <a:p>
            <a:pPr algn="r" rtl="1">
              <a:buFont typeface="Wingdings" pitchFamily="2" charset="2"/>
              <a:buChar char="q"/>
            </a:pPr>
            <a:r>
              <a:rPr lang="ar-IQ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المواد المرافقة للخارطة : تكون مسبوقة بعلامة (+)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72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في حال ان الوصف لخارطة مجسمة يعطى الطول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العرض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الارتفاع في 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ضمن الحقل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300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مثال : خارطة مجسمة بعنوان «قارة امريكا الشمالية </a:t>
            </a:r>
            <a:r>
              <a:rPr lang="ar-IQ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الخارطة 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ملونة ، </a:t>
            </a:r>
            <a:r>
              <a:rPr lang="ar-IQ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طولها 34 سم ، عرضها 26 سمن وارتفاعها 3 سم رسمت 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على الخشب ، مقياس الرسم الافقي 1 : 750,000 سم </a:t>
            </a:r>
            <a:r>
              <a:rPr lang="ar-IQ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ومقياس 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الرسم العامودي 1 : 250,000 سم </a:t>
            </a:r>
            <a:r>
              <a:rPr lang="ar-IQ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، اعداد وانتاج 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المركز الجغرافي الملكي الاردني – عمان - </a:t>
            </a:r>
            <a:r>
              <a:rPr lang="ar-IQ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</a:t>
            </a:r>
            <a:endParaRPr lang="ar-IQ" sz="1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06    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1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07    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007           $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$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ar-IQ" sz="1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034   1      $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750,000  $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250,000</a:t>
            </a:r>
          </a:p>
          <a:p>
            <a:pPr marL="0" indent="0" algn="r" rtl="1">
              <a:buNone/>
            </a:pP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245   00    $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قارة امريكا الشمالية / $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اعداد </a:t>
            </a:r>
            <a:r>
              <a:rPr lang="ar-IQ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وانتاج 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المركز الجغرافي الملكي الاردني</a:t>
            </a:r>
          </a:p>
          <a:p>
            <a:pPr marL="0" indent="0" algn="r" rtl="1">
              <a:buNone/>
            </a:pPr>
            <a:r>
              <a:rPr lang="ar-IQ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255           $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مقياس الرسم : 1 : 750,000  مقياس الرسم العامودي : 1 : </a:t>
            </a:r>
            <a:r>
              <a:rPr lang="ar-IQ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250,000</a:t>
            </a:r>
          </a:p>
          <a:p>
            <a:pPr marL="0" indent="0" algn="r" rtl="1">
              <a:buNone/>
            </a:pP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264     0    $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عمان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الاردن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: $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المركز الجغرافي الملكي الاردني، $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2016</a:t>
            </a:r>
          </a:p>
          <a:p>
            <a:pPr marL="0" indent="0" algn="r" rtl="1">
              <a:buNone/>
            </a:pP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300           $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 خارطة مجسمة : $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ملونة، الخشب ؛ $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34 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 سم </a:t>
            </a:r>
            <a:endParaRPr lang="ar-IQ" sz="1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710  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      $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المركز الجغرافي الملكي الاردني، 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معد</a:t>
            </a:r>
            <a:endParaRPr lang="en-US" sz="1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8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المواد المرافقة للمادة الخرائطية تدون في 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مسبوقة بعلامة +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IQ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مثال (1) : خارطة بعنوان «خارطة بغداد الادارية» اعداد الهيئة العامة للمساحة – وزارة  الموارد المائية – جمهورية العراق ، استخدم في رسمها المسقط المستوي ، رسمت بمقياس رسم 1 : 3,000,000 سم نشرت في عام 2011 - بغداد - العراق ، الناشر «الهيئة العامة للمساحة « الخارطة ملونة رسمت على الورق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ابعاد الخارطة (90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120 سم) رسمت على ورقة ابعادها « 100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125 سم)يرافقها كتيب من 60 صفحة طوله 24 سم</a:t>
            </a:r>
            <a:endParaRPr lang="ar-IQ" sz="20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 / 06 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 / 07 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marL="0" indent="0" algn="r" rtl="1">
              <a:buNone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007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ar-IQ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034   1  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3,000,000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245   00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خارطة بغداد الادارية /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اعداد الهيئة العامة للمساحة 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255       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مقياس الرسم : 1 : 3,000,000 ؛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المسقط المستوي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264    1   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بغداد، العراق :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الهيئة العامة للمساحة،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300         $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خارطة : $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ملونة ؛ $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90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120 سم، على ورقة 100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120 سم + $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كتيب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(60 صفحة ؛ 24 سم)</a:t>
            </a:r>
            <a:endParaRPr lang="ar-IQ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710   1   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العراق.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الهيئة العامة للمساحة، $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جهة مصدرة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5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marL="457200" indent="-457200" algn="r" rtl="1">
              <a:buFont typeface="Wingdings" pitchFamily="2" charset="2"/>
              <a:buChar char="q"/>
            </a:pPr>
            <a:r>
              <a:rPr lang="ar-IQ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في حال ان الوصف لخارطة واحدة 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</a:rPr>
              <a:t>مثال (1) خريطة ساحل الجزيرة العربية والبحر الاحمر والخليج الفارسي ، رسمها جاك نيكولاس بيلين وفق المسقط المستوي المتساوي المساحة، استخدم في رسمها مقياس رسم 1 : 1,000,000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</a:rPr>
              <a:t>سم ، الخارطة ملونة ، رسمت على الرق، طولها 150 سم وعرضها 120 سم، الناشر المجموعة السعودية للابحاث والتسويق – الرياض 2001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70C0"/>
                </a:solidFill>
              </a:rPr>
              <a:t>التطبيق :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70C0"/>
                </a:solidFill>
              </a:rPr>
              <a:t>000 / 06   </a:t>
            </a:r>
            <a:r>
              <a:rPr lang="en-US" sz="2000" dirty="0" smtClean="0">
                <a:solidFill>
                  <a:srgbClr val="0070C0"/>
                </a:solidFill>
              </a:rPr>
              <a:t>e</a:t>
            </a:r>
            <a:endParaRPr lang="ar-IQ" sz="2000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70C0"/>
                </a:solidFill>
              </a:rPr>
              <a:t>000 / 07   </a:t>
            </a:r>
            <a:r>
              <a:rPr lang="en-US" sz="2000" dirty="0" smtClean="0">
                <a:solidFill>
                  <a:srgbClr val="0070C0"/>
                </a:solidFill>
              </a:rPr>
              <a:t>m</a:t>
            </a:r>
            <a:r>
              <a:rPr lang="ar-IQ" sz="2000" dirty="0" smtClean="0">
                <a:solidFill>
                  <a:srgbClr val="0070C0"/>
                </a:solidFill>
              </a:rPr>
              <a:t>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70C0"/>
                </a:solidFill>
              </a:rPr>
              <a:t>007          $</a:t>
            </a:r>
            <a:r>
              <a:rPr lang="en-US" sz="2000" dirty="0" smtClean="0">
                <a:solidFill>
                  <a:srgbClr val="0070C0"/>
                </a:solidFill>
              </a:rPr>
              <a:t>a</a:t>
            </a:r>
            <a:r>
              <a:rPr lang="ar-IQ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a</a:t>
            </a:r>
            <a:r>
              <a:rPr lang="ar-IQ" sz="2000" dirty="0" smtClean="0">
                <a:solidFill>
                  <a:srgbClr val="0070C0"/>
                </a:solidFill>
              </a:rPr>
              <a:t>   $</a:t>
            </a:r>
            <a:r>
              <a:rPr lang="en-US" sz="2000" dirty="0" smtClean="0">
                <a:solidFill>
                  <a:srgbClr val="0070C0"/>
                </a:solidFill>
              </a:rPr>
              <a:t>b</a:t>
            </a:r>
            <a:r>
              <a:rPr lang="ar-IQ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j</a:t>
            </a:r>
            <a:r>
              <a:rPr lang="ar-IQ" sz="2000" dirty="0" smtClean="0">
                <a:solidFill>
                  <a:srgbClr val="0070C0"/>
                </a:solidFill>
              </a:rPr>
              <a:t>   $</a:t>
            </a:r>
            <a:r>
              <a:rPr lang="en-US" sz="2000" dirty="0" smtClean="0">
                <a:solidFill>
                  <a:srgbClr val="0070C0"/>
                </a:solidFill>
              </a:rPr>
              <a:t>d</a:t>
            </a:r>
            <a:r>
              <a:rPr lang="ar-IQ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a</a:t>
            </a:r>
            <a:r>
              <a:rPr lang="ar-IQ" sz="2000" dirty="0" smtClean="0">
                <a:solidFill>
                  <a:srgbClr val="0070C0"/>
                </a:solidFill>
              </a:rPr>
              <a:t>  $</a:t>
            </a:r>
            <a:r>
              <a:rPr lang="en-US" sz="2000" dirty="0" smtClean="0">
                <a:solidFill>
                  <a:srgbClr val="0070C0"/>
                </a:solidFill>
              </a:rPr>
              <a:t>e</a:t>
            </a:r>
            <a:r>
              <a:rPr lang="ar-IQ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n</a:t>
            </a:r>
            <a:r>
              <a:rPr lang="ar-IQ" sz="2000" dirty="0" smtClean="0">
                <a:solidFill>
                  <a:srgbClr val="0070C0"/>
                </a:solidFill>
              </a:rPr>
              <a:t>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70C0"/>
                </a:solidFill>
              </a:rPr>
              <a:t>034   1     $</a:t>
            </a:r>
            <a:r>
              <a:rPr lang="en-US" sz="2000" dirty="0" smtClean="0">
                <a:solidFill>
                  <a:srgbClr val="0070C0"/>
                </a:solidFill>
              </a:rPr>
              <a:t>a</a:t>
            </a:r>
            <a:r>
              <a:rPr lang="ar-IQ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a</a:t>
            </a:r>
            <a:r>
              <a:rPr lang="ar-IQ" sz="2000" dirty="0" smtClean="0">
                <a:solidFill>
                  <a:srgbClr val="0070C0"/>
                </a:solidFill>
              </a:rPr>
              <a:t> $</a:t>
            </a:r>
            <a:r>
              <a:rPr lang="en-US" sz="2000" dirty="0" smtClean="0">
                <a:solidFill>
                  <a:srgbClr val="0070C0"/>
                </a:solidFill>
              </a:rPr>
              <a:t>b</a:t>
            </a:r>
            <a:r>
              <a:rPr lang="ar-IQ" sz="2000" dirty="0" smtClean="0">
                <a:solidFill>
                  <a:srgbClr val="0070C0"/>
                </a:solidFill>
              </a:rPr>
              <a:t> 1,000,000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70C0"/>
                </a:solidFill>
              </a:rPr>
              <a:t>245   00   $</a:t>
            </a:r>
            <a:r>
              <a:rPr lang="en-US" sz="2000" dirty="0" smtClean="0">
                <a:solidFill>
                  <a:srgbClr val="0070C0"/>
                </a:solidFill>
              </a:rPr>
              <a:t>a</a:t>
            </a:r>
            <a:r>
              <a:rPr lang="ar-IQ" sz="2000" dirty="0" smtClean="0">
                <a:solidFill>
                  <a:srgbClr val="0070C0"/>
                </a:solidFill>
              </a:rPr>
              <a:t> خريطة ساحل الجزيرة العربية والبحر الاحمر والخليج الفارسي /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70C0"/>
                </a:solidFill>
              </a:rPr>
              <a:t>                $</a:t>
            </a:r>
            <a:r>
              <a:rPr lang="en-US" sz="2000" dirty="0" smtClean="0">
                <a:solidFill>
                  <a:srgbClr val="0070C0"/>
                </a:solidFill>
              </a:rPr>
              <a:t>c</a:t>
            </a:r>
            <a:r>
              <a:rPr lang="ar-IQ" sz="2000" dirty="0" smtClean="0">
                <a:solidFill>
                  <a:srgbClr val="0070C0"/>
                </a:solidFill>
              </a:rPr>
              <a:t> رسمها جاك نيكولاس بيلين</a:t>
            </a:r>
          </a:p>
          <a:p>
            <a:pPr marL="457200" indent="-457200" algn="r" rtl="1">
              <a:buAutoNum type="arabicPlain" startAt="255"/>
            </a:pPr>
            <a:r>
              <a:rPr lang="ar-IQ" sz="2000" dirty="0" smtClean="0">
                <a:solidFill>
                  <a:srgbClr val="0070C0"/>
                </a:solidFill>
              </a:rPr>
              <a:t>         $</a:t>
            </a:r>
            <a:r>
              <a:rPr lang="en-US" sz="2000" dirty="0" smtClean="0">
                <a:solidFill>
                  <a:srgbClr val="0070C0"/>
                </a:solidFill>
              </a:rPr>
              <a:t>a</a:t>
            </a:r>
            <a:r>
              <a:rPr lang="ar-IQ" sz="2000" dirty="0" smtClean="0">
                <a:solidFill>
                  <a:srgbClr val="0070C0"/>
                </a:solidFill>
              </a:rPr>
              <a:t> مقياس الرسم : 1 : 1,000,000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ar-IQ" sz="2000" dirty="0" smtClean="0">
                <a:solidFill>
                  <a:srgbClr val="0070C0"/>
                </a:solidFill>
              </a:rPr>
              <a:t>؛ $</a:t>
            </a:r>
            <a:r>
              <a:rPr lang="en-US" sz="2000" dirty="0" smtClean="0">
                <a:solidFill>
                  <a:srgbClr val="0070C0"/>
                </a:solidFill>
              </a:rPr>
              <a:t>b</a:t>
            </a:r>
            <a:r>
              <a:rPr lang="ar-IQ" sz="2000" dirty="0" smtClean="0">
                <a:solidFill>
                  <a:srgbClr val="0070C0"/>
                </a:solidFill>
              </a:rPr>
              <a:t> المسقط المستوي المتساوي المساحة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70C0"/>
                </a:solidFill>
              </a:rPr>
              <a:t>264     1   $</a:t>
            </a:r>
            <a:r>
              <a:rPr lang="en-US" sz="2000" dirty="0" smtClean="0">
                <a:solidFill>
                  <a:srgbClr val="0070C0"/>
                </a:solidFill>
              </a:rPr>
              <a:t>a</a:t>
            </a:r>
            <a:r>
              <a:rPr lang="ar-IQ" sz="2000" dirty="0" smtClean="0">
                <a:solidFill>
                  <a:srgbClr val="0070C0"/>
                </a:solidFill>
              </a:rPr>
              <a:t> </a:t>
            </a:r>
            <a:r>
              <a:rPr lang="ar-IQ" sz="2000" dirty="0" smtClean="0">
                <a:solidFill>
                  <a:srgbClr val="0070C0"/>
                </a:solidFill>
              </a:rPr>
              <a:t>الرياض، </a:t>
            </a:r>
            <a:r>
              <a:rPr lang="en-US" sz="2000" dirty="0" smtClean="0">
                <a:solidFill>
                  <a:srgbClr val="0070C0"/>
                </a:solidFill>
              </a:rPr>
              <a:t>]</a:t>
            </a:r>
            <a:r>
              <a:rPr lang="ar-IQ" sz="2000" dirty="0" smtClean="0">
                <a:solidFill>
                  <a:srgbClr val="0070C0"/>
                </a:solidFill>
              </a:rPr>
              <a:t>السعودية</a:t>
            </a:r>
            <a:r>
              <a:rPr lang="en-US" sz="2000" dirty="0" smtClean="0">
                <a:solidFill>
                  <a:srgbClr val="0070C0"/>
                </a:solidFill>
              </a:rPr>
              <a:t>[</a:t>
            </a:r>
            <a:r>
              <a:rPr lang="ar-IQ" sz="2000" dirty="0" smtClean="0">
                <a:solidFill>
                  <a:srgbClr val="0070C0"/>
                </a:solidFill>
              </a:rPr>
              <a:t> </a:t>
            </a:r>
            <a:r>
              <a:rPr lang="ar-IQ" sz="2000" dirty="0" smtClean="0">
                <a:solidFill>
                  <a:srgbClr val="0070C0"/>
                </a:solidFill>
              </a:rPr>
              <a:t>: $</a:t>
            </a:r>
            <a:r>
              <a:rPr lang="en-US" sz="2000" dirty="0" smtClean="0">
                <a:solidFill>
                  <a:srgbClr val="0070C0"/>
                </a:solidFill>
              </a:rPr>
              <a:t>b</a:t>
            </a:r>
            <a:r>
              <a:rPr lang="ar-IQ" sz="2000" dirty="0" smtClean="0">
                <a:solidFill>
                  <a:srgbClr val="0070C0"/>
                </a:solidFill>
              </a:rPr>
              <a:t> المجموعة السعودية للابحاث والتسويق، $</a:t>
            </a:r>
            <a:r>
              <a:rPr lang="en-US" sz="2000" dirty="0" smtClean="0">
                <a:solidFill>
                  <a:srgbClr val="0070C0"/>
                </a:solidFill>
              </a:rPr>
              <a:t>c</a:t>
            </a:r>
            <a:r>
              <a:rPr lang="ar-IQ" sz="2000" dirty="0" smtClean="0">
                <a:solidFill>
                  <a:srgbClr val="0070C0"/>
                </a:solidFill>
              </a:rPr>
              <a:t> 2001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70C0"/>
                </a:solidFill>
              </a:rPr>
              <a:t>300         $</a:t>
            </a:r>
            <a:r>
              <a:rPr lang="en-US" sz="2000" dirty="0" smtClean="0">
                <a:solidFill>
                  <a:srgbClr val="0070C0"/>
                </a:solidFill>
              </a:rPr>
              <a:t>a</a:t>
            </a:r>
            <a:r>
              <a:rPr lang="ar-IQ" sz="2000" dirty="0" smtClean="0">
                <a:solidFill>
                  <a:srgbClr val="0070C0"/>
                </a:solidFill>
              </a:rPr>
              <a:t> ا خارطة : $</a:t>
            </a:r>
            <a:r>
              <a:rPr lang="en-US" sz="2000" dirty="0" smtClean="0">
                <a:solidFill>
                  <a:srgbClr val="0070C0"/>
                </a:solidFill>
              </a:rPr>
              <a:t>b</a:t>
            </a:r>
            <a:r>
              <a:rPr lang="ar-IQ" sz="2000" dirty="0" smtClean="0">
                <a:solidFill>
                  <a:srgbClr val="0070C0"/>
                </a:solidFill>
              </a:rPr>
              <a:t> ملونة، الرق ؛ $</a:t>
            </a:r>
            <a:r>
              <a:rPr lang="en-US" sz="2000" dirty="0" smtClean="0">
                <a:solidFill>
                  <a:srgbClr val="0070C0"/>
                </a:solidFill>
              </a:rPr>
              <a:t>c</a:t>
            </a:r>
            <a:r>
              <a:rPr lang="ar-IQ" sz="2000" dirty="0" smtClean="0">
                <a:solidFill>
                  <a:srgbClr val="0070C0"/>
                </a:solidFill>
              </a:rPr>
              <a:t> 150 </a:t>
            </a:r>
            <a:r>
              <a:rPr lang="en-US" sz="2000" dirty="0" smtClean="0">
                <a:solidFill>
                  <a:srgbClr val="0070C0"/>
                </a:solidFill>
              </a:rPr>
              <a:t>x</a:t>
            </a:r>
            <a:r>
              <a:rPr lang="ar-IQ" sz="2000" dirty="0" smtClean="0">
                <a:solidFill>
                  <a:srgbClr val="0070C0"/>
                </a:solidFill>
              </a:rPr>
              <a:t> 120 سم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70C0"/>
                </a:solidFill>
              </a:rPr>
              <a:t>700   1     $</a:t>
            </a:r>
            <a:r>
              <a:rPr lang="en-US" sz="2000" dirty="0" smtClean="0">
                <a:solidFill>
                  <a:srgbClr val="0070C0"/>
                </a:solidFill>
              </a:rPr>
              <a:t>a</a:t>
            </a:r>
            <a:r>
              <a:rPr lang="ar-IQ" sz="2000" dirty="0" smtClean="0">
                <a:solidFill>
                  <a:srgbClr val="0070C0"/>
                </a:solidFill>
              </a:rPr>
              <a:t> بيلين، جاك نيكولاس ، $</a:t>
            </a:r>
            <a:r>
              <a:rPr lang="en-US" sz="2000" dirty="0" smtClean="0">
                <a:solidFill>
                  <a:srgbClr val="0070C0"/>
                </a:solidFill>
              </a:rPr>
              <a:t>e</a:t>
            </a:r>
            <a:r>
              <a:rPr lang="ar-IQ" sz="2000" dirty="0" smtClean="0">
                <a:solidFill>
                  <a:srgbClr val="0070C0"/>
                </a:solidFill>
              </a:rPr>
              <a:t> الرسام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31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marL="457200" indent="-457200" algn="r" rtl="1">
              <a:buFont typeface="Wingdings" pitchFamily="2" charset="2"/>
              <a:buChar char="q"/>
            </a:pPr>
            <a:r>
              <a:rPr lang="ar-IQ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في حال ان الخارطة تطوى لحجم معين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IQ" sz="19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الخريطة الجيولوجية للعراق </a:t>
            </a:r>
            <a:r>
              <a:rPr lang="ar-IQ" sz="1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اعداد </a:t>
            </a:r>
            <a:r>
              <a:rPr lang="ar-IQ" sz="19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الجغرافيون العرب الخارطة ملونة ورسمت وفق مقياس رسم 1 : 3,000,000 سم ، استخدم في رسمها المسقط السمتي ، رسمت على الورق طبعت في بغداد – مطبعة المسح الجيولوجي عام 2008، تمتد الخارطة من خط طول من خط طول 39 شرقا ولغاية خط طول 48 شرقا ، وتمتد من دائرة عرض 38 شمالا  ولغاية 28 شمالا </a:t>
            </a:r>
            <a:r>
              <a:rPr lang="ar-IQ" sz="1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، حجم الخارطة 150 </a:t>
            </a:r>
            <a:r>
              <a:rPr lang="en-US" sz="1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1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200 سم  رسمت على ورقة ابعادها 170 </a:t>
            </a:r>
            <a:r>
              <a:rPr lang="en-US" sz="1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1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240 سم تطوى فيصبح حجمها (55 </a:t>
            </a:r>
            <a:r>
              <a:rPr lang="en-US" sz="1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19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65 سم)</a:t>
            </a:r>
            <a:endParaRPr lang="ar-IQ" sz="19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8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التطبيق :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r>
              <a:rPr lang="ar-IQ" sz="18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06    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19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07    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ar-IQ" sz="19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007           $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ar-IQ" sz="19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034  1       $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3,000,000 $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39 ش $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48 ش $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38 ش $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28 ش</a:t>
            </a:r>
            <a:endParaRPr lang="en-US" sz="19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245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0 2    $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الخريطة الجيولوجية للعراق / $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اعداد الجغرافيون العرب </a:t>
            </a:r>
          </a:p>
          <a:p>
            <a:pPr marL="457200" indent="-457200" algn="r" rtl="1">
              <a:buAutoNum type="arabicPlain" startAt="255"/>
            </a:pP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$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مقياس الرسم : 1 : 3,000,000 ؛ $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المسقط السمتي $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( 39 ش– 48 ش/  </a:t>
            </a:r>
          </a:p>
          <a:p>
            <a:pPr marL="0" indent="0" algn="r" rtl="1">
              <a:buNone/>
            </a:pP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38 ش – 28 ش</a:t>
            </a:r>
            <a:r>
              <a:rPr lang="ar-IQ" sz="1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r" rtl="1">
              <a:buNone/>
            </a:pPr>
            <a:r>
              <a:rPr lang="ar-IQ" sz="1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264     3    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بغداد ، 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العراق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: $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مطبعة المسح الجيولوجي ، $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2008</a:t>
            </a:r>
          </a:p>
          <a:p>
            <a:pPr algn="r" rtl="1">
              <a:buAutoNum type="arabicPlain" startAt="300"/>
            </a:pPr>
            <a:r>
              <a:rPr lang="ar-IQ" sz="1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$</a:t>
            </a:r>
            <a:r>
              <a:rPr lang="en-US" sz="1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 خارطة : $</a:t>
            </a:r>
            <a:r>
              <a:rPr lang="en-US" sz="1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ملونة ؛ $</a:t>
            </a:r>
            <a:r>
              <a:rPr lang="en-US" sz="1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1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150 </a:t>
            </a:r>
            <a:r>
              <a:rPr lang="en-US" sz="1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1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200 سم ، على ورقة 170 </a:t>
            </a:r>
            <a:r>
              <a:rPr lang="en-US" sz="1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1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240 سم، تطوى في </a:t>
            </a:r>
            <a:endParaRPr lang="ar-IQ" sz="19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ar-IQ" sz="1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en-US" sz="1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1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65سم</a:t>
            </a:r>
          </a:p>
          <a:p>
            <a:pPr marL="0" indent="0" algn="r" rtl="1">
              <a:buNone/>
            </a:pPr>
            <a:r>
              <a:rPr lang="ar-IQ" sz="1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710   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     $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الجغرافيون العرب ، $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19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معد</a:t>
            </a:r>
            <a:endParaRPr lang="en-US" sz="19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5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algn="r" rtl="1">
              <a:buFont typeface="Wingdings" pitchFamily="2" charset="2"/>
              <a:buChar char="q"/>
            </a:pPr>
            <a:r>
              <a:rPr lang="ar-IQ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في حال رسمت الخارطة على عدة قطع </a:t>
            </a:r>
            <a:r>
              <a:rPr lang="ar-IQ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فيذكرعدد </a:t>
            </a:r>
            <a:r>
              <a:rPr lang="ar-IQ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القطع في $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ضمن حقل الوصف المادي (300) وكما هو موضح في المثال أدناه :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sz="18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مثال (1) : خارطة بعنوان «خارطة بغداد الادارية» اعداد الهيئة العامة للمساحة – وزارة  الموارد المائية – جمهورية العراق </a:t>
            </a:r>
            <a:r>
              <a:rPr lang="ar-IQ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، حجمها 121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194 سم رسمت على 4 اوراق قياس 137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107 سم، </a:t>
            </a:r>
            <a:r>
              <a:rPr lang="ar-IQ" sz="18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استخدم في رسمها المسقط المستوي ، رسمت بمقياس رسم 1 : 3,000,000 سم نشرت في عام 2011 - بغداد - العراق ، الناشر «الهيئة العامة للمساحة « الخارطة ملونة رسمت على الورق </a:t>
            </a:r>
          </a:p>
          <a:p>
            <a:pPr marL="0" indent="0" algn="r" rtl="1">
              <a:buNone/>
            </a:pP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06   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18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07   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marL="0" indent="0" algn="r" rtl="1">
              <a:buNone/>
            </a:pP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007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$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$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ar-IQ" sz="18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034   1    $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$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3,000,000</a:t>
            </a:r>
          </a:p>
          <a:p>
            <a:pPr marL="0" indent="0" algn="r" rtl="1">
              <a:buNone/>
            </a:pP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245   00  $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خارطة بغداد الادارية / $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اعداد الهيئة العامة للمساحة </a:t>
            </a:r>
          </a:p>
          <a:p>
            <a:pPr marL="0" indent="0" algn="r" rtl="1">
              <a:buNone/>
            </a:pP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255         $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مقياس الرسم : 1 : 3,000,000 </a:t>
            </a:r>
            <a:r>
              <a:rPr lang="ar-IQ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سم ؛ 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المسقط المستوي </a:t>
            </a:r>
          </a:p>
          <a:p>
            <a:pPr marL="0" indent="0" algn="r" rtl="1">
              <a:buNone/>
            </a:pPr>
            <a:r>
              <a:rPr lang="ar-IQ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264    1   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بغداد، العراق : $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الهيئة العامة للمساحة، $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pPr marL="0" indent="0" algn="r" rtl="1">
              <a:buNone/>
            </a:pPr>
            <a:r>
              <a:rPr lang="ar-IQ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300 </a:t>
            </a:r>
            <a:r>
              <a:rPr lang="ar-IQ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$</a:t>
            </a: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 خارطة على 4 ورقة : $</a:t>
            </a: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ملونة ؛ $</a:t>
            </a: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150 </a:t>
            </a: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180 سم ، الاوراق 137 </a:t>
            </a: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107 سم</a:t>
            </a:r>
            <a:endParaRPr lang="ar-IQ" sz="18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710   1    $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العراق. $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الهيئة العامة للمساحة، $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معد</a:t>
            </a:r>
            <a:endParaRPr lang="en-US" sz="18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7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marL="342900" indent="-342900" algn="r" rtl="1">
              <a:buFont typeface="Wingdings" pitchFamily="2" charset="2"/>
              <a:buChar char="q"/>
            </a:pP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</a:rPr>
              <a:t>في حال رسمت الخرائط على الوجهين لورقة واحدة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</a:rPr>
              <a:t>فيكون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</a:rPr>
              <a:t>التطبيق في حقل الوصف المادي (300) كما هو موضح في المثال أدناه :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IQ" sz="1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خارطتان الاولى بعنوان « العالم الاسلامي» ولها عنوان ثانوي «معطيات عامة» والثانية بعنوان»تضاريس العالم الاسلامي» اعداد مركز الدراسات الاسلامية  كلية الشريعة والدراسات الاسلامية – جامعة ام القرى رسمت  على الورق الاولى وفق مقياس رسم مقياس </a:t>
            </a:r>
            <a:r>
              <a:rPr lang="ar-IQ" sz="1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رسم 1 : </a:t>
            </a:r>
            <a:r>
              <a:rPr lang="ar-IQ" sz="1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17,000 </a:t>
            </a:r>
            <a:r>
              <a:rPr lang="ar-IQ" sz="1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سم </a:t>
            </a:r>
            <a:r>
              <a:rPr lang="ar-IQ" sz="1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، ابعادها (49</a:t>
            </a:r>
            <a:r>
              <a:rPr lang="en-US" sz="1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1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38سم) اما الثانية فقد رسمت وفق مقياس رسم  1 : 135,000 سم  ابعادها (49 </a:t>
            </a:r>
            <a:r>
              <a:rPr lang="en-US" sz="1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1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39 سم)  رسمت الخارطتان وفق المسقط السمتي ، الخرائط ملونة رسمت على الوجهين لورقة واحدة قياس ( 57 </a:t>
            </a:r>
            <a:r>
              <a:rPr lang="en-US" sz="1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1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87 سم )، الناشر دار اليمامة - بيروت</a:t>
            </a: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000 /  06     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000 / 07      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ar-IQ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007           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ar-IQ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034      1   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17,000</a:t>
            </a: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034      1   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135,000</a:t>
            </a: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245   0 2   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العالم الاسلامي :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معطيات عامة ؛ تضاريس العالم الاسلامي /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اعداد مركز الدراسات </a:t>
            </a: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الاسلامية</a:t>
            </a: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255           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مقياس الرسم 1 : 17,000 سم ؛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المسقط السمتي</a:t>
            </a: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255           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مقياس الرسم 1 : 135,000 سم ؛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المسقط السمتي</a:t>
            </a: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264      1   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بيروت ، 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لبنان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دار اليمامة،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الناشر غير محدد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endParaRPr lang="ar-IQ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300           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خارطة على 1 ورقة :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كلا الجانبين، ملونة  ؛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49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38 سم  و 49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39 سم، ورقة 57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87 </a:t>
            </a: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سم  </a:t>
            </a: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710      2   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جامعة ام القرى .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كلية الشريعة والدراسات 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الاسلامية.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مركز الدراسات الاسلامية ، $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معد</a:t>
            </a:r>
            <a:endParaRPr lang="en-US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11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marL="342900" indent="-342900" algn="r" rtl="1">
              <a:buFont typeface="Wingdings" pitchFamily="2" charset="2"/>
              <a:buChar char="q"/>
            </a:pPr>
            <a:r>
              <a:rPr lang="ar-IQ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في حال ان الوصف لعدة خرائط 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sz="18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مثال : مجموعة خرائط  تحمل العناوين التالية، «خريطة العالم السياسية» ، « اوروبا السياسية» ، «الوطن العربي» اعداد مركز الدراسات الاستراتيجية والدولية ، استخدم في رسم الخرائط المقاييس (1 : 2,000,000 ، 1 : 275,000</a:t>
            </a:r>
            <a:r>
              <a:rPr lang="en-US" sz="18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18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، 1 : 4،000,000 سم) ، بيروت – الناشر دار اليمامة ،  الخرائط ملونة ، رسمت على الورق ، عدد الخرائط (3) ابعاد الاولى 60 </a:t>
            </a:r>
            <a:r>
              <a:rPr lang="en-US" sz="18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x</a:t>
            </a:r>
            <a:r>
              <a:rPr lang="ar-IQ" sz="18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 80 سم ، والثانية 100 </a:t>
            </a:r>
            <a:r>
              <a:rPr lang="en-US" sz="18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x</a:t>
            </a:r>
            <a:r>
              <a:rPr lang="ar-IQ" sz="18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 120 سم والثالثة 60 </a:t>
            </a:r>
            <a:r>
              <a:rPr lang="en-US" sz="18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x</a:t>
            </a:r>
            <a:r>
              <a:rPr lang="ar-IQ" sz="18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 90 سم </a:t>
            </a: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000 / 06   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e</a:t>
            </a:r>
            <a:endParaRPr lang="ar-IQ" sz="1800" dirty="0" smtClean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000 / 07   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m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007         $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 $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j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  $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d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c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 $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e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endParaRPr lang="ar-IQ" sz="1800" dirty="0" smtClean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034   0    $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245   00  $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خريطة العالم السياسية ؛ $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اوروبا السياسية ؛ الوطن العربي/ $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c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اعداد مركز</a:t>
            </a: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             الدراسات الاستراتيجية والدولية</a:t>
            </a:r>
          </a:p>
          <a:p>
            <a:pPr algn="r" rtl="1">
              <a:buAutoNum type="arabicPlain" startAt="255"/>
            </a:pP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       $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]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مقاييس الرسم مختلفة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[</a:t>
            </a:r>
            <a:endParaRPr lang="ar-IQ" sz="1800" dirty="0" smtClean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264    1   $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بيروت، 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]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لبنان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[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: $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دار اليمامة، $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c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]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تاريخ النشر غير محدد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[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300        $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3 خارطة : $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ملونة، الورق ؛ $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c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100 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x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120 سم او اصغر</a:t>
            </a: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710   2   $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مركز الدراسات الاستراتيجية والدولية ، $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e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معد</a:t>
            </a:r>
            <a:endParaRPr lang="en-US" sz="1800" dirty="0" smtClean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08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marL="342900" indent="-342900" algn="r" rtl="1">
              <a:buFont typeface="Wingdings" pitchFamily="2" charset="2"/>
              <a:buChar char="q"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في حال وجود اكثر من خارطة على ورقة واحدة ، يدون عدد الخرائط في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ضمن حقل الوصف المادي (300) كما هو موضح في المثال ادناه :</a:t>
            </a:r>
            <a:endParaRPr lang="en-US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IQ" sz="1800" dirty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خارطتان الاولى بعنوان « خريطة العالم السياسية» والثانية «اوروبا السياسية» </a:t>
            </a:r>
            <a:r>
              <a:rPr lang="ar-IQ" sz="18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رسمت الخارطتان على ورقة واحدة حجمها 150 </a:t>
            </a:r>
            <a:r>
              <a:rPr lang="en-US" sz="18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x</a:t>
            </a:r>
            <a:r>
              <a:rPr lang="ar-IQ" sz="18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 200 سم  استخدم </a:t>
            </a:r>
            <a:r>
              <a:rPr lang="ar-IQ" sz="1800" dirty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في رسم الاولى مقياس رسم 1 : 3,000,000 سم و ورسمت الثانية بمقياس رسم  1: 10,000,000 سم» الخرائط ملونة ، رسمت على الورق، اعداد مركز الدراسات الاستراتيجية والدولية في جامعة </a:t>
            </a:r>
            <a:r>
              <a:rPr lang="ar-IQ" sz="18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بغداد – الناشر هو المركز – بغداد 2010 ،ابعاد الخارطة الاولى (100 </a:t>
            </a:r>
            <a:r>
              <a:rPr lang="en-US" sz="18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x</a:t>
            </a:r>
            <a:r>
              <a:rPr lang="ar-IQ" sz="18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 120 سم) وابعاد الخارطة الثانية (25 </a:t>
            </a:r>
            <a:r>
              <a:rPr lang="en-US" sz="18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x</a:t>
            </a:r>
            <a:r>
              <a:rPr lang="ar-IQ" sz="18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 40 سم ) </a:t>
            </a:r>
            <a:endParaRPr lang="ar-IQ" sz="1800" dirty="0">
              <a:solidFill>
                <a:srgbClr val="0070C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000 / 06  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e</a:t>
            </a:r>
            <a:endParaRPr lang="ar-IQ" sz="1800" dirty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000 / 07  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m</a:t>
            </a:r>
            <a:endParaRPr lang="ar-IQ" sz="1800" dirty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007         $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 $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j</a:t>
            </a: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 $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d</a:t>
            </a: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c</a:t>
            </a: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 $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e</a:t>
            </a: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endParaRPr lang="ar-IQ" sz="1800" dirty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034   1    $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$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3,000,000</a:t>
            </a:r>
          </a:p>
          <a:p>
            <a:pPr marL="0" indent="0" algn="r" rtl="1">
              <a:buNone/>
            </a:pP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034   1    $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$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10,000,000</a:t>
            </a:r>
          </a:p>
          <a:p>
            <a:pPr marL="0" indent="0" algn="r" rtl="1">
              <a:buNone/>
            </a:pP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245   0 0 $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خريطة العالم السياسية ؛ $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اوروبا السياسية / $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c</a:t>
            </a: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اعداد مركز الدراسات الاستراتيجية </a:t>
            </a:r>
          </a:p>
          <a:p>
            <a:pPr marL="0" indent="0" algn="r" rtl="1">
              <a:buNone/>
            </a:pP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                والدولية</a:t>
            </a:r>
          </a:p>
          <a:p>
            <a:pPr marL="0" indent="0" algn="r" rtl="1">
              <a:buNone/>
            </a:pP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255        $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مقياس الرسم : 1 : 3,000,000</a:t>
            </a: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255        $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مقياس الرسم : 1 : 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10,000,000</a:t>
            </a: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264     1 $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بغداد، 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]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العراق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[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: $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مركز الدراسات الاستراتيجية والدولية، $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c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2010</a:t>
            </a:r>
          </a:p>
          <a:p>
            <a:pPr marL="0" indent="0" algn="r" rtl="1">
              <a:buNone/>
            </a:pP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300        $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2 خارطة على 1 ورقة : $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ملونة، $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c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120 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x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100 سم او اصغر ، على ورقة 150 </a:t>
            </a:r>
            <a:r>
              <a:rPr lang="en-US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x</a:t>
            </a:r>
            <a:r>
              <a:rPr lang="ar-IQ" sz="18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200 سم</a:t>
            </a:r>
            <a:endParaRPr lang="ar-IQ" sz="1800" dirty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710  2     $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جامعة بغداد . $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مركز الدراسات الاستراتيجية والدولية ، $</a:t>
            </a:r>
            <a:r>
              <a:rPr lang="en-US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e</a:t>
            </a:r>
            <a:r>
              <a:rPr lang="ar-IQ" sz="1800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معد</a:t>
            </a:r>
          </a:p>
          <a:p>
            <a:pPr marL="0" indent="0" algn="r" rtl="1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44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algn="r" rtl="1">
              <a:buFont typeface="Wingdings" pitchFamily="2" charset="2"/>
              <a:buChar char="q"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في حال ان الوصف لاطلس يدون عدد الاطالس وعدد الصفحات في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ويدون عدد الخرائط والتلوين في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ويدون طول الاطلس في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كما هو موضح  في المثال ادناه : 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اطلس بعنوان « اطلس العالم « وله عنوان موازي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World Atlas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اعداد الدار العربية للعلوم  ، الناشر اكاديميا – ابو ظبي - الامارات العربية المتحدة ، الاطلس ملون رسمت خرائطه بمقاييس رسم مختلفة ، تاريخ النشر 2016  ، عدد الفحات 56 صفحة طوله 30 سم </a:t>
            </a:r>
          </a:p>
          <a:p>
            <a:pPr marL="0" indent="0" algn="r" rtl="1">
              <a:buNone/>
            </a:pPr>
            <a:r>
              <a:rPr lang="ar-IQ" sz="1800" dirty="0" smtClean="0">
                <a:latin typeface="Times New Roman" pitchFamily="18" charset="0"/>
                <a:cs typeface="Times New Roman" pitchFamily="18" charset="0"/>
              </a:rPr>
              <a:t>التطبيق :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06  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20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07 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ar-IQ" sz="20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007        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ar-IQ" sz="20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034 0    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ar-IQ" sz="20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r" rtl="1">
              <a:buAutoNum type="arabicPlain" startAt="245"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  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اطلس العالم =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 Atlas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اعداد الدار العربية للعلوم </a:t>
            </a:r>
          </a:p>
          <a:p>
            <a:pPr marL="457200" indent="-457200" algn="r" rtl="1">
              <a:buAutoNum type="arabicPlain" startAt="245"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 1 $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العنوان الموازي :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 Atlas</a:t>
            </a:r>
            <a:endParaRPr lang="ar-IQ" sz="20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255       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مقاييس الرسم مختلفة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 rtl="1">
              <a:buAutoNum type="arabicPlain" startAt="264"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1 $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ابو ظبي ، الامارات :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اكاديميا ،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2016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300       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 اطلس (56 صفحة ) :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خرائط ملونة  ؛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30 سم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710  2  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الدار العربية للعلوم، $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معد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23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في حال ان الوصف لكرة ارضية ، يدون القطر في 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وكما هو موضح بالمثال ادناه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كرة ارضية تبين خارطة العالم الطبيعية من اعداد مركز البحوث الجغرافية والكارتوجرافية – جامعة المنوفية ، الكرة ملونة ، صنعت من البلاستك يرافقها حامل  قطرها 30 سم استخدم في رسمها مسقط سانسون – فلامستيد الاسطواني ،  2003 استخدم في رسمها مقياس الرسم 1 : 3,000,000 سم</a:t>
            </a: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التطبيق </a:t>
            </a: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000 / 06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000 / 07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007          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034     1   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 3,000,000</a:t>
            </a: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245   00   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خارطة العالم الطبيعية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/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اعداد مركز البحوث الجغرافية والكارتوجرافية</a:t>
            </a: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255          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مقياس الرسم : 1 : 3,000,000 سم ؛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مسقط سانسون – فلامستيد الاسطواني</a:t>
            </a: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264     1  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مكان النشر غير محدد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: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الناشر غير محدد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،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2003</a:t>
            </a: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300         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1 كرة ارضية :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ملونة ، بلاستك، مركبة على حامل معدني ؛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30 سم . القطر، علبة</a:t>
            </a:r>
          </a:p>
          <a:p>
            <a:pPr marL="0" indent="0" algn="r" rtl="1">
              <a:buNone/>
            </a:pPr>
            <a:r>
              <a:rPr lang="ar-IQ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              40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21 سم</a:t>
            </a:r>
          </a:p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710     2  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جامعة المنوفية .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مركز البحوث الجغرافية والكارتوجرافية ، 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معد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29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4543</TotalTime>
  <Words>2265</Words>
  <Application>Microsoft Office PowerPoint</Application>
  <PresentationFormat>On-screen Show (4:3)</PresentationFormat>
  <Paragraphs>141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حقل الوصف المادي للخرائط (300)</vt:lpstr>
      <vt:lpstr>في حال ان الوصف لخارطة واحدة </vt:lpstr>
      <vt:lpstr>في حال ان الخارطة تطوى لحجم معين</vt:lpstr>
      <vt:lpstr>في حال رسمت الخارطة على عدة قطع فيذكرعدد القطع في $a ضمن حقل الوصف المادي (300) وكما هو موضح في المثال أدناه :</vt:lpstr>
      <vt:lpstr>في حال رسمت الخرائط على الوجهين لورقة واحدة فيكون التطبيق في حقل الوصف المادي (300) كما هو موضح في المثال أدناه :</vt:lpstr>
      <vt:lpstr>في حال ان الوصف لعدة خرائط </vt:lpstr>
      <vt:lpstr>في حال وجود اكثر من خارطة على ورقة واحدة ، يدون عدد الخرائط في $a ضمن حقل الوصف المادي (300) كما هو موضح في المثال ادناه :</vt:lpstr>
      <vt:lpstr>في حال ان الوصف لاطلس يدون عدد الاطالس وعدد الصفحات في $a ويدون عدد الخرائط والتلوين في $b  ويدون طول الاطلس في c كما هو موضح  في المثال ادناه : </vt:lpstr>
      <vt:lpstr>في حال ان الوصف لكرة ارضية ، يدون القطر في $c وكما هو موضح بالمثال ادناه </vt:lpstr>
      <vt:lpstr>في حال ان الوصف لخارطة مجسمة يعطى الطول x العرض x الارتفاع في $c ضمن الحقل 300 </vt:lpstr>
      <vt:lpstr>المواد المرافقة للمادة الخرائطية تدون في $e مسبوقة بعلامة +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84</cp:revision>
  <dcterms:created xsi:type="dcterms:W3CDTF">2020-06-08T09:08:49Z</dcterms:created>
  <dcterms:modified xsi:type="dcterms:W3CDTF">2020-06-13T09:57:18Z</dcterms:modified>
</cp:coreProperties>
</file>