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3" d="100"/>
          <a:sy n="53" d="100"/>
        </p:scale>
        <p:origin x="-99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0"/>
            <a:ext cx="7848600" cy="1676399"/>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rtl="1"/>
            <a:r>
              <a:rPr lang="ar-IQ" b="1" dirty="0" smtClean="0"/>
              <a:t>المحاضرة الثالثة</a:t>
            </a:r>
            <a:br>
              <a:rPr lang="ar-IQ" b="1" dirty="0" smtClean="0"/>
            </a:br>
            <a:r>
              <a:rPr lang="ar-IQ" b="1" dirty="0"/>
              <a:t>ا</a:t>
            </a:r>
            <a:r>
              <a:rPr lang="ar-IQ" b="1" dirty="0" smtClean="0"/>
              <a:t>لأُسس </a:t>
            </a:r>
            <a:r>
              <a:rPr lang="ar-IQ" b="1" dirty="0"/>
              <a:t>الفنية للإخراج الصحفي</a:t>
            </a:r>
            <a:endParaRPr lang="en-US" dirty="0"/>
          </a:p>
        </p:txBody>
      </p:sp>
      <p:sp>
        <p:nvSpPr>
          <p:cNvPr id="3" name="Subtitle 2"/>
          <p:cNvSpPr>
            <a:spLocks noGrp="1"/>
          </p:cNvSpPr>
          <p:nvPr>
            <p:ph type="subTitle" idx="1"/>
          </p:nvPr>
        </p:nvSpPr>
        <p:spPr>
          <a:xfrm>
            <a:off x="533400" y="2057400"/>
            <a:ext cx="8001000" cy="4419600"/>
          </a:xfrm>
        </p:spPr>
        <p:style>
          <a:lnRef idx="2">
            <a:schemeClr val="accent2">
              <a:shade val="50000"/>
            </a:schemeClr>
          </a:lnRef>
          <a:fillRef idx="1">
            <a:schemeClr val="accent2"/>
          </a:fillRef>
          <a:effectRef idx="0">
            <a:schemeClr val="accent2"/>
          </a:effectRef>
          <a:fontRef idx="minor">
            <a:schemeClr val="lt1"/>
          </a:fontRef>
        </p:style>
        <p:txBody>
          <a:bodyPr>
            <a:noAutofit/>
          </a:bodyPr>
          <a:lstStyle/>
          <a:p>
            <a:pPr algn="just" rtl="1"/>
            <a:r>
              <a:rPr lang="ar-IQ" sz="4800" b="1" dirty="0" smtClean="0">
                <a:solidFill>
                  <a:schemeClr val="bg1"/>
                </a:solidFill>
              </a:rPr>
              <a:t>ا</a:t>
            </a:r>
            <a:r>
              <a:rPr lang="ar-IQ" sz="6000" b="1" dirty="0" smtClean="0">
                <a:solidFill>
                  <a:schemeClr val="bg1"/>
                </a:solidFill>
              </a:rPr>
              <a:t>لإخراج الصحفي- </a:t>
            </a:r>
          </a:p>
          <a:p>
            <a:pPr algn="just" rtl="1"/>
            <a:r>
              <a:rPr lang="ar-IQ" sz="6000" b="1" dirty="0">
                <a:solidFill>
                  <a:schemeClr val="bg1"/>
                </a:solidFill>
              </a:rPr>
              <a:t> </a:t>
            </a:r>
            <a:r>
              <a:rPr lang="ar-IQ" sz="6000" b="1" dirty="0" smtClean="0">
                <a:solidFill>
                  <a:schemeClr val="bg1"/>
                </a:solidFill>
              </a:rPr>
              <a:t>                المرحلة الرابعة</a:t>
            </a:r>
          </a:p>
          <a:p>
            <a:pPr algn="just" rtl="1"/>
            <a:r>
              <a:rPr lang="ar-IQ" sz="6000" b="1" dirty="0" smtClean="0">
                <a:solidFill>
                  <a:schemeClr val="bg1"/>
                </a:solidFill>
              </a:rPr>
              <a:t>مُدرس المادة: </a:t>
            </a:r>
          </a:p>
          <a:p>
            <a:pPr algn="just" rtl="1"/>
            <a:r>
              <a:rPr lang="ar-IQ" sz="6000" b="1" dirty="0" smtClean="0">
                <a:solidFill>
                  <a:schemeClr val="bg1"/>
                </a:solidFill>
              </a:rPr>
              <a:t>الدكتور غزوان جبار محمد</a:t>
            </a:r>
            <a:endParaRPr lang="en-US" sz="6000" b="1" dirty="0" smtClean="0">
              <a:solidFill>
                <a:schemeClr val="bg1"/>
              </a:solidFill>
            </a:endParaRPr>
          </a:p>
          <a:p>
            <a:pPr algn="just" rtl="1"/>
            <a:endParaRPr lang="en-US" sz="4800" dirty="0">
              <a:solidFill>
                <a:schemeClr val="bg1"/>
              </a:solidFill>
            </a:endParaRPr>
          </a:p>
        </p:txBody>
      </p:sp>
    </p:spTree>
    <p:extLst>
      <p:ext uri="{BB962C8B-B14F-4D97-AF65-F5344CB8AC3E}">
        <p14:creationId xmlns:p14="http://schemas.microsoft.com/office/powerpoint/2010/main" val="4775067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normAutofit/>
          </a:bodyPr>
          <a:lstStyle/>
          <a:p>
            <a:pPr lvl="0"/>
            <a:r>
              <a:rPr lang="ar-IQ" b="1" dirty="0"/>
              <a:t>التناغم</a:t>
            </a:r>
            <a:r>
              <a:rPr lang="ar-IQ" dirty="0" smtClean="0"/>
              <a:t>: </a:t>
            </a:r>
            <a:endParaRPr lang="en-US"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85000" lnSpcReduction="20000"/>
          </a:bodyPr>
          <a:lstStyle/>
          <a:p>
            <a:pPr algn="just" rtl="1"/>
            <a:r>
              <a:rPr lang="ar-IQ" b="1" dirty="0"/>
              <a:t>وعند الحديث عن العناصر الإخراجية على الصفحة، فلا بُد من الأخذ بنظر الاعتبار مسار العين الطبيعي على الصفحة، إذ يقع بصر القارئ على المنطقة المعروفة بالمركز البصري، ثم يتجه إلى الأعلى واليسار، لأن العين تحبذ الحركة الأفقية على الحركة الرأسية، ولا تلبث عين القارئ أن تنتقل بشكلٍ فطري إلى النصف السُفلي الأيمن، لتنتقل بعدها إلى الجهة اليسرى المقابلة لتصبح عندها على استعداد للانتقال إلى الصفحة التالية، بمعنى ان مسار عين القارئ على الصفحة يسير بحركة أقرب ما تكون إلى شكل حرف </a:t>
            </a:r>
            <a:r>
              <a:rPr lang="en-US" b="1" dirty="0"/>
              <a:t>S</a:t>
            </a:r>
            <a:r>
              <a:rPr lang="ar-IQ" b="1" dirty="0"/>
              <a:t> بدءً من المركز البصري الذي يقع على الجهة اليُمنى فوق منتصف الصفحة بقليل، وانتهاءً بالطرف السفلي الأيسر من الصفحة، </a:t>
            </a:r>
            <a:r>
              <a:rPr lang="ar-IQ" b="1" dirty="0" smtClean="0"/>
              <a:t>ويتحقق </a:t>
            </a:r>
            <a:r>
              <a:rPr lang="ar-IQ" b="1" dirty="0"/>
              <a:t>التناغم من خلال ترتيب عدد من الصور والرسوم الصغيرة مع بعض الموضوعات، إذ يساعد ذلك على تحريك الصفحة وتوجيه بصر القارئ داخلها.</a:t>
            </a:r>
            <a:endParaRPr lang="en-US" b="1" dirty="0"/>
          </a:p>
        </p:txBody>
      </p:sp>
    </p:spTree>
    <p:extLst>
      <p:ext uri="{BB962C8B-B14F-4D97-AF65-F5344CB8AC3E}">
        <p14:creationId xmlns:p14="http://schemas.microsoft.com/office/powerpoint/2010/main" val="24151533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ar-IQ" b="1" dirty="0" smtClean="0"/>
              <a:t>الكرافيك</a:t>
            </a:r>
            <a:endParaRPr lang="en-US" b="1" dirty="0"/>
          </a:p>
        </p:txBody>
      </p:sp>
      <p:sp>
        <p:nvSpPr>
          <p:cNvPr id="3" name="Content Placeholder 2"/>
          <p:cNvSpPr>
            <a:spLocks noGrp="1"/>
          </p:cNvSpPr>
          <p:nvPr>
            <p:ph idx="1"/>
          </p:nvPr>
        </p:nvSpPr>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rtl="1"/>
            <a:r>
              <a:rPr lang="ar-IQ" sz="4000" b="1" dirty="0"/>
              <a:t>مجموعة التقنيات المستخدمة لتحليل وتفسير الحقائق من خلال الخطوط، والرسومات، والأشكال، والرموزالهندسية، فهو تخصص واسع، وفرع من فروع المعرفة، يختص بالإبداع البصري ويشمل عدة جوانب منها، الإخراج الفني، وتصميم الحروف، وتنسيق الصفحات وتصميمها وإخراجها</a:t>
            </a:r>
            <a:endParaRPr lang="en-US" sz="4000" b="1" dirty="0"/>
          </a:p>
        </p:txBody>
      </p:sp>
    </p:spTree>
    <p:extLst>
      <p:ext uri="{BB962C8B-B14F-4D97-AF65-F5344CB8AC3E}">
        <p14:creationId xmlns:p14="http://schemas.microsoft.com/office/powerpoint/2010/main" val="40238903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normAutofit/>
          </a:bodyPr>
          <a:lstStyle/>
          <a:p>
            <a:r>
              <a:rPr lang="ar-IQ" b="1" dirty="0"/>
              <a:t>التتابع</a:t>
            </a:r>
            <a:r>
              <a:rPr lang="ar-IQ" b="1" dirty="0" smtClean="0"/>
              <a:t>:</a:t>
            </a:r>
            <a:r>
              <a:rPr lang="ar-IQ" dirty="0" smtClean="0"/>
              <a:t>: </a:t>
            </a:r>
            <a:endParaRPr lang="en-US"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a:bodyPr>
          <a:lstStyle/>
          <a:p>
            <a:pPr algn="just" rtl="1"/>
            <a:r>
              <a:rPr lang="ar-IQ" sz="4000" b="1" dirty="0"/>
              <a:t>ويُقصد به قدرة المصمم على أن يجعل عين القارئ تنظر إلى نقطة بداية معينة في الصفحة، ثم ينتقل من هذه النقطة إلى نقطة أُخرى، وهكذا بطريقة تتابعية منطقية بما يخدم هدف التصميم، والعين تتحرك بطريقة طبيعية من العناصر الكبيرة إلى الصغيرة ومن الثقيلة إلى الخفيفة.</a:t>
            </a:r>
            <a:endParaRPr lang="en-US" sz="4000" b="1" dirty="0"/>
          </a:p>
        </p:txBody>
      </p:sp>
    </p:spTree>
    <p:extLst>
      <p:ext uri="{BB962C8B-B14F-4D97-AF65-F5344CB8AC3E}">
        <p14:creationId xmlns:p14="http://schemas.microsoft.com/office/powerpoint/2010/main" val="10437115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normAutofit/>
          </a:bodyPr>
          <a:lstStyle/>
          <a:p>
            <a:r>
              <a:rPr lang="ar-IQ" b="1" dirty="0" smtClean="0"/>
              <a:t>الإيقاع</a:t>
            </a:r>
            <a:endParaRPr lang="en-US"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70000" lnSpcReduction="20000"/>
          </a:bodyPr>
          <a:lstStyle/>
          <a:p>
            <a:pPr algn="just" rtl="1"/>
            <a:r>
              <a:rPr lang="ar-IQ" sz="4000" dirty="0"/>
              <a:t>وهو التكرار لعنصر أو اكثر داخل التصميم، وذلك من خلال التحكم في عناصر العمل الفني كالحجم والشكل واللون، ويُصنف خبراء التصميم الإيقاع إلى أربعة أنواع أساسية، وهي:</a:t>
            </a:r>
            <a:endParaRPr lang="en-US" sz="4000" dirty="0"/>
          </a:p>
          <a:p>
            <a:pPr lvl="0" algn="just" rtl="1"/>
            <a:r>
              <a:rPr lang="ar-IQ" sz="4000" b="1" dirty="0"/>
              <a:t>إيقاع رتيب:</a:t>
            </a:r>
            <a:r>
              <a:rPr lang="ar-IQ" sz="4000" dirty="0"/>
              <a:t> تتشابه فيه الوحدات والفواصل تشايهاً تاماً في الشكل والحجم والموقع، لكنها تختلف في اللون.</a:t>
            </a:r>
            <a:endParaRPr lang="en-US" sz="4000" dirty="0"/>
          </a:p>
          <a:p>
            <a:pPr lvl="0" algn="just" rtl="1"/>
            <a:r>
              <a:rPr lang="ar-IQ" sz="4000" b="1" dirty="0"/>
              <a:t>إيقاع غير رتيب:</a:t>
            </a:r>
            <a:r>
              <a:rPr lang="ar-IQ" sz="4000" dirty="0"/>
              <a:t> تتشابه فيه الوحدات، بعضها مع البعض الآخر، كما تتشابه الفواصل مع بعضها، لكنهما يختلفان شكلاً وحجماً ولوناً.</a:t>
            </a:r>
            <a:endParaRPr lang="en-US" sz="4000" dirty="0"/>
          </a:p>
          <a:p>
            <a:pPr lvl="0" algn="just" rtl="1"/>
            <a:r>
              <a:rPr lang="ar-IQ" sz="4000" b="1" dirty="0"/>
              <a:t>إيقاع حر: </a:t>
            </a:r>
            <a:r>
              <a:rPr lang="ar-IQ" sz="4000" dirty="0"/>
              <a:t>يختلف شكل الوحدات عن بعضها البعض، ويتم توزيع الوحدات من دون التزام شكلي محدد.</a:t>
            </a:r>
            <a:endParaRPr lang="en-US" sz="4000" dirty="0"/>
          </a:p>
          <a:p>
            <a:pPr lvl="0" algn="just" rtl="1"/>
            <a:r>
              <a:rPr lang="ar-IQ" sz="4000" b="1" dirty="0"/>
              <a:t>الإيقاع المتزايد والمتناقص:</a:t>
            </a:r>
            <a:r>
              <a:rPr lang="ar-IQ" sz="4000" dirty="0"/>
              <a:t> تتكرر فيه الوحدات بصورة آخذة في التزايد أو التناقص، أو تعطي إيحاء بذلك.</a:t>
            </a:r>
            <a:endParaRPr lang="en-US" sz="4000" dirty="0"/>
          </a:p>
        </p:txBody>
      </p:sp>
    </p:spTree>
    <p:extLst>
      <p:ext uri="{BB962C8B-B14F-4D97-AF65-F5344CB8AC3E}">
        <p14:creationId xmlns:p14="http://schemas.microsoft.com/office/powerpoint/2010/main" val="14664618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normAutofit/>
          </a:bodyPr>
          <a:lstStyle/>
          <a:p>
            <a:r>
              <a:rPr lang="ar-IQ" b="1" dirty="0"/>
              <a:t>الانسجام</a:t>
            </a:r>
            <a:endParaRPr lang="en-US"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a:bodyPr>
          <a:lstStyle/>
          <a:p>
            <a:pPr algn="just" rtl="1"/>
            <a:r>
              <a:rPr lang="ar-IQ" dirty="0"/>
              <a:t>جميع العناصر التيبوغرافية على الصفحات يجب أن تعمل معاً على توافق وانسجام، إذا أردنا نجاح العملية الاتصالية، إذ لا يُمكن لها أن تؤدي الغرض إذا كانت تلك العناصر متنافرة فيما بينها، ويمكن التوصل للانسجام والتوافق عبر ثلاثة طرق:</a:t>
            </a:r>
            <a:endParaRPr lang="en-US" dirty="0"/>
          </a:p>
          <a:p>
            <a:pPr lvl="0" algn="just" rtl="1"/>
            <a:r>
              <a:rPr lang="ar-IQ" dirty="0"/>
              <a:t>في الأشكال.</a:t>
            </a:r>
            <a:endParaRPr lang="en-US" dirty="0"/>
          </a:p>
          <a:p>
            <a:pPr lvl="0" algn="just" rtl="1"/>
            <a:r>
              <a:rPr lang="ar-IQ" dirty="0"/>
              <a:t>في الحروف وأشكالها وأحجامها داخل النص الواحد.</a:t>
            </a:r>
            <a:endParaRPr lang="en-US" dirty="0"/>
          </a:p>
          <a:p>
            <a:pPr lvl="0" algn="just" rtl="1"/>
            <a:r>
              <a:rPr lang="ar-IQ" dirty="0"/>
              <a:t>في ثقل الحروف والأشكال وتصميماتها.</a:t>
            </a:r>
            <a:endParaRPr lang="en-US" dirty="0"/>
          </a:p>
        </p:txBody>
      </p:sp>
    </p:spTree>
    <p:extLst>
      <p:ext uri="{BB962C8B-B14F-4D97-AF65-F5344CB8AC3E}">
        <p14:creationId xmlns:p14="http://schemas.microsoft.com/office/powerpoint/2010/main" val="9091805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normAutofit/>
          </a:bodyPr>
          <a:lstStyle/>
          <a:p>
            <a:r>
              <a:rPr lang="ar-IQ" b="1" dirty="0" smtClean="0"/>
              <a:t>الوحدة</a:t>
            </a:r>
            <a:endParaRPr lang="en-US"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92500" lnSpcReduction="20000"/>
          </a:bodyPr>
          <a:lstStyle/>
          <a:p>
            <a:pPr algn="just" rtl="1"/>
            <a:r>
              <a:rPr lang="ar-IQ" dirty="0"/>
              <a:t>هي تكاتف كل عنصر مع بقية العناصر المكونة للصفحة واتحاد هذه المكونات في خلق علاقة متجانسة مع بعضها البعض، وتناسق فني يعطي الإحساس بالتكامل في التصميم، وتشمل الوحدة في الحقل المرئي وحدة الشكل، أووحدة الأسلوب أو وحدة الفكر أو وحدة الهدف، وكلها تحقق وحدة العمل الفني، وتعد الوحدة خاصية أساسية في التصميم، وتعطي للصفحة بمختلف عناصرها شكلاً متماسكاً، لذا يجب أن يكون </a:t>
            </a:r>
            <a:r>
              <a:rPr lang="ar-IQ" dirty="0" smtClean="0"/>
              <a:t>هنالك ترابط </a:t>
            </a:r>
            <a:r>
              <a:rPr lang="ar-IQ" dirty="0"/>
              <a:t>قوي بين معنى </a:t>
            </a:r>
            <a:r>
              <a:rPr lang="ar-IQ" dirty="0" smtClean="0"/>
              <a:t>النص </a:t>
            </a:r>
            <a:r>
              <a:rPr lang="ar-IQ" dirty="0"/>
              <a:t>والعنوان والنصوص، ليساعد على الانتقال الفكري للقارئ من عنصر لآخر، وهذا ما يُطلق عليه بالوحدة الانشائية التي تهدف إلى إيجاد تعبير شكلي بالمواد عن طريق التكنيك، وتتحقق وحدة التصميم من خلال توزيع العناصر التيبوغرافية بصورة تكاملية ومتوحدة في الصفحة.</a:t>
            </a:r>
            <a:endParaRPr lang="en-US" dirty="0"/>
          </a:p>
        </p:txBody>
      </p:sp>
    </p:spTree>
    <p:extLst>
      <p:ext uri="{BB962C8B-B14F-4D97-AF65-F5344CB8AC3E}">
        <p14:creationId xmlns:p14="http://schemas.microsoft.com/office/powerpoint/2010/main" val="4859376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normAutofit/>
          </a:bodyPr>
          <a:lstStyle/>
          <a:p>
            <a:r>
              <a:rPr lang="ar-IQ" b="1" dirty="0"/>
              <a:t>الوحدة</a:t>
            </a:r>
            <a:endParaRPr lang="en-US"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92500" lnSpcReduction="10000"/>
          </a:bodyPr>
          <a:lstStyle/>
          <a:p>
            <a:pPr algn="just" rtl="1"/>
            <a:r>
              <a:rPr lang="ar-IQ" dirty="0"/>
              <a:t>ولتحقيق مبدأ الوحدة في المطبوع، لا بُد من اتباع ما يلي:</a:t>
            </a:r>
            <a:endParaRPr lang="en-US" dirty="0"/>
          </a:p>
          <a:p>
            <a:pPr lvl="0" algn="just" rtl="1"/>
            <a:r>
              <a:rPr lang="ar-IQ" dirty="0"/>
              <a:t>الالتزام بنوع واحد من الحروف في المتن.</a:t>
            </a:r>
            <a:endParaRPr lang="en-US" dirty="0"/>
          </a:p>
          <a:p>
            <a:pPr lvl="0" algn="just" rtl="1"/>
            <a:r>
              <a:rPr lang="ar-IQ" dirty="0"/>
              <a:t>الإقلال من الأشكال والزخارف والصور التي لا معنى لها.</a:t>
            </a:r>
            <a:endParaRPr lang="en-US" dirty="0"/>
          </a:p>
          <a:p>
            <a:pPr lvl="0" algn="just" rtl="1"/>
            <a:r>
              <a:rPr lang="ar-IQ" dirty="0"/>
              <a:t>وضع العناون في أماكن لا تقطع النص وتشتته.</a:t>
            </a:r>
            <a:endParaRPr lang="en-US" dirty="0"/>
          </a:p>
          <a:p>
            <a:pPr lvl="0" algn="just" rtl="1"/>
            <a:r>
              <a:rPr lang="ar-IQ" dirty="0"/>
              <a:t>وضع الصور في أماكن لا تقطع العنوان عن بداية النص ولا تقطع النص عن بعضه البعض وتشتته.</a:t>
            </a:r>
            <a:endParaRPr lang="en-US" dirty="0"/>
          </a:p>
          <a:p>
            <a:pPr lvl="0" algn="just" rtl="1"/>
            <a:r>
              <a:rPr lang="ar-IQ" dirty="0"/>
              <a:t>إذا كان هناك أكثر من صورة على الصفحة، فأن أحدى هذه الصور يجب أن تسود، وتكون كبيرة الحجم نسبياً، وذلك من أجل إعطاء أهمية للخبر المصاحب لها.</a:t>
            </a:r>
            <a:endParaRPr lang="en-US" dirty="0"/>
          </a:p>
        </p:txBody>
      </p:sp>
    </p:spTree>
    <p:extLst>
      <p:ext uri="{BB962C8B-B14F-4D97-AF65-F5344CB8AC3E}">
        <p14:creationId xmlns:p14="http://schemas.microsoft.com/office/powerpoint/2010/main" val="7221013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696200" cy="1219200"/>
          </a:xfrm>
        </p:spPr>
        <p:style>
          <a:lnRef idx="2">
            <a:schemeClr val="accent4">
              <a:shade val="50000"/>
            </a:schemeClr>
          </a:lnRef>
          <a:fillRef idx="1">
            <a:schemeClr val="accent4"/>
          </a:fillRef>
          <a:effectRef idx="0">
            <a:schemeClr val="accent4"/>
          </a:effectRef>
          <a:fontRef idx="minor">
            <a:schemeClr val="lt1"/>
          </a:fontRef>
        </p:style>
        <p:txBody>
          <a:bodyPr/>
          <a:lstStyle/>
          <a:p>
            <a:pPr rtl="1"/>
            <a:r>
              <a:rPr lang="ar-IQ" b="1" dirty="0"/>
              <a:t>الأُسس الفنية للإخراج الصحفي</a:t>
            </a:r>
            <a:endParaRPr lang="en-US" dirty="0"/>
          </a:p>
        </p:txBody>
      </p:sp>
      <p:sp>
        <p:nvSpPr>
          <p:cNvPr id="3" name="Subtitle 2"/>
          <p:cNvSpPr>
            <a:spLocks noGrp="1"/>
          </p:cNvSpPr>
          <p:nvPr>
            <p:ph type="subTitle" idx="1"/>
          </p:nvPr>
        </p:nvSpPr>
        <p:spPr>
          <a:xfrm>
            <a:off x="1219200" y="1676400"/>
            <a:ext cx="6553200" cy="4495800"/>
          </a:xfrm>
        </p:spPr>
        <p:style>
          <a:lnRef idx="2">
            <a:schemeClr val="accent2">
              <a:shade val="50000"/>
            </a:schemeClr>
          </a:lnRef>
          <a:fillRef idx="1">
            <a:schemeClr val="accent2"/>
          </a:fillRef>
          <a:effectRef idx="0">
            <a:schemeClr val="accent2"/>
          </a:effectRef>
          <a:fontRef idx="minor">
            <a:schemeClr val="lt1"/>
          </a:fontRef>
        </p:style>
        <p:txBody>
          <a:bodyPr>
            <a:noAutofit/>
          </a:bodyPr>
          <a:lstStyle/>
          <a:p>
            <a:pPr algn="just" rtl="1"/>
            <a:r>
              <a:rPr lang="ar-IQ" sz="4800" dirty="0" smtClean="0">
                <a:solidFill>
                  <a:schemeClr val="bg1"/>
                </a:solidFill>
              </a:rPr>
              <a:t>	يسعى المُصمم إلى تحقيق هدف الجاذبية وإثارة الانتباه، ولكي يضمن المخرج الصحفي تقديم تصميم مناسب، فإن عليه أن يوفر عدة أُسس وعناصر تتكامل في هذا التصميم، وأهمها:</a:t>
            </a:r>
            <a:endParaRPr lang="en-US" sz="4800" dirty="0" smtClean="0">
              <a:solidFill>
                <a:schemeClr val="bg1"/>
              </a:solidFill>
            </a:endParaRPr>
          </a:p>
          <a:p>
            <a:pPr algn="just" rtl="1"/>
            <a:endParaRPr lang="en-US" sz="4800" dirty="0">
              <a:solidFill>
                <a:schemeClr val="bg1"/>
              </a:solidFill>
            </a:endParaRPr>
          </a:p>
        </p:txBody>
      </p:sp>
    </p:spTree>
    <p:extLst>
      <p:ext uri="{BB962C8B-B14F-4D97-AF65-F5344CB8AC3E}">
        <p14:creationId xmlns:p14="http://schemas.microsoft.com/office/powerpoint/2010/main" val="23823514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normAutofit/>
          </a:bodyPr>
          <a:lstStyle/>
          <a:p>
            <a:pPr lvl="0"/>
            <a:r>
              <a:rPr lang="ar-IQ" b="1" dirty="0"/>
              <a:t>التوازن</a:t>
            </a:r>
            <a:r>
              <a:rPr lang="ar-IQ" dirty="0"/>
              <a:t>: </a:t>
            </a:r>
            <a:endParaRPr lang="en-US"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85000" lnSpcReduction="20000"/>
          </a:bodyPr>
          <a:lstStyle/>
          <a:p>
            <a:pPr algn="just" rtl="1"/>
            <a:r>
              <a:rPr lang="ar-IQ" b="1" dirty="0" smtClean="0"/>
              <a:t>هو التنسيق المتكامل </a:t>
            </a:r>
            <a:r>
              <a:rPr lang="ar-IQ" b="1" dirty="0" smtClean="0"/>
              <a:t>للصفحة </a:t>
            </a:r>
            <a:r>
              <a:rPr lang="ar-IQ" b="1" dirty="0" smtClean="0"/>
              <a:t>والتطبيق الفعلي لكل أُسس </a:t>
            </a:r>
            <a:r>
              <a:rPr lang="ar-IQ" b="1" dirty="0" smtClean="0"/>
              <a:t>التصميم، </a:t>
            </a:r>
            <a:r>
              <a:rPr lang="ar-IQ" b="1" dirty="0" smtClean="0"/>
              <a:t>والتوازن معناه توزيع العناصر المختلفة (نصوص، صور، رسوم، وغيرها) على مساحة الصفحة، مع مراعة أهمية كل من هذه العناصر وعلاقتها بالعناصر الأُخرى وموقعها في التصميم وقيمتها وأهمها </a:t>
            </a:r>
            <a:r>
              <a:rPr lang="ar-IQ" b="1" dirty="0" smtClean="0"/>
              <a:t>وحجمها </a:t>
            </a:r>
            <a:r>
              <a:rPr lang="ar-IQ" b="1" dirty="0" smtClean="0"/>
              <a:t>ودرجة ثقلها، وعليه فقد ميز خبراء التصميم والإخراج بين المركز الهندسي للصفة الذي يقع وسط الصفحة وبين المركز البصري الذي يقع فوق المركز الهندسي بقليل، وهو النقطة التي تختارها العين كمركز وسط لأي سطح مطبوع، وهذا المركز البصري هو الموقع الأكثر جاذبية في الصفحة، ونظراً للأهمية هذه المنطقة في الصفحة، يجب استثمارها وتوظيفها على انها البعد البؤري للصفحة، وانها نقطة البداية في تصميم الصفحة وإخراجها، بمعنى ان أي مادة ستوضع في هذه النقطة يجب أن توقف القارئ وتجذبه، تماماً كاللوحة الجميلة أو العنوان الصارخ المُثير الذي يوقف الناظر.</a:t>
            </a:r>
            <a:endParaRPr lang="en-US" b="1" dirty="0" smtClean="0"/>
          </a:p>
          <a:p>
            <a:pPr algn="just" rtl="1"/>
            <a:endParaRPr lang="en-US" b="1" dirty="0"/>
          </a:p>
        </p:txBody>
      </p:sp>
    </p:spTree>
    <p:extLst>
      <p:ext uri="{BB962C8B-B14F-4D97-AF65-F5344CB8AC3E}">
        <p14:creationId xmlns:p14="http://schemas.microsoft.com/office/powerpoint/2010/main" val="22501483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normAutofit/>
          </a:bodyPr>
          <a:lstStyle/>
          <a:p>
            <a:pPr lvl="0"/>
            <a:r>
              <a:rPr lang="ar-IQ" b="1" dirty="0"/>
              <a:t>التوازن</a:t>
            </a:r>
            <a:r>
              <a:rPr lang="ar-IQ" dirty="0"/>
              <a:t>: </a:t>
            </a:r>
            <a:endParaRPr lang="en-US"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a:bodyPr>
          <a:lstStyle/>
          <a:p>
            <a:pPr algn="just" rtl="1"/>
            <a:r>
              <a:rPr lang="ar-IQ" b="1" dirty="0"/>
              <a:t>والتوازن كذلك يعني عدم إثقال جزء من الصفحة أو أكثر بالعناصر التيبوغرافية المعروفة</a:t>
            </a:r>
            <a:r>
              <a:rPr lang="ar-IQ" b="1" dirty="0" smtClean="0"/>
              <a:t>، </a:t>
            </a:r>
            <a:r>
              <a:rPr lang="ar-IQ" b="1" dirty="0"/>
              <a:t>ولهذا يُعد التوازن خاصية مهمة في عملية التصمبم، ويحقق من خلال القدرة على توزيع العناصر التيبوغرافية على </a:t>
            </a:r>
            <a:r>
              <a:rPr lang="ar-IQ" b="1" dirty="0" smtClean="0"/>
              <a:t>الصفحة، وتناسق </a:t>
            </a:r>
            <a:r>
              <a:rPr lang="ar-IQ" b="1" dirty="0"/>
              <a:t>هذه العناصر مع بعضها البعض وبالفضاءات المحيطة بها.</a:t>
            </a:r>
            <a:endParaRPr lang="en-US" b="1" dirty="0"/>
          </a:p>
          <a:p>
            <a:pPr algn="just" rtl="1"/>
            <a:r>
              <a:rPr lang="ar-IQ" b="1" dirty="0"/>
              <a:t>والتوازن أيضاً مبدأ أساسي في التصميم والإخراج الصحفي، لأنه يحقق التنسيق المتكامل بين عناصر التصميم.</a:t>
            </a:r>
            <a:endParaRPr lang="en-US" b="1" dirty="0"/>
          </a:p>
        </p:txBody>
      </p:sp>
    </p:spTree>
    <p:extLst>
      <p:ext uri="{BB962C8B-B14F-4D97-AF65-F5344CB8AC3E}">
        <p14:creationId xmlns:p14="http://schemas.microsoft.com/office/powerpoint/2010/main" val="1813476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ar-IQ" b="1" dirty="0"/>
              <a:t>التيبوغرافيا</a:t>
            </a:r>
            <a:endParaRPr lang="en-US" dirty="0"/>
          </a:p>
        </p:txBody>
      </p:sp>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a:bodyPr>
          <a:lstStyle/>
          <a:p>
            <a:pPr algn="r" rtl="1"/>
            <a:r>
              <a:rPr lang="ar-IQ" sz="6600" b="1" dirty="0"/>
              <a:t>فن </a:t>
            </a:r>
            <a:r>
              <a:rPr lang="ar-IQ" sz="6600" b="1" dirty="0" smtClean="0"/>
              <a:t>صياغة </a:t>
            </a:r>
            <a:r>
              <a:rPr lang="ar-IQ" sz="6600" b="1" dirty="0"/>
              <a:t>الحروف، وهو فن وأسلوب ترتيب اللغة المكتوبة لجعلها مرئية، سهلة القراءة، وجذابة</a:t>
            </a:r>
            <a:endParaRPr lang="en-US" sz="6600" b="1" dirty="0"/>
          </a:p>
        </p:txBody>
      </p:sp>
    </p:spTree>
    <p:extLst>
      <p:ext uri="{BB962C8B-B14F-4D97-AF65-F5344CB8AC3E}">
        <p14:creationId xmlns:p14="http://schemas.microsoft.com/office/powerpoint/2010/main" val="1964737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normAutofit/>
          </a:bodyPr>
          <a:lstStyle/>
          <a:p>
            <a:pPr lvl="0"/>
            <a:r>
              <a:rPr lang="ar-IQ" b="1" dirty="0"/>
              <a:t>التناسب</a:t>
            </a:r>
            <a:r>
              <a:rPr lang="ar-IQ" dirty="0" smtClean="0"/>
              <a:t>: </a:t>
            </a:r>
            <a:endParaRPr lang="en-US"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a:bodyPr>
          <a:lstStyle/>
          <a:p>
            <a:pPr algn="just" rtl="1"/>
            <a:r>
              <a:rPr lang="ar-IQ" dirty="0"/>
              <a:t>يُقصد به العلاقة بين الطول والعرض، سواء بالنسبة لمساحة الصفحة أو بالنسبة للأحجام المختلفة لكل جزء أو عنصر من العناصر المكونة للصفحة وعلاقته بالعناصر الأُخرى، فمن الضروري أن تكون هناك نسبة معينة من مساحات هذه العناصر، فضلاً عن الفضاءات البيضاء بينهما، كذلك لا بُد من أن تكون نسبة الفضاءات "البيضاء أو الخفيفة" في الصفحة، إلى المساحات الثقيلة الملونة نسبة مدروسة وغير متماثلة، </a:t>
            </a:r>
            <a:r>
              <a:rPr lang="ar-IQ" dirty="0" smtClean="0"/>
              <a:t>حتى </a:t>
            </a:r>
            <a:r>
              <a:rPr lang="ar-IQ" dirty="0"/>
              <a:t>لا تحدث رتابة تقلل من فاعلية التصميم.</a:t>
            </a:r>
            <a:endParaRPr lang="en-US" dirty="0"/>
          </a:p>
        </p:txBody>
      </p:sp>
    </p:spTree>
    <p:extLst>
      <p:ext uri="{BB962C8B-B14F-4D97-AF65-F5344CB8AC3E}">
        <p14:creationId xmlns:p14="http://schemas.microsoft.com/office/powerpoint/2010/main" val="16941556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normAutofit/>
          </a:bodyPr>
          <a:lstStyle/>
          <a:p>
            <a:pPr lvl="0"/>
            <a:r>
              <a:rPr lang="ar-IQ" b="1" dirty="0"/>
              <a:t>التناسب</a:t>
            </a:r>
            <a:r>
              <a:rPr lang="ar-IQ" dirty="0" smtClean="0"/>
              <a:t>: </a:t>
            </a:r>
            <a:endParaRPr lang="en-US"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85000" lnSpcReduction="20000"/>
          </a:bodyPr>
          <a:lstStyle/>
          <a:p>
            <a:pPr algn="just" rtl="1"/>
            <a:r>
              <a:rPr lang="ar-IQ" b="1" dirty="0"/>
              <a:t>ويُعد التناسب </a:t>
            </a:r>
            <a:r>
              <a:rPr lang="ar-IQ" b="1" dirty="0" smtClean="0"/>
              <a:t>خاصية </a:t>
            </a:r>
            <a:r>
              <a:rPr lang="ar-IQ" b="1" dirty="0"/>
              <a:t>مكملة لخاصية الوحدة في التصميم، إذ لا تتحقق للصفحة وحدتها من دون أن يتحقق التناسب بين العناصر المكونة لها، فمن أهم قواعد جمال الأشياء، تناسب أي عنصر مع الآخر، لذلك فإن التناسب هو أكثر العناصر الفنية تداولاً في مختلف الفنون والعلوم والهندسة </a:t>
            </a:r>
            <a:r>
              <a:rPr lang="ar-IQ" b="1" dirty="0" smtClean="0"/>
              <a:t>والرياضيات</a:t>
            </a:r>
            <a:r>
              <a:rPr lang="ar-IQ" b="1" dirty="0"/>
              <a:t>، </a:t>
            </a:r>
            <a:r>
              <a:rPr lang="ar-IQ" b="1" dirty="0" smtClean="0"/>
              <a:t>ويعكس التناسب العلاقة </a:t>
            </a:r>
            <a:r>
              <a:rPr lang="ar-IQ" b="1" dirty="0"/>
              <a:t>بين الحجم والمساحة والكم والدرجة </a:t>
            </a:r>
            <a:r>
              <a:rPr lang="ar-IQ" b="1" dirty="0" smtClean="0"/>
              <a:t>وبين </a:t>
            </a:r>
            <a:r>
              <a:rPr lang="ar-IQ" b="1" dirty="0"/>
              <a:t>الشيء والشيء الآخر أو بين الشيء نفسه.</a:t>
            </a:r>
            <a:endParaRPr lang="en-US" b="1" dirty="0"/>
          </a:p>
          <a:p>
            <a:pPr algn="just" rtl="1"/>
            <a:r>
              <a:rPr lang="ar-IQ" b="1" dirty="0"/>
              <a:t>لذلك فإن إحداث التناسب يتطلب الكثير من الدقة خاصةً في مجال التصميم الصحفي، لذلك لا يتعامل </a:t>
            </a:r>
            <a:r>
              <a:rPr lang="ar-IQ" b="1" dirty="0" smtClean="0"/>
              <a:t>مع </a:t>
            </a:r>
            <a:r>
              <a:rPr lang="ar-IQ" b="1" dirty="0"/>
              <a:t>عناصر وتكوينات ثابتة، بل مع عناصر وتكوينات تتسم بالحركة والحيوية، إذ يثبت التناسب عن طريق تقسيم المساحات بين عناصر التصميم لتحقيق أفضل تركيز بصري ممكن، وهذا يتطلب وضع التركيز المرغوب لكل من حجم وشكل ولون كل عنصر من عناصر التصميم.</a:t>
            </a:r>
            <a:endParaRPr lang="en-US" b="1" dirty="0"/>
          </a:p>
        </p:txBody>
      </p:sp>
    </p:spTree>
    <p:extLst>
      <p:ext uri="{BB962C8B-B14F-4D97-AF65-F5344CB8AC3E}">
        <p14:creationId xmlns:p14="http://schemas.microsoft.com/office/powerpoint/2010/main" val="16468090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normAutofit/>
          </a:bodyPr>
          <a:lstStyle/>
          <a:p>
            <a:pPr lvl="0"/>
            <a:r>
              <a:rPr lang="ar-IQ" b="1" dirty="0"/>
              <a:t>التباين</a:t>
            </a:r>
            <a:r>
              <a:rPr lang="ar-IQ" dirty="0" smtClean="0"/>
              <a:t>: </a:t>
            </a:r>
            <a:endParaRPr lang="en-US"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92500" lnSpcReduction="20000"/>
          </a:bodyPr>
          <a:lstStyle/>
          <a:p>
            <a:pPr algn="just" rtl="1"/>
            <a:r>
              <a:rPr lang="ar-IQ" dirty="0"/>
              <a:t>هو الانتقال المفاجئ والسريع من حالة إلى عكسها، من الهدوء إلى الفزع، من الرتابة إلى الإثارة، فهو يساعد على جذب الانتباه، وهو </a:t>
            </a:r>
            <a:r>
              <a:rPr lang="ar-IQ" dirty="0" smtClean="0"/>
              <a:t>الجمع </a:t>
            </a:r>
            <a:r>
              <a:rPr lang="ar-IQ" dirty="0"/>
              <a:t>بين طرفي التضاد، واستخدام مبدأ التباين في المطبوعات يعني ان الصفحة حيوية، مما يمكن القارئ من التركيز على الأشياء المهمة في </a:t>
            </a:r>
            <a:r>
              <a:rPr lang="ar-IQ" dirty="0" smtClean="0"/>
              <a:t>الصفحة، </a:t>
            </a:r>
            <a:r>
              <a:rPr lang="ar-IQ" dirty="0"/>
              <a:t>ويساعده على تذكرها، ويمكن التوصل إلى التباين في الصفحة بطرق عدة كأن </a:t>
            </a:r>
            <a:r>
              <a:rPr lang="ar-IQ" dirty="0" smtClean="0"/>
              <a:t>يُستخدم </a:t>
            </a:r>
            <a:r>
              <a:rPr lang="ar-IQ" i="1" dirty="0"/>
              <a:t>الخط المائل</a:t>
            </a:r>
            <a:r>
              <a:rPr lang="ar-IQ" dirty="0"/>
              <a:t>، أو </a:t>
            </a:r>
            <a:r>
              <a:rPr lang="ar-IQ" b="1" dirty="0"/>
              <a:t>البنط الأسود، </a:t>
            </a:r>
            <a:r>
              <a:rPr lang="ar-IQ" dirty="0"/>
              <a:t>لكن</a:t>
            </a:r>
            <a:r>
              <a:rPr lang="ar-IQ" b="1" dirty="0"/>
              <a:t> </a:t>
            </a:r>
            <a:r>
              <a:rPr lang="ar-IQ" dirty="0"/>
              <a:t>علينا أن لا نُكثر من العناصر المتباينة في الصفحة التي قد تؤدي إلى الضد تماماً، ويُمكن القول ان التباين يهدف إلى إعطاء الصفحة مزيداً من الحيوية ويساعد على إظهار الموضوعات التي تستحق الاهتمام بها، ولا بُد من الترشيد في استخدامه </a:t>
            </a:r>
            <a:r>
              <a:rPr lang="ar-IQ" dirty="0" smtClean="0"/>
              <a:t>والاكتفاء بالقليل </a:t>
            </a:r>
            <a:r>
              <a:rPr lang="ar-IQ" dirty="0"/>
              <a:t>منه.</a:t>
            </a:r>
            <a:endParaRPr lang="en-US" dirty="0"/>
          </a:p>
        </p:txBody>
      </p:sp>
    </p:spTree>
    <p:extLst>
      <p:ext uri="{BB962C8B-B14F-4D97-AF65-F5344CB8AC3E}">
        <p14:creationId xmlns:p14="http://schemas.microsoft.com/office/powerpoint/2010/main" val="5252208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normAutofit/>
          </a:bodyPr>
          <a:lstStyle/>
          <a:p>
            <a:pPr lvl="0"/>
            <a:r>
              <a:rPr lang="ar-IQ" b="1" dirty="0"/>
              <a:t>التناغم</a:t>
            </a:r>
            <a:r>
              <a:rPr lang="ar-IQ" dirty="0" smtClean="0"/>
              <a:t>: </a:t>
            </a:r>
            <a:endParaRPr lang="en-US"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92500"/>
          </a:bodyPr>
          <a:lstStyle/>
          <a:p>
            <a:pPr algn="just" rtl="1"/>
            <a:r>
              <a:rPr lang="ar-IQ" dirty="0"/>
              <a:t>يعني وجود حركة واضحة في تكرار </a:t>
            </a:r>
            <a:r>
              <a:rPr lang="ar-IQ" dirty="0" smtClean="0"/>
              <a:t>جوهري ومنتظم، </a:t>
            </a:r>
            <a:r>
              <a:rPr lang="ar-IQ" dirty="0"/>
              <a:t>والمطبوعات يجب أن تكون فاعلة وتضمن عملية التواصل، فهي ليست صفحات جامدة، بل يجب أن تكون حية وفيها حركة، وتتواصل بالنصوص والصور والرسوم والألوان لإحداث التناغم المطلوب.</a:t>
            </a:r>
            <a:endParaRPr lang="en-US" dirty="0"/>
          </a:p>
          <a:p>
            <a:pPr algn="just" rtl="1"/>
            <a:r>
              <a:rPr lang="ar-IQ" dirty="0"/>
              <a:t>هنالك طريقتين يمكن استخدامهما لإضفاء الحركة على المطبوع وتحقيق التناغم، وهما:</a:t>
            </a:r>
            <a:endParaRPr lang="en-US" dirty="0"/>
          </a:p>
          <a:p>
            <a:pPr lvl="0" algn="just" rtl="1"/>
            <a:r>
              <a:rPr lang="ar-IQ" dirty="0"/>
              <a:t>الدقة في ترتيب العناصر التيبوغرافية والكرافيكية على الصفحة.</a:t>
            </a:r>
            <a:endParaRPr lang="en-US" dirty="0"/>
          </a:p>
          <a:p>
            <a:pPr lvl="0" algn="just" rtl="1"/>
            <a:r>
              <a:rPr lang="ar-IQ" dirty="0"/>
              <a:t>تكرار استعمال الصور والرسومات والأشكال.</a:t>
            </a:r>
            <a:endParaRPr lang="en-US" dirty="0"/>
          </a:p>
        </p:txBody>
      </p:sp>
    </p:spTree>
    <p:extLst>
      <p:ext uri="{BB962C8B-B14F-4D97-AF65-F5344CB8AC3E}">
        <p14:creationId xmlns:p14="http://schemas.microsoft.com/office/powerpoint/2010/main" val="10054334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1262</Words>
  <Application>Microsoft Office PowerPoint</Application>
  <PresentationFormat>On-screen Show (4:3)</PresentationFormat>
  <Paragraphs>52</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المحاضرة الثالثة الأُسس الفنية للإخراج الصحفي</vt:lpstr>
      <vt:lpstr>الأُسس الفنية للإخراج الصحفي</vt:lpstr>
      <vt:lpstr>التوازن: </vt:lpstr>
      <vt:lpstr>التوازن: </vt:lpstr>
      <vt:lpstr>التيبوغرافيا</vt:lpstr>
      <vt:lpstr>التناسب: </vt:lpstr>
      <vt:lpstr>التناسب: </vt:lpstr>
      <vt:lpstr>التباين: </vt:lpstr>
      <vt:lpstr>التناغم: </vt:lpstr>
      <vt:lpstr>التناغم: </vt:lpstr>
      <vt:lpstr>الكرافيك</vt:lpstr>
      <vt:lpstr>التتابع:: </vt:lpstr>
      <vt:lpstr>الإيقاع</vt:lpstr>
      <vt:lpstr>الانسجام</vt:lpstr>
      <vt:lpstr>الوحدة</vt:lpstr>
      <vt:lpstr>الوحدة</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الثالثة الأُسس الفنية للإخراج الصحفي</dc:title>
  <dc:creator>Birdoz</dc:creator>
  <cp:lastModifiedBy>Birdoz</cp:lastModifiedBy>
  <cp:revision>5</cp:revision>
  <dcterms:created xsi:type="dcterms:W3CDTF">2006-08-16T00:00:00Z</dcterms:created>
  <dcterms:modified xsi:type="dcterms:W3CDTF">2020-04-16T22:41:12Z</dcterms:modified>
</cp:coreProperties>
</file>