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88" r:id="rId3"/>
    <p:sldId id="257" r:id="rId4"/>
    <p:sldId id="292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9" r:id="rId34"/>
    <p:sldId id="291" r:id="rId35"/>
    <p:sldId id="293" r:id="rId36"/>
    <p:sldId id="287" r:id="rId37"/>
  </p:sldIdLst>
  <p:sldSz cx="9144000" cy="6858000" type="screen4x3"/>
  <p:notesSz cx="6756400" cy="98679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498E3F-AD8E-42B1-AAEE-8A8465200EC5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13DAA7-FD13-496C-91E9-699246FBA1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sh dir="r"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8E3F-AD8E-42B1-AAEE-8A8465200EC5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AA7-FD13-496C-91E9-699246FBA1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2498E3F-AD8E-42B1-AAEE-8A8465200EC5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13DAA7-FD13-496C-91E9-699246FBA1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8E3F-AD8E-42B1-AAEE-8A8465200EC5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AA7-FD13-496C-91E9-699246FBA1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498E3F-AD8E-42B1-AAEE-8A8465200EC5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0513DAA7-FD13-496C-91E9-699246FBA1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sh dir="r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8E3F-AD8E-42B1-AAEE-8A8465200EC5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AA7-FD13-496C-91E9-699246FBA1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8E3F-AD8E-42B1-AAEE-8A8465200EC5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AA7-FD13-496C-91E9-699246FBA1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8E3F-AD8E-42B1-AAEE-8A8465200EC5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AA7-FD13-496C-91E9-699246FBA1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498E3F-AD8E-42B1-AAEE-8A8465200EC5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AA7-FD13-496C-91E9-699246FBA1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8E3F-AD8E-42B1-AAEE-8A8465200EC5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AA7-FD13-496C-91E9-699246FBA1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8E3F-AD8E-42B1-AAEE-8A8465200EC5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AA7-FD13-496C-91E9-699246FBA11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 dir="r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2498E3F-AD8E-42B1-AAEE-8A8465200EC5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513DAA7-FD13-496C-91E9-699246FBA11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push dir="r"/>
    <p:sndAc>
      <p:stSnd>
        <p:snd r:embed="rId13" name="camera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3238" y="620688"/>
            <a:ext cx="6622504" cy="2225064"/>
          </a:xfrm>
        </p:spPr>
        <p:txBody>
          <a:bodyPr>
            <a:normAutofit/>
          </a:bodyPr>
          <a:lstStyle/>
          <a:p>
            <a:pPr algn="ctr"/>
            <a:r>
              <a:rPr dirty="0"/>
              <a:t>The Discursive  Construction of Legiti</a:t>
            </a:r>
            <a:r>
              <a:rPr lang="en-US" dirty="0"/>
              <a:t>m</a:t>
            </a:r>
            <a:r>
              <a:rPr dirty="0"/>
              <a:t>ation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3539864"/>
            <a:ext cx="6444208" cy="1101248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By </a:t>
            </a:r>
            <a:r>
              <a:rPr lang="en-US" sz="2400" dirty="0" err="1"/>
              <a:t>Jalil</a:t>
            </a:r>
            <a:r>
              <a:rPr lang="en-US" sz="2400" dirty="0"/>
              <a:t> </a:t>
            </a:r>
            <a:r>
              <a:rPr lang="en-US" sz="2400" dirty="0" err="1"/>
              <a:t>Naser</a:t>
            </a:r>
            <a:r>
              <a:rPr lang="en-US" sz="2400" dirty="0"/>
              <a:t> </a:t>
            </a:r>
            <a:r>
              <a:rPr lang="en-US" sz="2400" dirty="0" err="1"/>
              <a:t>Hilu</a:t>
            </a:r>
            <a:endParaRPr lang="en-US" sz="2400" dirty="0"/>
          </a:p>
          <a:p>
            <a:pPr algn="ctr"/>
            <a:r>
              <a:rPr lang="en-US" sz="2400" dirty="0"/>
              <a:t>Supervised by Prf. Ahmed </a:t>
            </a:r>
            <a:r>
              <a:rPr lang="en-US" sz="2400" dirty="0" err="1"/>
              <a:t>Qadouri</a:t>
            </a:r>
            <a:r>
              <a:rPr lang="en-US" sz="2400" dirty="0"/>
              <a:t> Abed (</a:t>
            </a:r>
            <a:r>
              <a:rPr lang="en-US" sz="2400" dirty="0" err="1"/>
              <a:t>Ph.D</a:t>
            </a:r>
            <a:r>
              <a:rPr lang="en-US" sz="2400" dirty="0"/>
              <a:t>)</a:t>
            </a:r>
            <a:endParaRPr lang="ar-IQ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en-US" dirty="0"/>
              <a:t>Expert Authority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legitimacy is provided by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expertise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rather than status, by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mentioning credentials</a:t>
            </a:r>
            <a:r>
              <a:rPr lang="en-US" dirty="0"/>
              <a:t> or just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their names</a:t>
            </a:r>
            <a:r>
              <a:rPr lang="en-US" dirty="0"/>
              <a:t>, if known.</a:t>
            </a:r>
          </a:p>
          <a:p>
            <a:pPr algn="l" rtl="0"/>
            <a:r>
              <a:rPr lang="en-US" dirty="0"/>
              <a:t>expert legitimation takes the form of 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 process</a:t>
            </a:r>
            <a:r>
              <a:rPr lang="en-US" dirty="0"/>
              <a:t> clauses” or 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clauses” </a:t>
            </a:r>
          </a:p>
          <a:p>
            <a:endParaRPr lang="en-US" dirty="0"/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Ex. </a:t>
            </a:r>
            <a:r>
              <a:rPr lang="en-US" b="1" dirty="0">
                <a:solidFill>
                  <a:srgbClr val="FF0000"/>
                </a:solidFill>
              </a:rPr>
              <a:t>Some experts say it is best to kiss the child, not look back and go.</a:t>
            </a:r>
          </a:p>
          <a:p>
            <a:pPr algn="l" rtl="0">
              <a:buNone/>
            </a:pPr>
            <a:r>
              <a:rPr lang="en-US" b="1" dirty="0"/>
              <a:t>Ex. </a:t>
            </a:r>
            <a:r>
              <a:rPr lang="en-US" b="1" dirty="0">
                <a:solidFill>
                  <a:srgbClr val="FF0000"/>
                </a:solidFill>
              </a:rPr>
              <a:t>Dr. Juan believes it may be a good idea to spend some time with t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en-US" dirty="0"/>
              <a:t>Role Model Authority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people follow the example of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models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opinion leaders</a:t>
            </a:r>
            <a:r>
              <a:rPr lang="en-US" dirty="0"/>
              <a:t>. The role models may be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of a peer group or media celebrities imitated from afar, and the mere fact that these role models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adopt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 certain kind of behavior, or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certain things, is enough to legitimize the actions of their followers.</a:t>
            </a:r>
          </a:p>
          <a:p>
            <a:pPr algn="l" rtl="0"/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The wise teacher finds out the correct way to pronounce the child’s name.</a:t>
            </a:r>
          </a:p>
          <a:p>
            <a:r>
              <a:rPr lang="en-US" b="1" dirty="0">
                <a:solidFill>
                  <a:srgbClr val="FF0000"/>
                </a:solidFill>
              </a:rPr>
              <a:t>Experienced teachers involve the whole class in supporting the newcomer.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en-US" dirty="0"/>
              <a:t>Impersonal Authority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609416"/>
            <a:ext cx="7992888" cy="4846320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the impersonal authority of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regulations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Impersonal authorities can be the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process clauses just as readily as can personal authorities (“The rules state . . .”; “The law says . . .”)</a:t>
            </a:r>
          </a:p>
          <a:p>
            <a:pPr algn="l" rtl="0"/>
            <a:r>
              <a:rPr lang="en-US" dirty="0"/>
              <a:t>the presence of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such as “policy,” “regulation,” “rule,” “law,” etc., or their cognate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adjectives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adverbs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(e.g., “compulsory,” “mandatory,” “obligatory”)</a:t>
            </a:r>
          </a:p>
          <a:p>
            <a:pPr algn="l" rtl="0"/>
            <a:endParaRPr lang="en-US" dirty="0"/>
          </a:p>
          <a:p>
            <a:pPr algn="l" rtl="0">
              <a:buNone/>
            </a:pPr>
            <a:r>
              <a:rPr lang="en-US" b="1" dirty="0"/>
              <a:t>Ex. </a:t>
            </a:r>
            <a:r>
              <a:rPr lang="en-US" b="1" dirty="0">
                <a:solidFill>
                  <a:srgbClr val="FF0000"/>
                </a:solidFill>
              </a:rPr>
              <a:t>It is the policy in her area to admit children termly   after their fifth birthday.</a:t>
            </a:r>
          </a:p>
          <a:p>
            <a:pPr algn="l" rtl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dirty="0"/>
              <a:t>Ex. </a:t>
            </a:r>
            <a:r>
              <a:rPr lang="en-US" b="1" dirty="0">
                <a:solidFill>
                  <a:srgbClr val="FF0000"/>
                </a:solidFill>
              </a:rPr>
              <a:t>Playtime is usually a compulsory break in the program.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Authority of Tradition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key words like 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  <a:r>
              <a:rPr lang="en-US" dirty="0"/>
              <a:t>,” 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r>
              <a:rPr lang="en-US" dirty="0"/>
              <a:t>,” 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</a:t>
            </a:r>
            <a:r>
              <a:rPr lang="en-US" dirty="0"/>
              <a:t>,” 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habit</a:t>
            </a:r>
            <a:r>
              <a:rPr lang="en-US" dirty="0"/>
              <a:t>”</a:t>
            </a:r>
          </a:p>
          <a:p>
            <a:pPr algn="l" rtl="0"/>
            <a:endParaRPr lang="en-US" dirty="0"/>
          </a:p>
          <a:p>
            <a:pPr algn="l" rtl="0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was the practice for children in infant schools to be given free milk daily.</a:t>
            </a:r>
            <a:endParaRPr lang="ar-IQ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Authority of Conformity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The implicit message is, “everybody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is doing it, and so should you” or 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people are doing it, and so should you.”</a:t>
            </a:r>
          </a:p>
          <a:p>
            <a:pPr algn="l" rtl="0"/>
            <a:r>
              <a:rPr lang="en-US" dirty="0"/>
              <a:t> Sometimes, conformity legitimation takes the form of an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explicit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frequency modality, statistical tips</a:t>
            </a:r>
          </a:p>
          <a:p>
            <a:pPr algn="l" rtl="0"/>
            <a:endParaRPr lang="en-US" dirty="0"/>
          </a:p>
          <a:p>
            <a:pPr algn="l" rtl="0">
              <a:buNone/>
            </a:pPr>
            <a:r>
              <a:rPr lang="en-US" b="1" dirty="0"/>
              <a:t>Ex. </a:t>
            </a:r>
            <a:r>
              <a:rPr lang="en-US" b="1" u="sng" dirty="0">
                <a:solidFill>
                  <a:srgbClr val="FF0000"/>
                </a:solidFill>
              </a:rPr>
              <a:t>Just</a:t>
            </a:r>
            <a:r>
              <a:rPr lang="en-US" b="1" dirty="0">
                <a:solidFill>
                  <a:srgbClr val="FF0000"/>
                </a:solidFill>
              </a:rPr>
              <a:t> as Uncle Jack and Uncle Ned, Auntie Mary and Mummy had done, when they were children.</a:t>
            </a:r>
          </a:p>
          <a:p>
            <a:pPr algn="l" rtl="0">
              <a:buNone/>
            </a:pPr>
            <a:r>
              <a:rPr lang="en-US" b="1" dirty="0"/>
              <a:t>Ex. </a:t>
            </a:r>
            <a:r>
              <a:rPr lang="en-US" b="1" u="sng" dirty="0">
                <a:solidFill>
                  <a:srgbClr val="FF0000"/>
                </a:solidFill>
              </a:rPr>
              <a:t>Statistically</a:t>
            </a:r>
            <a:r>
              <a:rPr lang="en-US" b="1" dirty="0">
                <a:solidFill>
                  <a:srgbClr val="FF0000"/>
                </a:solidFill>
              </a:rPr>
              <a:t> proved, </a:t>
            </a:r>
            <a:r>
              <a:rPr lang="en-US" b="1" u="sng" dirty="0">
                <a:solidFill>
                  <a:srgbClr val="FF0000"/>
                </a:solidFill>
              </a:rPr>
              <a:t>many</a:t>
            </a:r>
            <a:r>
              <a:rPr lang="en-US" b="1" dirty="0">
                <a:solidFill>
                  <a:srgbClr val="FF0000"/>
                </a:solidFill>
              </a:rPr>
              <a:t> schools now adopt the same technique.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Evaluation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Moral evaluation legitimation is based on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rather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than imposed by some kind of authority without further justification.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moral evaluation is linked to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discourses</a:t>
            </a:r>
            <a:r>
              <a:rPr lang="en-US" dirty="0"/>
              <a:t> of moral value. </a:t>
            </a:r>
          </a:p>
          <a:p>
            <a:pPr algn="l" rtl="0"/>
            <a:r>
              <a:rPr lang="en-US" dirty="0"/>
              <a:t>However, these discourses are not made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explicit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debatable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 by means of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adjectives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such as ‘good’ , ‘bad’ “healthy,” “normal,” “natural,” “useful,” and so on.</a:t>
            </a: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Moral Evaluation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/>
              <a:t>1- Evaluation</a:t>
            </a:r>
          </a:p>
          <a:p>
            <a:pPr algn="l" rtl="0">
              <a:buNone/>
            </a:pPr>
            <a:r>
              <a:rPr lang="en-US" dirty="0"/>
              <a:t>2- Abstraction</a:t>
            </a:r>
          </a:p>
          <a:p>
            <a:pPr algn="l" rtl="0">
              <a:buNone/>
            </a:pPr>
            <a:r>
              <a:rPr lang="en-US" dirty="0"/>
              <a:t>3- Analogies (positive or negative comparison)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Evaluative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adjectives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play a key role in moral evaluation legitimation.</a:t>
            </a:r>
          </a:p>
          <a:p>
            <a:pPr algn="l" rtl="0"/>
            <a:r>
              <a:rPr lang="en-US" dirty="0"/>
              <a:t>for instance, in the case of favored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advertising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adjectives such as 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r>
              <a:rPr lang="en-US" dirty="0"/>
              <a:t>,” 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crisp</a:t>
            </a:r>
            <a:r>
              <a:rPr lang="en-US" dirty="0"/>
              <a:t>,” 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cool</a:t>
            </a:r>
            <a:r>
              <a:rPr lang="en-US" dirty="0"/>
              <a:t>,” 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golden</a:t>
            </a:r>
            <a:r>
              <a:rPr lang="en-US" dirty="0"/>
              <a:t>.”</a:t>
            </a:r>
          </a:p>
          <a:p>
            <a:pPr algn="l" rtl="0"/>
            <a:r>
              <a:rPr lang="en-US" dirty="0"/>
              <a:t> Also ‘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</a:t>
            </a:r>
            <a:r>
              <a:rPr lang="en-US" dirty="0"/>
              <a:t>” , ‘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</a:t>
            </a:r>
            <a:r>
              <a:rPr lang="en-US" dirty="0"/>
              <a:t>’,</a:t>
            </a:r>
          </a:p>
          <a:p>
            <a:pPr algn="l" rtl="0"/>
            <a:r>
              <a:rPr lang="en-US" dirty="0"/>
              <a:t>Adjectives describing  ‘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of time</a:t>
            </a:r>
            <a:r>
              <a:rPr lang="en-US" dirty="0"/>
              <a:t>’</a:t>
            </a:r>
          </a:p>
          <a:p>
            <a:pPr algn="l" rtl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 It is only natural that the </a:t>
            </a:r>
            <a:r>
              <a:rPr lang="en-US" b="1" u="sng" dirty="0">
                <a:solidFill>
                  <a:srgbClr val="FF0000"/>
                </a:solidFill>
              </a:rPr>
              <a:t>first</a:t>
            </a:r>
            <a:r>
              <a:rPr lang="en-US" b="1" dirty="0">
                <a:solidFill>
                  <a:srgbClr val="FF0000"/>
                </a:solidFill>
              </a:rPr>
              <a:t> days of school are </a:t>
            </a:r>
            <a:r>
              <a:rPr lang="en-US" b="1" u="sng" dirty="0">
                <a:solidFill>
                  <a:srgbClr val="FF0000"/>
                </a:solidFill>
              </a:rPr>
              <a:t>upsetting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algn="l" rtl="0">
              <a:buNone/>
            </a:pP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referring to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(or to one or more of their component actions or reactions) in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 ways</a:t>
            </a:r>
            <a:r>
              <a:rPr lang="en-US" dirty="0"/>
              <a:t> that “moralize” them by distilling from them a quality that links them to discourses of moral values. </a:t>
            </a:r>
          </a:p>
          <a:p>
            <a:pPr algn="l" rtl="0"/>
            <a:r>
              <a:rPr lang="en-US" dirty="0"/>
              <a:t>Instead of “</a:t>
            </a:r>
            <a:r>
              <a:rPr lang="en-US" b="1" dirty="0">
                <a:solidFill>
                  <a:srgbClr val="FF0000"/>
                </a:solidFill>
              </a:rPr>
              <a:t>the child goes to school for the first time</a:t>
            </a:r>
            <a:r>
              <a:rPr lang="en-US" dirty="0"/>
              <a:t>,” we might say 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child takes up independence</a:t>
            </a:r>
            <a:r>
              <a:rPr lang="en-US" dirty="0"/>
              <a:t>,” so that the practice of schooling is legitimized in terms of a discourse of “independence.”</a:t>
            </a: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Analogies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in discourse almost always have a legitimating or </a:t>
            </a:r>
            <a:r>
              <a:rPr lang="en-US" dirty="0" err="1"/>
              <a:t>delegitimating</a:t>
            </a:r>
            <a:r>
              <a:rPr lang="en-US" dirty="0"/>
              <a:t> function.</a:t>
            </a:r>
          </a:p>
          <a:p>
            <a:pPr algn="l" rtl="0"/>
            <a:r>
              <a:rPr lang="en-US" dirty="0"/>
              <a:t>Sometimes, the comparison is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explicit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implicit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the positive or negative values which, in the given sociocultural context, are attached to that other activity are then transferred to the original activity.</a:t>
            </a:r>
          </a:p>
          <a:p>
            <a:pPr algn="l" rtl="0"/>
            <a:r>
              <a:rPr lang="en-US" dirty="0"/>
              <a:t> An activity that belongs to one social practice is described by a term which, literally, refers to an activity belonging to another social practice</a:t>
            </a:r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Like an adult starting in a new job . . . the child will be worried.</a:t>
            </a:r>
          </a:p>
          <a:p>
            <a:pPr algn="l" rtl="0">
              <a:buNone/>
            </a:pP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457200" y="320040"/>
            <a:ext cx="7239000" cy="804704"/>
          </a:xfrm>
        </p:spPr>
        <p:txBody>
          <a:bodyPr/>
          <a:lstStyle/>
          <a:p>
            <a:r>
              <a:rPr lang="en-US" dirty="0"/>
              <a:t>Outline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7239000" cy="4846320"/>
          </a:xfrm>
        </p:spPr>
        <p:txBody>
          <a:bodyPr/>
          <a:lstStyle/>
          <a:p>
            <a:pPr algn="l" rtl="0"/>
            <a:r>
              <a:rPr lang="en-US" dirty="0"/>
              <a:t>Definition</a:t>
            </a:r>
          </a:p>
          <a:p>
            <a:pPr algn="l" rtl="0"/>
            <a:r>
              <a:rPr lang="en-US" dirty="0"/>
              <a:t>General principles of legitimation</a:t>
            </a:r>
          </a:p>
          <a:p>
            <a:pPr algn="l" rtl="0"/>
            <a:r>
              <a:rPr lang="en-US" dirty="0"/>
              <a:t>Major categories of legitimation</a:t>
            </a:r>
          </a:p>
          <a:p>
            <a:pPr algn="l" rtl="0"/>
            <a:r>
              <a:rPr lang="en-US" dirty="0"/>
              <a:t>Authorization</a:t>
            </a:r>
          </a:p>
          <a:p>
            <a:pPr algn="l" rtl="0"/>
            <a:r>
              <a:rPr lang="en-US" dirty="0"/>
              <a:t>Role model authority</a:t>
            </a:r>
          </a:p>
          <a:p>
            <a:pPr algn="l" rtl="0"/>
            <a:r>
              <a:rPr lang="en-US" dirty="0"/>
              <a:t>Moral evaluation</a:t>
            </a:r>
          </a:p>
          <a:p>
            <a:pPr algn="l" rtl="0"/>
            <a:r>
              <a:rPr lang="en-US" dirty="0"/>
              <a:t>Rationalization</a:t>
            </a:r>
          </a:p>
          <a:p>
            <a:pPr algn="l" rtl="0"/>
            <a:r>
              <a:rPr lang="en-US" dirty="0" err="1"/>
              <a:t>Mythopoesis</a:t>
            </a:r>
            <a:r>
              <a:rPr lang="en-US" dirty="0"/>
              <a:t> </a:t>
            </a:r>
          </a:p>
          <a:p>
            <a:r>
              <a:rPr lang="en-US" sz="2800" dirty="0"/>
              <a:t>Multimodal Legitimation</a:t>
            </a:r>
          </a:p>
          <a:p>
            <a:r>
              <a:rPr lang="en-US" sz="2800" dirty="0"/>
              <a:t>Legitimation and Context</a:t>
            </a:r>
          </a:p>
          <a:p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Rationalization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main types of rationality:</a:t>
            </a:r>
          </a:p>
          <a:p>
            <a:pPr algn="l" rtl="0">
              <a:buNone/>
            </a:pPr>
            <a:r>
              <a:rPr lang="en-US" i="1" dirty="0"/>
              <a:t>1- 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Instrumental rationality </a:t>
            </a:r>
            <a:r>
              <a:rPr lang="en-US" i="1" dirty="0"/>
              <a:t>legitimizes </a:t>
            </a:r>
            <a:r>
              <a:rPr lang="en-US" dirty="0"/>
              <a:t>practices by reference to their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uses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</a:t>
            </a:r>
            <a:r>
              <a:rPr lang="en-US" dirty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i="1" dirty="0"/>
              <a:t>2- 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Theoretical rationality </a:t>
            </a:r>
            <a:r>
              <a:rPr lang="en-US" dirty="0"/>
              <a:t>legitimizes practices by reference to a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order of things</a:t>
            </a:r>
            <a:r>
              <a:rPr lang="en-US" dirty="0"/>
              <a:t>, but much more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explicitly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than the kinds of naturalization examined earlier.</a:t>
            </a: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Instrumental rationality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9024"/>
            <a:ext cx="7643192" cy="484632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Like legitimations,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are constructed in discourse in order to explain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social practices exist, and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they take the forms they do.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Expressions like 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useful,” “it is effective</a:t>
            </a:r>
            <a:r>
              <a:rPr lang="en-US" dirty="0"/>
              <a:t>,” and so on are themselves legitimating.</a:t>
            </a:r>
            <a:endParaRPr lang="en-US" b="1" dirty="0">
              <a:solidFill>
                <a:srgbClr val="FF0000"/>
              </a:solidFill>
            </a:endParaRPr>
          </a:p>
          <a:p>
            <a:pPr algn="l" rtl="0"/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purpose legitimizing: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The following strategies were employed to make the introduction to PE more smooth.</a:t>
            </a:r>
          </a:p>
          <a:p>
            <a:pPr algn="l" rtl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dirty="0"/>
          </a:p>
          <a:p>
            <a:pPr algn="l" rtl="0"/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497460"/>
            <a:ext cx="7704856" cy="186308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Goal orientation purposes</a:t>
            </a:r>
            <a:br>
              <a:rPr lang="en-US" sz="4000" dirty="0"/>
            </a:b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vs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means orientation purposes</a:t>
            </a:r>
            <a:endParaRPr lang="ar-IQ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orientation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i="1" dirty="0"/>
              <a:t>purposes are constructed as “in 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i="1" dirty="0"/>
              <a:t>,” </a:t>
            </a:r>
            <a:r>
              <a:rPr lang="en-US" dirty="0"/>
              <a:t>as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conscious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unconscious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motives, aims, intentions, goals, etc. </a:t>
            </a:r>
          </a:p>
          <a:p>
            <a:pPr algn="l" rtl="0"/>
            <a:r>
              <a:rPr lang="en-US" dirty="0"/>
              <a:t>This requires (a) that the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of the purposeful actor is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explicitly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expressed</a:t>
            </a:r>
            <a:r>
              <a:rPr lang="en-US" dirty="0"/>
              <a:t>, and (b) that the purposeful action and the purpose have the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or, if the purpose is a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</a:t>
            </a:r>
            <a:r>
              <a:rPr lang="en-US" dirty="0"/>
              <a:t>, that the person to whom that state is attributed is also the agent of the purposeful action.</a:t>
            </a:r>
          </a:p>
          <a:p>
            <a:pPr algn="l" rtl="0"/>
            <a:endParaRPr lang="en-US" dirty="0"/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Your child may respond by spending hours happily entertaining herself drawing while she develops her visual, creative and motor skills.</a:t>
            </a:r>
          </a:p>
          <a:p>
            <a:pPr algn="l" rtl="0"/>
            <a:endParaRPr lang="ar-IQ" dirty="0"/>
          </a:p>
          <a:p>
            <a:pPr algn="l" rtl="0"/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orientation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In the case of </a:t>
            </a:r>
            <a:r>
              <a:rPr lang="en-US" i="1" dirty="0"/>
              <a:t>means orientation, the purpose is constructed as “in the 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r>
              <a:rPr lang="en-US" i="1" dirty="0"/>
              <a:t>,” </a:t>
            </a:r>
            <a:r>
              <a:rPr lang="en-US" dirty="0"/>
              <a:t>and the action as a means to an end.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 Formal group time is a powerful mechanism for social control.</a:t>
            </a:r>
          </a:p>
          <a:p>
            <a:pPr algn="l" rtl="0"/>
            <a:r>
              <a:rPr lang="en-US" dirty="0"/>
              <a:t>A number of subcategories are described in Van </a:t>
            </a:r>
            <a:r>
              <a:rPr lang="en-US" dirty="0" err="1"/>
              <a:t>Leeuwen</a:t>
            </a:r>
            <a:r>
              <a:rPr lang="en-US" dirty="0"/>
              <a:t> (2000a):</a:t>
            </a:r>
          </a:p>
          <a:p>
            <a:pPr algn="l" rtl="0">
              <a:buNone/>
            </a:pPr>
            <a:r>
              <a:rPr lang="en-US" dirty="0"/>
              <a:t>1-the category of 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r>
              <a:rPr lang="en-US" i="1" dirty="0"/>
              <a:t>, (used to, used for)</a:t>
            </a:r>
          </a:p>
          <a:p>
            <a:pPr algn="l" rtl="0">
              <a:buNone/>
            </a:pPr>
            <a:r>
              <a:rPr lang="en-US" dirty="0"/>
              <a:t>2-the 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</a:t>
            </a:r>
            <a:r>
              <a:rPr lang="en-US" i="1" dirty="0">
                <a:solidFill>
                  <a:srgbClr val="FF0000"/>
                </a:solidFill>
              </a:rPr>
              <a:t> of specific actions for </a:t>
            </a:r>
            <a:r>
              <a:rPr lang="en-US" i="1" dirty="0"/>
              <a:t>serving specific </a:t>
            </a:r>
            <a:r>
              <a:rPr lang="en-US" dirty="0"/>
              <a:t>purposes and uses (“allow,” “promote,”</a:t>
            </a:r>
          </a:p>
          <a:p>
            <a:pPr algn="l" rtl="0">
              <a:buNone/>
            </a:pPr>
            <a:r>
              <a:rPr lang="en-US" dirty="0"/>
              <a:t>“help,” “teach,” “build,” “facilitate)</a:t>
            </a:r>
          </a:p>
          <a:p>
            <a:pPr algn="l" rtl="0">
              <a:buNone/>
            </a:pPr>
            <a:r>
              <a:rPr lang="en-US" dirty="0"/>
              <a:t>3-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purposes ( to learn, to help, to control)</a:t>
            </a: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Theoretical Rationalization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Legitimation is founded on some kind of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  <a:r>
              <a:rPr lang="en-US" dirty="0"/>
              <a:t>, on “the way things are.”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Theoretical rationalization is therefore closely related to the category of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naturalization</a:t>
            </a:r>
            <a:r>
              <a:rPr lang="en-US" dirty="0"/>
              <a:t>, but by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explicit representations</a:t>
            </a:r>
            <a:r>
              <a:rPr lang="en-US" dirty="0"/>
              <a:t> of “the way things are.”</a:t>
            </a: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Forms of Theoretical rationalization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/>
              <a:t>1- definition</a:t>
            </a:r>
          </a:p>
          <a:p>
            <a:pPr algn="l" rtl="0">
              <a:buNone/>
            </a:pPr>
            <a:r>
              <a:rPr lang="en-US" dirty="0"/>
              <a:t>2- explanation</a:t>
            </a:r>
          </a:p>
          <a:p>
            <a:pPr algn="l" rtl="0">
              <a:buNone/>
            </a:pPr>
            <a:r>
              <a:rPr lang="en-US" dirty="0"/>
              <a:t>3- prediction</a:t>
            </a: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The activity is defined in terms of </a:t>
            </a:r>
            <a:r>
              <a:rPr lang="en-US" dirty="0">
                <a:solidFill>
                  <a:srgbClr val="FF0000"/>
                </a:solidFill>
              </a:rPr>
              <a:t>another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moralized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activity.</a:t>
            </a:r>
          </a:p>
          <a:p>
            <a:pPr algn="l" rtl="0"/>
            <a:r>
              <a:rPr lang="en-US" dirty="0"/>
              <a:t>both activities must be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objectivated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generalized</a:t>
            </a:r>
            <a:r>
              <a:rPr lang="en-US" dirty="0"/>
              <a:t>, and the link between them must either be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attributive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(“is,” “constitutes,” etc.) or </a:t>
            </a: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significative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(“</a:t>
            </a:r>
            <a:r>
              <a:rPr lang="fr-FR" dirty="0" err="1"/>
              <a:t>means</a:t>
            </a:r>
            <a:r>
              <a:rPr lang="fr-FR" dirty="0"/>
              <a:t>,” “</a:t>
            </a:r>
            <a:r>
              <a:rPr lang="fr-FR" dirty="0" err="1"/>
              <a:t>signals</a:t>
            </a:r>
            <a:r>
              <a:rPr lang="fr-FR" dirty="0"/>
              <a:t>,” “</a:t>
            </a:r>
            <a:r>
              <a:rPr lang="fr-FR" dirty="0" err="1"/>
              <a:t>symbolizes</a:t>
            </a:r>
            <a:r>
              <a:rPr lang="fr-FR" dirty="0"/>
              <a:t>,”  ‘  </a:t>
            </a:r>
            <a:r>
              <a:rPr lang="fr-FR" dirty="0" err="1"/>
              <a:t>necessary</a:t>
            </a:r>
            <a:r>
              <a:rPr lang="fr-FR" dirty="0"/>
              <a:t> ‘,etc.).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Transition </a:t>
            </a:r>
            <a:r>
              <a:rPr lang="en-US" b="1" u="sng" dirty="0">
                <a:solidFill>
                  <a:srgbClr val="FF0000"/>
                </a:solidFill>
              </a:rPr>
              <a:t>is</a:t>
            </a:r>
            <a:r>
              <a:rPr lang="en-US" b="1" dirty="0">
                <a:solidFill>
                  <a:srgbClr val="FF0000"/>
                </a:solidFill>
              </a:rPr>
              <a:t> a necessary stage in the young child’s experience.</a:t>
            </a:r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School </a:t>
            </a:r>
            <a:r>
              <a:rPr lang="en-US" b="1" u="sng" dirty="0">
                <a:solidFill>
                  <a:srgbClr val="FF0000"/>
                </a:solidFill>
              </a:rPr>
              <a:t>signals</a:t>
            </a:r>
            <a:r>
              <a:rPr lang="en-US" b="1" dirty="0">
                <a:solidFill>
                  <a:srgbClr val="FF0000"/>
                </a:solidFill>
              </a:rPr>
              <a:t> that her children are growing up.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one or more of the actors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in the practice.</a:t>
            </a:r>
          </a:p>
          <a:p>
            <a:pPr algn="l" rtl="0"/>
            <a:r>
              <a:rPr lang="en-US" dirty="0"/>
              <a:t>Explanations describe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attributes</a:t>
            </a:r>
            <a:r>
              <a:rPr lang="en-US" dirty="0"/>
              <a:t> or habitual activities of the categories of actors in question.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Parents use the same route to school each day because Small children thrive on routine.</a:t>
            </a:r>
          </a:p>
          <a:p>
            <a:pPr algn="l" rtl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ar-IQ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7920880" cy="5258984"/>
          </a:xfrm>
        </p:spPr>
        <p:txBody>
          <a:bodyPr>
            <a:normAutofit fontScale="92500"/>
          </a:bodyPr>
          <a:lstStyle/>
          <a:p>
            <a:r>
              <a:rPr lang="en-US" dirty="0"/>
              <a:t>“Every system of authority attempts to establish and to cultivate the belief in its legitimacy,” Max Weber wrote.</a:t>
            </a:r>
          </a:p>
          <a:p>
            <a:r>
              <a:rPr lang="en-US" dirty="0"/>
              <a:t>According to Van </a:t>
            </a:r>
            <a:r>
              <a:rPr lang="en-US" dirty="0" err="1"/>
              <a:t>Leeuwen</a:t>
            </a:r>
            <a:r>
              <a:rPr lang="en-US" dirty="0"/>
              <a:t>, legitimation framework analyses the ways in which “discourses construct legitimation for social practices in public communications as well as in everyday interaction” (2007, 91). </a:t>
            </a:r>
          </a:p>
          <a:p>
            <a:pPr marL="0" indent="0" algn="l" rtl="0">
              <a:buNone/>
            </a:pPr>
            <a:endParaRPr lang="en-US" dirty="0"/>
          </a:p>
          <a:p>
            <a:r>
              <a:rPr lang="en-US" dirty="0"/>
              <a:t>In his </a:t>
            </a:r>
            <a:r>
              <a:rPr lang="en-US" i="1" dirty="0"/>
              <a:t>Ideology</a:t>
            </a:r>
            <a:r>
              <a:rPr lang="en-US" dirty="0"/>
              <a:t> (1998), van </a:t>
            </a:r>
            <a:r>
              <a:rPr lang="en-US" dirty="0" err="1"/>
              <a:t>Dijk</a:t>
            </a:r>
            <a:r>
              <a:rPr lang="en-US" dirty="0"/>
              <a:t> defines legitimation in "a discourse analytical framework [that] is obviously a social (and political ) act and …is typically accomplished by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</a:t>
            </a:r>
            <a:r>
              <a:rPr lang="en-US" dirty="0"/>
              <a:t>" (p.255).</a:t>
            </a: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they are meant to be based not on authority, but on expertise, and they can therefore be denied by contrary experience, at least in principle. </a:t>
            </a:r>
          </a:p>
          <a:p>
            <a:pPr algn="l" rtl="0"/>
            <a:endParaRPr lang="en-US" dirty="0"/>
          </a:p>
          <a:p>
            <a:pPr algn="l" rtl="0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worry if you or your child cries. It won’t last long.</a:t>
            </a:r>
          </a:p>
          <a:p>
            <a:pPr algn="l" rtl="0">
              <a:buNone/>
            </a:pPr>
            <a:endParaRPr lang="ar-IQ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Mythopoesis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Legitimation can also be achieved through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storytelling</a:t>
            </a:r>
            <a:r>
              <a:rPr lang="en-US" dirty="0"/>
              <a:t>. In </a:t>
            </a:r>
            <a:r>
              <a:rPr lang="en-US" i="1" dirty="0"/>
              <a:t>moral tales, protagonists  </a:t>
            </a:r>
            <a:r>
              <a:rPr lang="en-US" dirty="0"/>
              <a:t>are rewarded for engaging in legitimate social practices or restoring the legitimate order.</a:t>
            </a:r>
          </a:p>
          <a:p>
            <a:pPr algn="l" rtl="0"/>
            <a:endParaRPr lang="en-US" dirty="0"/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No wonder there had been so many voices cheering her on. The whole family had come with Daddy to see Mary Kate win her first race.</a:t>
            </a:r>
          </a:p>
          <a:p>
            <a:pPr algn="l" rtl="0"/>
            <a:endParaRPr lang="en-US" i="1" dirty="0"/>
          </a:p>
          <a:p>
            <a:pPr algn="l" rtl="0"/>
            <a:r>
              <a:rPr lang="en-US" i="1" dirty="0"/>
              <a:t>Cautionary tales, on the other hand, convey what will happen if you 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conform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norms</a:t>
            </a:r>
            <a:r>
              <a:rPr lang="en-US" dirty="0"/>
              <a:t> of social practices. Their protagonists engage in deviant activities that lead to unhappy endings.</a:t>
            </a:r>
          </a:p>
          <a:p>
            <a:pPr algn="l" rtl="0"/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Stories may also use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symbolic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actions,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</a:t>
            </a:r>
            <a:r>
              <a:rPr lang="en-US" dirty="0"/>
              <a:t> actions that can nevertheless represent more than one domain of institutionalized social practice and so provide a “mythical model of social action”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Instances of </a:t>
            </a:r>
            <a:r>
              <a:rPr lang="en-US" dirty="0" err="1"/>
              <a:t>delegitimization</a:t>
            </a:r>
            <a:r>
              <a:rPr lang="en-US" dirty="0"/>
              <a:t>  can be seen in a mythical action</a:t>
            </a: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0" dirty="0"/>
              <a:t>Multimodal Legitimation</a:t>
            </a:r>
            <a:endParaRPr lang="ar-IQ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609416"/>
            <a:ext cx="8064896" cy="4846320"/>
          </a:xfrm>
        </p:spPr>
        <p:txBody>
          <a:bodyPr/>
          <a:lstStyle/>
          <a:p>
            <a:r>
              <a:rPr lang="en-US" dirty="0"/>
              <a:t>Some forms of legitimation can also be expressed visually, or even musically. Stories, for instance, can be told visually, in the form of comic strips, movies, and games.</a:t>
            </a:r>
          </a:p>
          <a:p>
            <a:r>
              <a:rPr lang="en-US" dirty="0"/>
              <a:t>Role models can be shown as engaged in actions that need legitimation.</a:t>
            </a:r>
          </a:p>
          <a:p>
            <a:r>
              <a:rPr lang="en-US" dirty="0"/>
              <a:t>Moral evaluations can be connoted visually or represented by visual symbols.</a:t>
            </a:r>
          </a:p>
        </p:txBody>
      </p:sp>
    </p:spTree>
    <p:extLst>
      <p:ext uri="{BB962C8B-B14F-4D97-AF65-F5344CB8AC3E}">
        <p14:creationId xmlns:p14="http://schemas.microsoft.com/office/powerpoint/2010/main" val="122598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en-US" b="0" dirty="0"/>
              <a:t>Legitimation and Context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12776"/>
            <a:ext cx="7992888" cy="5042960"/>
          </a:xfrm>
        </p:spPr>
        <p:txBody>
          <a:bodyPr>
            <a:normAutofit/>
          </a:bodyPr>
          <a:lstStyle/>
          <a:p>
            <a:r>
              <a:rPr lang="en-US" dirty="0"/>
              <a:t>These are the same folks that came and </a:t>
            </a:r>
            <a:r>
              <a:rPr lang="en-US" b="1" dirty="0"/>
              <a:t>killed about 3,000 of our citizens</a:t>
            </a:r>
            <a:r>
              <a:rPr lang="en-US" dirty="0"/>
              <a:t>.</a:t>
            </a:r>
            <a:r>
              <a:rPr lang="en-US" baseline="30000" dirty="0"/>
              <a:t>1 </a:t>
            </a:r>
            <a:r>
              <a:rPr lang="en-US" dirty="0"/>
              <a:t>(Bush, 11 January 2007) </a:t>
            </a:r>
            <a:r>
              <a:rPr lang="en-US" dirty="0">
                <a:solidFill>
                  <a:srgbClr val="FF0000"/>
                </a:solidFill>
              </a:rPr>
              <a:t>Emotions</a:t>
            </a:r>
          </a:p>
          <a:p>
            <a:r>
              <a:rPr lang="en-US" dirty="0"/>
              <a:t>On </a:t>
            </a:r>
            <a:r>
              <a:rPr lang="en-US" b="1" dirty="0"/>
              <a:t>September 11 2001, 19 men hijacked four airplanes </a:t>
            </a:r>
            <a:r>
              <a:rPr lang="en-US" dirty="0"/>
              <a:t>and used them to murder nearly </a:t>
            </a:r>
            <a:r>
              <a:rPr lang="en-US" b="1" dirty="0"/>
              <a:t>3,000 people</a:t>
            </a:r>
            <a:r>
              <a:rPr lang="en-US" dirty="0"/>
              <a:t>. (Obama, 1 December 2009) </a:t>
            </a:r>
            <a:r>
              <a:rPr lang="en-US" dirty="0">
                <a:solidFill>
                  <a:srgbClr val="FF0000"/>
                </a:solidFill>
              </a:rPr>
              <a:t>Fear</a:t>
            </a:r>
          </a:p>
          <a:p>
            <a:r>
              <a:rPr lang="en-US" dirty="0"/>
              <a:t>And so </a:t>
            </a:r>
            <a:r>
              <a:rPr lang="en-US" b="1" dirty="0"/>
              <a:t>our commanders </a:t>
            </a:r>
            <a:r>
              <a:rPr lang="en-US" dirty="0"/>
              <a:t>looked at the plan and </a:t>
            </a:r>
            <a:r>
              <a:rPr lang="en-US" b="1" dirty="0"/>
              <a:t>said</a:t>
            </a:r>
            <a:r>
              <a:rPr lang="en-US" dirty="0"/>
              <a:t>, </a:t>
            </a:r>
            <a:r>
              <a:rPr lang="en-US" dirty="0" err="1"/>
              <a:t>Mr</a:t>
            </a:r>
            <a:r>
              <a:rPr lang="en-US" dirty="0"/>
              <a:t> President, it’s not going to work until – unless we support – provide more troops. And so last night I told the country that I’ve committed an additional – a little over 20,000 more troops. (Bush, 11 January 2007) </a:t>
            </a:r>
            <a:r>
              <a:rPr lang="en-US" dirty="0">
                <a:solidFill>
                  <a:srgbClr val="FF0000"/>
                </a:solidFill>
              </a:rPr>
              <a:t>Expertise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2598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en-US" b="0" dirty="0"/>
              <a:t>Legitimation and Context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12776"/>
            <a:ext cx="7992888" cy="50429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Your Government has in its possession another document made in Germany by Hitler’s government. It is a detailed plan … which they are ready to impose a little later on a dominated world – if Hitler wins. It is a </a:t>
            </a:r>
            <a:r>
              <a:rPr lang="en-US" b="1" dirty="0"/>
              <a:t>plan to abolish all existing religions </a:t>
            </a:r>
            <a:r>
              <a:rPr lang="en-US" dirty="0"/>
              <a:t>… The </a:t>
            </a:r>
            <a:r>
              <a:rPr lang="en-US" b="1" dirty="0"/>
              <a:t>property of all churches will be seized </a:t>
            </a:r>
            <a:r>
              <a:rPr lang="en-US" dirty="0"/>
              <a:t>by the Reich and its puppets. The cross and all other </a:t>
            </a:r>
            <a:r>
              <a:rPr lang="en-US" b="1" dirty="0"/>
              <a:t>symbols of religion are to be forbidden </a:t>
            </a:r>
            <a:r>
              <a:rPr lang="en-US" dirty="0"/>
              <a:t>… In the place of the churches of our civilization, there </a:t>
            </a:r>
            <a:r>
              <a:rPr lang="en-US" b="1" dirty="0"/>
              <a:t>is to be set up an international Nazi church </a:t>
            </a:r>
            <a:r>
              <a:rPr lang="en-US" dirty="0"/>
              <a:t>… In the place of the Bible, the </a:t>
            </a:r>
            <a:r>
              <a:rPr lang="en-US" b="1" dirty="0"/>
              <a:t>words of Mein </a:t>
            </a:r>
            <a:r>
              <a:rPr lang="en-US" b="1" dirty="0" err="1"/>
              <a:t>Kampf</a:t>
            </a:r>
            <a:r>
              <a:rPr lang="en-US" b="1" dirty="0"/>
              <a:t> will be imposed and enforced as Holy Writ</a:t>
            </a:r>
            <a:r>
              <a:rPr lang="en-US" dirty="0"/>
              <a:t>. And in </a:t>
            </a:r>
            <a:r>
              <a:rPr lang="en-US" b="1" dirty="0"/>
              <a:t>place of the cross of Christ will be put two symbols – the swastika and the naked sword</a:t>
            </a:r>
            <a:r>
              <a:rPr lang="en-US" dirty="0"/>
              <a:t>. A </a:t>
            </a:r>
            <a:r>
              <a:rPr lang="en-US" b="1" dirty="0"/>
              <a:t>god of blood and iron will take the place of the God of love and mercy</a:t>
            </a:r>
            <a:r>
              <a:rPr lang="en-US" dirty="0"/>
              <a:t>. (FDR, 1941a)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3139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492896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ar-IQ" sz="7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ar-IQ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7920880" cy="5258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Chilton says that legitimation is “usually oriented to the self, includes positive self-presentation, manifesting itself in acts of self-praise, self-apology, self-explanation, self[-]justification, self-identification as a source of authority, reason, vision and sanity, where the self is either an individual or the group with which an individual identifies or wishes to identify” (Chilton 2004, 47).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1532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72400" cy="725470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principles of legitimation</a:t>
            </a:r>
            <a:endParaRPr lang="ar-IQ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00108"/>
            <a:ext cx="7920880" cy="5381220"/>
          </a:xfrm>
        </p:spPr>
        <p:txBody>
          <a:bodyPr>
            <a:normAutofit/>
          </a:bodyPr>
          <a:lstStyle/>
          <a:p>
            <a:r>
              <a:rPr lang="en-US" sz="2800" dirty="0"/>
              <a:t>May be a complex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ongoing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discursive practice involving a set of interrelated discourses</a:t>
            </a:r>
          </a:p>
          <a:p>
            <a:r>
              <a:rPr lang="en-US" sz="2800" dirty="0"/>
              <a:t> accomplished in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contexts</a:t>
            </a:r>
          </a:p>
          <a:p>
            <a:r>
              <a:rPr lang="en-US" sz="2800" dirty="0"/>
              <a:t>a discourse that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'official' actions in terms of the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duties</a:t>
            </a:r>
            <a:r>
              <a:rPr lang="en-US" sz="2800" dirty="0"/>
              <a:t>, politically, socially or legally associated with that role or position (of its members) </a:t>
            </a:r>
          </a:p>
          <a:p>
            <a:r>
              <a:rPr lang="en-US" sz="2800" dirty="0"/>
              <a:t> presupposes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r>
              <a:rPr lang="en-US" sz="2800" dirty="0"/>
              <a:t> </a:t>
            </a:r>
          </a:p>
          <a:p>
            <a:r>
              <a:rPr lang="en-US" sz="2800" dirty="0"/>
              <a:t>has a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top-down </a:t>
            </a:r>
            <a:r>
              <a:rPr lang="en-US" sz="2800" dirty="0"/>
              <a:t>direction</a:t>
            </a:r>
          </a:p>
          <a:p>
            <a:pPr marL="0" indent="0">
              <a:buNone/>
            </a:pPr>
            <a:r>
              <a:rPr lang="en-US" sz="2800" dirty="0"/>
              <a:t>(Van </a:t>
            </a:r>
            <a:r>
              <a:rPr lang="en-US" sz="2800" dirty="0" err="1"/>
              <a:t>Dijk</a:t>
            </a:r>
            <a:r>
              <a:rPr lang="en-US" sz="2800" dirty="0"/>
              <a:t> 1998,255-57)</a:t>
            </a:r>
          </a:p>
          <a:p>
            <a:pPr marL="0" indent="0">
              <a:buNone/>
            </a:pPr>
            <a:endParaRPr lang="ar-IQ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Legitimation and Ideology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Group ideologies may thus be declared to be 'common sense', or principles that should be followed by all social members, also those of other groups…[..] Persuasion and manipulation may thus be combined with legitimation as soon as one group tries to impose its ideology on another group….</a:t>
            </a:r>
          </a:p>
          <a:p>
            <a:pPr marL="0" indent="0">
              <a:buNone/>
            </a:pPr>
            <a:r>
              <a:rPr lang="en-US" sz="2800" dirty="0"/>
              <a:t>Van </a:t>
            </a:r>
            <a:r>
              <a:rPr lang="en-US" sz="2800" dirty="0" err="1"/>
              <a:t>Dijk</a:t>
            </a:r>
            <a:r>
              <a:rPr lang="en-US" sz="2800" dirty="0"/>
              <a:t> 1998,258)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Categories of Legitimation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1-Authorization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: by reference to the authority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/>
              <a:t>2-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evaluation</a:t>
            </a:r>
            <a:r>
              <a:rPr lang="en-US" dirty="0"/>
              <a:t>: by reference to values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/>
              <a:t>3-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Rationalization</a:t>
            </a:r>
            <a:r>
              <a:rPr lang="en-US" dirty="0"/>
              <a:t>: by reference to the goals and uses of institutionalized social action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/>
              <a:t>4-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Mythopoesis</a:t>
            </a:r>
            <a:r>
              <a:rPr lang="en-US" dirty="0"/>
              <a:t>: through narratives whose outcomes reward legitimate actions and punish non-legitimate actions</a:t>
            </a: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Authorization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/>
              <a:t>1- Personal authority</a:t>
            </a:r>
          </a:p>
          <a:p>
            <a:pPr algn="l" rtl="0">
              <a:buNone/>
            </a:pPr>
            <a:r>
              <a:rPr lang="en-US" dirty="0"/>
              <a:t>2- Expert authority</a:t>
            </a:r>
          </a:p>
          <a:p>
            <a:pPr algn="l" rtl="0">
              <a:buNone/>
            </a:pPr>
            <a:r>
              <a:rPr lang="en-US" dirty="0"/>
              <a:t>3- Role Model authority</a:t>
            </a:r>
          </a:p>
          <a:p>
            <a:pPr algn="l" rtl="0">
              <a:buNone/>
            </a:pPr>
            <a:r>
              <a:rPr lang="en-US" dirty="0"/>
              <a:t>4- Impersonal authority</a:t>
            </a:r>
          </a:p>
          <a:p>
            <a:pPr algn="l" rtl="0">
              <a:buNone/>
            </a:pPr>
            <a:r>
              <a:rPr lang="en-US" dirty="0"/>
              <a:t>5- The authority of tradition</a:t>
            </a:r>
          </a:p>
          <a:p>
            <a:pPr algn="l" rtl="0">
              <a:buNone/>
            </a:pPr>
            <a:r>
              <a:rPr lang="en-US" dirty="0"/>
              <a:t>6- The authority of conformity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Authority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legitimate authority is vested in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because of their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or role</a:t>
            </a:r>
            <a:r>
              <a:rPr lang="en-US" dirty="0"/>
              <a:t> in a particular institution, e.g., parents and teacher in the case of children.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Personal authority legitimation typically takes the form of a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“verbal process</a:t>
            </a:r>
            <a:r>
              <a:rPr lang="en-US" dirty="0"/>
              <a:t>” clause (</a:t>
            </a:r>
            <a:r>
              <a:rPr lang="en-US" dirty="0" err="1"/>
              <a:t>Halliday</a:t>
            </a:r>
            <a:r>
              <a:rPr lang="en-US" dirty="0"/>
              <a:t>, 1985: 129) in which the “projected clause,” the authority’s utterance, contains some form of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obligation modality</a:t>
            </a:r>
            <a:r>
              <a:rPr lang="en-US" dirty="0"/>
              <a:t>:</a:t>
            </a:r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- Joan sat down. Because the teacher said they had to.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1065</TotalTime>
  <Words>2258</Words>
  <Application>Microsoft Office PowerPoint</Application>
  <PresentationFormat>On-screen Show (4:3)</PresentationFormat>
  <Paragraphs>177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Trebuchet MS</vt:lpstr>
      <vt:lpstr>Wingdings</vt:lpstr>
      <vt:lpstr>Wingdings 2</vt:lpstr>
      <vt:lpstr>Opulent</vt:lpstr>
      <vt:lpstr>The Discursive  Construction of Legitimation</vt:lpstr>
      <vt:lpstr>Outline</vt:lpstr>
      <vt:lpstr>Definition</vt:lpstr>
      <vt:lpstr>Definition</vt:lpstr>
      <vt:lpstr>General principles of legitimation</vt:lpstr>
      <vt:lpstr>Legitimation and Ideology</vt:lpstr>
      <vt:lpstr>Major Categories of Legitimation</vt:lpstr>
      <vt:lpstr>Type of Authorization</vt:lpstr>
      <vt:lpstr>Personal Authority</vt:lpstr>
      <vt:lpstr>Expert Authority</vt:lpstr>
      <vt:lpstr>Role Model Authority</vt:lpstr>
      <vt:lpstr>Impersonal Authority</vt:lpstr>
      <vt:lpstr>The Authority of Tradition</vt:lpstr>
      <vt:lpstr>The Authority of Conformity</vt:lpstr>
      <vt:lpstr>Moral Evaluation</vt:lpstr>
      <vt:lpstr>Types of Moral Evaluation</vt:lpstr>
      <vt:lpstr>Evaluation</vt:lpstr>
      <vt:lpstr>Abstraction</vt:lpstr>
      <vt:lpstr>Analogies</vt:lpstr>
      <vt:lpstr>Rationalization</vt:lpstr>
      <vt:lpstr>Instrumental rationality</vt:lpstr>
      <vt:lpstr>PowerPoint Presentation</vt:lpstr>
      <vt:lpstr>Goal orientation purposes  vs  means orientation purposes</vt:lpstr>
      <vt:lpstr>Goal orientation</vt:lpstr>
      <vt:lpstr>Means orientation</vt:lpstr>
      <vt:lpstr>Theoretical Rationalization</vt:lpstr>
      <vt:lpstr>Forms of Theoretical rationalization</vt:lpstr>
      <vt:lpstr>Definition</vt:lpstr>
      <vt:lpstr>Explanation</vt:lpstr>
      <vt:lpstr>Prediction</vt:lpstr>
      <vt:lpstr>Mythopoesis</vt:lpstr>
      <vt:lpstr>PowerPoint Presentation</vt:lpstr>
      <vt:lpstr>Multimodal Legitimation</vt:lpstr>
      <vt:lpstr>Legitimation and Context</vt:lpstr>
      <vt:lpstr>Legitimation and Context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Discursive  Construction of Legitiation</dc:title>
  <dc:creator>مكتب كيكا بايت</dc:creator>
  <cp:lastModifiedBy>ahmed qadoury</cp:lastModifiedBy>
  <cp:revision>51</cp:revision>
  <dcterms:created xsi:type="dcterms:W3CDTF">2019-11-25T19:18:25Z</dcterms:created>
  <dcterms:modified xsi:type="dcterms:W3CDTF">2021-02-05T18:48:07Z</dcterms:modified>
</cp:coreProperties>
</file>