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sldIdLst>
    <p:sldId id="257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Syntax and Sentence patterns </a:t>
            </a:r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400961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Linking Words Together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Constituents Analysis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Linking Words Together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Different </a:t>
            </a:r>
            <a:r>
              <a:rPr lang="en-US" sz="2200" dirty="0">
                <a:solidFill>
                  <a:srgbClr val="002060"/>
                </a:solidFill>
              </a:rPr>
              <a:t>languages use different devices for showing the relationship of one word to another.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Most </a:t>
            </a:r>
            <a:r>
              <a:rPr lang="en-US" sz="2200" dirty="0">
                <a:solidFill>
                  <a:srgbClr val="002060"/>
                </a:solidFill>
              </a:rPr>
              <a:t>languages have one or two favorite devices.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The most common devices are: word order, inflection and function words.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Languages that rely heavily on word order are known as </a:t>
            </a:r>
            <a:r>
              <a:rPr lang="en-US" sz="2200" dirty="0" err="1">
                <a:solidFill>
                  <a:srgbClr val="002060"/>
                </a:solidFill>
              </a:rPr>
              <a:t>configurational</a:t>
            </a:r>
            <a:r>
              <a:rPr lang="en-US" sz="2200" dirty="0">
                <a:solidFill>
                  <a:srgbClr val="002060"/>
                </a:solidFill>
              </a:rPr>
              <a:t> languages. </a:t>
            </a:r>
          </a:p>
        </p:txBody>
      </p:sp>
    </p:spTree>
    <p:extLst>
      <p:ext uri="{BB962C8B-B14F-4D97-AF65-F5344CB8AC3E}">
        <p14:creationId xmlns:p14="http://schemas.microsoft.com/office/powerpoint/2010/main" val="38434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Linking Words Together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Non- </a:t>
            </a:r>
            <a:r>
              <a:rPr lang="en-US" sz="2200" dirty="0" err="1">
                <a:solidFill>
                  <a:srgbClr val="002060"/>
                </a:solidFill>
              </a:rPr>
              <a:t>configurational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languages rely heavily on Inflection.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Inflections indicate the relationship between words.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Heavily inflectional </a:t>
            </a:r>
            <a:r>
              <a:rPr lang="en-US" sz="2200" dirty="0">
                <a:solidFill>
                  <a:srgbClr val="002060"/>
                </a:solidFill>
              </a:rPr>
              <a:t>languages have complicated </a:t>
            </a:r>
            <a:r>
              <a:rPr lang="en-US" sz="2200" dirty="0" smtClean="0">
                <a:solidFill>
                  <a:srgbClr val="002060"/>
                </a:solidFill>
              </a:rPr>
              <a:t>morphology. 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For example Arabic</a:t>
            </a:r>
            <a:r>
              <a:rPr lang="en-US" sz="2200" dirty="0">
                <a:solidFill>
                  <a:srgbClr val="002060"/>
                </a:solidFill>
              </a:rPr>
              <a:t>, Latin, and </a:t>
            </a:r>
            <a:r>
              <a:rPr lang="en-US" sz="2200" dirty="0" smtClean="0">
                <a:solidFill>
                  <a:srgbClr val="002060"/>
                </a:solidFill>
              </a:rPr>
              <a:t>French can indicate the relation ship between different words by inflectional affixes. 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2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Linking Words Together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other common linguistic device to mark syntactic relations between words is the use of function Words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Defining </a:t>
            </a:r>
            <a:r>
              <a:rPr lang="en-US" sz="2200" dirty="0">
                <a:solidFill>
                  <a:srgbClr val="002060"/>
                </a:solidFill>
              </a:rPr>
              <a:t>what a function word can be rather problematic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Part of the problem is that several English words, such as </a:t>
            </a:r>
            <a:r>
              <a:rPr lang="en-US" sz="2200" i="1" dirty="0">
                <a:solidFill>
                  <a:srgbClr val="002060"/>
                </a:solidFill>
              </a:rPr>
              <a:t>to</a:t>
            </a:r>
            <a:r>
              <a:rPr lang="en-US" sz="2200" dirty="0">
                <a:solidFill>
                  <a:srgbClr val="002060"/>
                </a:solidFill>
              </a:rPr>
              <a:t>, can be used both as a function word, and as a content word.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Consider the examples below: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Paul </a:t>
            </a:r>
            <a:r>
              <a:rPr lang="en-US" dirty="0">
                <a:solidFill>
                  <a:srgbClr val="002060"/>
                </a:solidFill>
              </a:rPr>
              <a:t>wants to go home. (function </a:t>
            </a:r>
            <a:r>
              <a:rPr lang="en-US" dirty="0" smtClean="0">
                <a:solidFill>
                  <a:srgbClr val="002060"/>
                </a:solidFill>
              </a:rPr>
              <a:t>word)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Peter </a:t>
            </a:r>
            <a:r>
              <a:rPr lang="en-US" dirty="0">
                <a:solidFill>
                  <a:srgbClr val="002060"/>
                </a:solidFill>
              </a:rPr>
              <a:t>went to the river. (content word </a:t>
            </a:r>
            <a:r>
              <a:rPr lang="en-US" dirty="0" smtClean="0">
                <a:solidFill>
                  <a:srgbClr val="002060"/>
                </a:solidFill>
              </a:rPr>
              <a:t>‘towards’ 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‘as </a:t>
            </a:r>
            <a:r>
              <a:rPr lang="en-US" dirty="0">
                <a:solidFill>
                  <a:srgbClr val="002060"/>
                </a:solidFill>
              </a:rPr>
              <a:t>far </a:t>
            </a:r>
            <a:r>
              <a:rPr lang="en-US" dirty="0" smtClean="0">
                <a:solidFill>
                  <a:srgbClr val="002060"/>
                </a:solidFill>
              </a:rPr>
              <a:t>as’ 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1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Constituents </a:t>
            </a:r>
            <a:r>
              <a:rPr lang="en-US" sz="3200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Sentences </a:t>
            </a:r>
            <a:r>
              <a:rPr lang="en-US" sz="2200" dirty="0">
                <a:solidFill>
                  <a:srgbClr val="002060"/>
                </a:solidFill>
              </a:rPr>
              <a:t>comprise smaller component parts, i.e. </a:t>
            </a:r>
            <a:r>
              <a:rPr lang="en-US" sz="2200" dirty="0" smtClean="0">
                <a:solidFill>
                  <a:srgbClr val="002060"/>
                </a:solidFill>
              </a:rPr>
              <a:t>constituents.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These constituents are combined </a:t>
            </a:r>
            <a:r>
              <a:rPr lang="en-US" sz="2200" dirty="0">
                <a:solidFill>
                  <a:srgbClr val="002060"/>
                </a:solidFill>
              </a:rPr>
              <a:t>together in non-random ways that are called sentence patterns.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Sentence </a:t>
            </a:r>
            <a:r>
              <a:rPr lang="en-US" sz="2200" dirty="0">
                <a:solidFill>
                  <a:srgbClr val="002060"/>
                </a:solidFill>
              </a:rPr>
              <a:t>patterns can be identified by a process of successive substitution of the sentence constituents.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test of substitution is fundamental to constituent analysis, though the process is not always as straightforward.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1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Constituents </a:t>
            </a:r>
            <a:r>
              <a:rPr lang="en-US" sz="3200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linguistic procedure which divides sentences into their component parts or constituents, by means of successive substitution, is known as constituent </a:t>
            </a:r>
            <a:r>
              <a:rPr lang="en-US" sz="2200" dirty="0" smtClean="0">
                <a:solidFill>
                  <a:srgbClr val="002060"/>
                </a:solidFill>
              </a:rPr>
              <a:t>analysis.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Consider the sentence below, which can be analyzed in different ways:</a:t>
            </a:r>
          </a:p>
          <a:p>
            <a:pPr marL="0" indent="0" algn="ctr" rtl="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The mechanic repaired the car</a:t>
            </a:r>
          </a:p>
          <a:p>
            <a:pPr marL="0" indent="0" algn="l" rtl="0">
              <a:buNone/>
            </a:pPr>
            <a:r>
              <a:rPr lang="en-US" sz="2200" dirty="0" smtClean="0">
                <a:solidFill>
                  <a:srgbClr val="002060"/>
                </a:solidFill>
              </a:rPr>
              <a:t>1</a:t>
            </a:r>
            <a:r>
              <a:rPr lang="en-US" sz="1800" dirty="0" smtClean="0">
                <a:solidFill>
                  <a:srgbClr val="002060"/>
                </a:solidFill>
              </a:rPr>
              <a:t>. It has five different components (words).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2. It has three different grammatical parts (Subject, verb and object).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3. It has two different constituents ( a noun phrase and a verb phrase).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5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Constituents </a:t>
            </a:r>
            <a:r>
              <a:rPr lang="en-US" sz="3200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Languages </a:t>
            </a:r>
            <a:r>
              <a:rPr lang="en-US" sz="2200" dirty="0">
                <a:solidFill>
                  <a:srgbClr val="002060"/>
                </a:solidFill>
              </a:rPr>
              <a:t>vary in the devices they use to organize words and constituents together.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Since constituents have a finite number of patterns, they behave in predictable ways.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It </a:t>
            </a:r>
            <a:r>
              <a:rPr lang="en-US" sz="2200" dirty="0">
                <a:solidFill>
                  <a:srgbClr val="002060"/>
                </a:solidFill>
              </a:rPr>
              <a:t>is therefore possible to build up a store of specific ‘tests’ for the presence or the absence of a particular constituent in a given language, and eventually to identity the constituents of a given sentence.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9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Constituents </a:t>
            </a:r>
            <a:r>
              <a:rPr lang="en-US" sz="3200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For </a:t>
            </a:r>
            <a:r>
              <a:rPr lang="en-US" sz="2200" dirty="0">
                <a:solidFill>
                  <a:srgbClr val="002060"/>
                </a:solidFill>
              </a:rPr>
              <a:t>instance noun phrases in English recur in certain specifiable positions, the most important of which are: </a:t>
            </a:r>
          </a:p>
          <a:p>
            <a:pPr marL="457200" indent="-457200" algn="l" rtl="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At the beginning of a sentence before the verb: The cat ate the canary. </a:t>
            </a:r>
          </a:p>
          <a:p>
            <a:pPr marL="457200" indent="-457200" algn="l" rtl="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At the end of a sentence after the verb: The canary feared the cat. </a:t>
            </a:r>
          </a:p>
          <a:p>
            <a:pPr marL="457200" indent="-457200" algn="l" rtl="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After by in a passive sentence: The canary was eaten by the cat. </a:t>
            </a:r>
          </a:p>
          <a:p>
            <a:pPr marL="457200" indent="-457200" algn="l" rtl="0"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After an auxiliary verb in questions: Did the cat eat the canary?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506</Words>
  <Application>Microsoft Office PowerPoint</Application>
  <PresentationFormat>On-screen Show (4:3)</PresentationFormat>
  <Paragraphs>61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Damask</vt:lpstr>
      <vt:lpstr>  Syntax and Sentence patterns </vt:lpstr>
      <vt:lpstr>Overview</vt:lpstr>
      <vt:lpstr>Linking Words Together</vt:lpstr>
      <vt:lpstr>Linking Words Together</vt:lpstr>
      <vt:lpstr>Linking Words Together</vt:lpstr>
      <vt:lpstr>Constituents Analysis</vt:lpstr>
      <vt:lpstr>Constituents Analysis</vt:lpstr>
      <vt:lpstr>Constituents Analysis</vt:lpstr>
      <vt:lpstr>Constituents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154</cp:revision>
  <dcterms:created xsi:type="dcterms:W3CDTF">2006-08-16T00:00:00Z</dcterms:created>
  <dcterms:modified xsi:type="dcterms:W3CDTF">2021-02-26T17:55:44Z</dcterms:modified>
</cp:coreProperties>
</file>