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928401" y="141668"/>
            <a:ext cx="8574622" cy="1442433"/>
          </a:xfrm>
        </p:spPr>
        <p:txBody>
          <a:bodyPr/>
          <a:lstStyle/>
          <a:p>
            <a:r>
              <a:rPr lang="ar-IQ" sz="8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النداء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4248" y="2202287"/>
            <a:ext cx="10678775" cy="2768958"/>
          </a:xfrm>
        </p:spPr>
        <p:txBody>
          <a:bodyPr>
            <a:normAutofit/>
          </a:bodyPr>
          <a:lstStyle/>
          <a:p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وللمنادى 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الناءِ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 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كالناءِ ((يا ........ وأيْ </a:t>
            </a:r>
            <a:r>
              <a:rPr lang="ar-IQ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وآ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كذا 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(آيا)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ثم 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(هيا)</a:t>
            </a:r>
          </a:p>
          <a:p>
            <a:endParaRPr lang="ar-IQ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والهمزُ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للداني 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و(</a:t>
            </a:r>
            <a:r>
              <a:rPr lang="ar-IQ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لمن 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نُدبْ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أو 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(يا) وغيرُ (</a:t>
            </a:r>
            <a:r>
              <a:rPr lang="ar-IQ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لدى اللبسِ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اجتنب</a:t>
            </a:r>
          </a:p>
          <a:p>
            <a:endParaRPr lang="ar-IQ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34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542">
        <p:split orient="vert"/>
      </p:transition>
    </mc:Choice>
    <mc:Fallback xmlns="">
      <p:transition spd="slow" advTm="12542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2428" y="0"/>
            <a:ext cx="10910595" cy="6857999"/>
          </a:xfrm>
        </p:spPr>
        <p:txBody>
          <a:bodyPr>
            <a:noAutofit/>
          </a:bodyPr>
          <a:lstStyle/>
          <a:p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 إذا كان الاسم المنادى مبنيا قبل النداء 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قُدر 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بعد النداء بناؤه على </a:t>
            </a:r>
            <a:r>
              <a:rPr lang="ar-IQ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الضم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نحو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هذا) 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ويجري مجرى ما تجدد بناؤه بالنداء كزيد في أنه يتبع </a:t>
            </a:r>
            <a:r>
              <a:rPr lang="ar-IQ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بالرفع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مراعاة </a:t>
            </a:r>
            <a:r>
              <a:rPr lang="ar-IQ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للضم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المقدر فيه و</a:t>
            </a:r>
            <a:r>
              <a:rPr lang="ar-IQ" sz="4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بالنصب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مراعاة </a:t>
            </a:r>
            <a:r>
              <a:rPr lang="ar-IQ" sz="4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للمحل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فتقول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هذا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العاقِلُ ,والعاقِلَ) 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</a:t>
            </a:r>
            <a:r>
              <a:rPr lang="ar-IQ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لرفع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</a:t>
            </a:r>
            <a:r>
              <a:rPr lang="ar-IQ" sz="4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النصب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كما تقول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زيدُ الظريفُ ,والظريفَ).</a:t>
            </a:r>
            <a:endParaRPr lang="ar-IQ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7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5156" y="0"/>
            <a:ext cx="10987868" cy="6857999"/>
          </a:xfrm>
        </p:spPr>
        <p:txBody>
          <a:bodyPr>
            <a:normAutofit/>
          </a:bodyPr>
          <a:lstStyle/>
          <a:p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وَالمُفْرَدَ </a:t>
            </a:r>
            <a:r>
              <a:rPr lang="ar-IQ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المَنْكُورَ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وَالمُضَافَا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وَشِبْهَهُ انْصِبْ عَادِمًا خِلافَا</a:t>
            </a:r>
            <a:endParaRPr lang="ar-IQ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23492" y="0"/>
            <a:ext cx="10279531" cy="6857999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تقدم أن المنادى إذا كان </a:t>
            </a:r>
            <a:r>
              <a:rPr lang="ar-IQ" sz="4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مفردا معرفة أو نكرة مقصودة </a:t>
            </a:r>
            <a:r>
              <a:rPr lang="ar-IQ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يبنى على ما كان يرفع به وذكر هنا أنه إذا كان مفردا نكرة أي غير مقصودة أو </a:t>
            </a:r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مضافا</a:t>
            </a:r>
            <a:r>
              <a:rPr lang="ar-IQ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أو </a:t>
            </a:r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مشبها </a:t>
            </a:r>
            <a:r>
              <a:rPr lang="ar-IQ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به نصب</a:t>
            </a:r>
            <a:r>
              <a:rPr lang="ar-IQ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ar-IQ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فمثال الأول قول الأعمى: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رجلاً خُذْ بيدي) </a:t>
            </a:r>
            <a:r>
              <a:rPr lang="ar-IQ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وقول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الشاعر</a:t>
            </a:r>
          </a:p>
          <a:p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أيا راكبًا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إمَّا عَرَضْتَ فَبَلِّغَنْ... </a:t>
            </a:r>
            <a:r>
              <a:rPr lang="ar-IQ" sz="4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نَدَامَايَ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مِنْ نَجْرَانَ أنْ </a:t>
            </a:r>
            <a:r>
              <a:rPr lang="ar-IQ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تَلاقِيَا</a:t>
            </a:r>
            <a:endParaRPr lang="ar-IQ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ومثال الثاني قولك: 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غُلَامَ زيدٍ) </a:t>
            </a:r>
            <a:r>
              <a:rPr lang="ar-IQ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ضاربَ عمرو).</a:t>
            </a:r>
            <a:endParaRPr lang="ar-IQ" sz="40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ومثال الثالث قولك: 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طالعًا جَبَلاً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و(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حَسَنًا وَجْهُه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و(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ثَلاثَةً وثلاثين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فيمن سميته بذلك.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36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40914" y="0"/>
            <a:ext cx="10962110" cy="6857999"/>
          </a:xfrm>
        </p:spPr>
        <p:txBody>
          <a:bodyPr>
            <a:normAutofit/>
          </a:bodyPr>
          <a:lstStyle/>
          <a:p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وَنَحْوَ (زَيْدٍ) ضُمَّ وافْتَحَنَّ مِنْ .. نَحْوِ (أَزْيدُ بْنَ سَعِيدٍ) لاتَهِن</a:t>
            </a:r>
            <a:endParaRPr lang="ar-IQ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08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71978" y="0"/>
            <a:ext cx="10331046" cy="6857999"/>
          </a:xfrm>
        </p:spPr>
        <p:txBody>
          <a:bodyPr/>
          <a:lstStyle/>
          <a:p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 إذا كان المنادى مفردا علما ووصف بابن مضاف إلى علم ولم يفصل بين المنادى وبين ابن جاز لك في المنادى وجهان:</a:t>
            </a:r>
          </a:p>
          <a:p>
            <a:r>
              <a:rPr lang="ar-IQ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البناء على الضم: نحو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زيدُ بْنَ عمرو).</a:t>
            </a:r>
            <a:endParaRPr lang="ar-IQ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والفتح إتباعا: نحو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زيدَ بْنَ عَمْرو) </a:t>
            </a:r>
            <a:r>
              <a:rPr lang="ar-IQ" sz="4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ويجب حذف ألف </a:t>
            </a:r>
            <a:r>
              <a:rPr lang="ar-IQ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(ابن) </a:t>
            </a:r>
            <a:r>
              <a:rPr lang="ar-IQ" sz="4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والحالة هذه خطأ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8139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2580" y="0"/>
            <a:ext cx="10820443" cy="6857999"/>
          </a:xfrm>
        </p:spPr>
        <p:txBody>
          <a:bodyPr>
            <a:normAutofit/>
          </a:bodyPr>
          <a:lstStyle/>
          <a:p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والضَّمُّ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لَمْ يَلِ الابْنُ عَلَما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أَوْ يَلِ الابْنَ عَلَمٌ قَدْ حُتِما</a:t>
            </a:r>
            <a:endParaRPr lang="ar-IQ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7584" y="0"/>
            <a:ext cx="10395440" cy="6857999"/>
          </a:xfrm>
        </p:spPr>
        <p:txBody>
          <a:bodyPr>
            <a:normAutofit/>
          </a:bodyPr>
          <a:lstStyle/>
          <a:p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أي: إذا لم يقع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ابن "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بعد علم، أو [لم] يقع بعده علم، وجب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ضم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المنادى، وامتنع فتحه، فمثال الاول نحو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يا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غلامُ ابنَ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عمرو، </a:t>
            </a:r>
            <a:r>
              <a:rPr lang="ar-IQ" sz="4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ويا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زيدُ الظريفَ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ابن عمرو "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ومثال الثاني: " يا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زيدُ ابنَ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أخينا: فيجب بناء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زيد "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الضم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في هذه الامثلة، ويجب إثبات ألف " ابن " والحالة هذه.</a:t>
            </a:r>
          </a:p>
        </p:txBody>
      </p:sp>
    </p:spTree>
    <p:extLst>
      <p:ext uri="{BB962C8B-B14F-4D97-AF65-F5344CB8AC3E}">
        <p14:creationId xmlns:p14="http://schemas.microsoft.com/office/powerpoint/2010/main" val="257144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4852" y="0"/>
            <a:ext cx="11168172" cy="6857999"/>
          </a:xfrm>
        </p:spPr>
        <p:txBody>
          <a:bodyPr>
            <a:normAutofit/>
          </a:bodyPr>
          <a:lstStyle/>
          <a:p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واضْمُمْ،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انْصِبْ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ما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اضْطِرَارًا نُوِّنَا ..مِمَّا لَهُ استِحْقَاقُ ضَمِّ بُيِّنَا </a:t>
            </a:r>
            <a:endParaRPr lang="ar-IQ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7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9550" y="0"/>
            <a:ext cx="10923474" cy="6857999"/>
          </a:xfrm>
        </p:spPr>
        <p:txBody>
          <a:bodyPr>
            <a:normAutofit/>
          </a:bodyPr>
          <a:lstStyle/>
          <a:p>
            <a:r>
              <a:rPr lang="ar-IQ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تقدم أنه إذا كان المنادى </a:t>
            </a:r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مفردا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معرفة، أو نكرة مقصودة - يجب بناؤه على الضم، وذكر هنا أنه إذا </a:t>
            </a:r>
            <a:r>
              <a:rPr lang="ar-IQ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اضطر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شاعر إلى </a:t>
            </a:r>
            <a:r>
              <a:rPr lang="ar-IQ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تنوين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هذا المنادى كان له تنوينه وهو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مضموم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 وكان له </a:t>
            </a:r>
            <a:r>
              <a:rPr lang="ar-IQ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نصبه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 وقد ورد السماع بهما، فمن الاول قوله: 307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r>
              <a:rPr lang="ar-IQ" sz="4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سَلامُ </a:t>
            </a:r>
            <a:r>
              <a:rPr lang="ar-IQ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 </a:t>
            </a:r>
            <a:r>
              <a:rPr lang="ar-IQ" sz="4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مَطَرٌ </a:t>
            </a:r>
            <a:r>
              <a:rPr lang="ar-IQ" sz="4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عَلَيْهَا .......   وَلَيْسَ عَلَيْكَ يَا مَطَرُ السَّلامُ</a:t>
            </a:r>
            <a:endParaRPr lang="ar-IQ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7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70456" y="0"/>
            <a:ext cx="11232567" cy="6857999"/>
          </a:xfrm>
        </p:spPr>
        <p:txBody>
          <a:bodyPr/>
          <a:lstStyle/>
          <a:p>
            <a:r>
              <a:rPr lang="ar-IQ" sz="4000" b="1" dirty="0">
                <a:latin typeface="Arial" panose="020B0604020202020204" pitchFamily="34" charset="0"/>
                <a:cs typeface="Arial" panose="020B0604020202020204" pitchFamily="34" charset="0"/>
              </a:rPr>
              <a:t>ومن الثاني قوله:</a:t>
            </a:r>
          </a:p>
          <a:p>
            <a:r>
              <a:rPr lang="ar-IQ" sz="4000" b="1" dirty="0">
                <a:latin typeface="Arial" panose="020B0604020202020204" pitchFamily="34" charset="0"/>
                <a:cs typeface="Arial" panose="020B0604020202020204" pitchFamily="34" charset="0"/>
              </a:rPr>
              <a:t>308 - </a:t>
            </a:r>
            <a:r>
              <a:rPr lang="ar-IQ" sz="40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ضَرَبَتْ صَدْرَهَا إليَّ وَقَالَتْ </a:t>
            </a:r>
            <a:r>
              <a:rPr lang="ar-IQ" sz="4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ar-IQ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عَدِيًّا </a:t>
            </a:r>
            <a:r>
              <a:rPr lang="ar-IQ" sz="40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لَقَدْ وَقَتْكَ </a:t>
            </a:r>
            <a:r>
              <a:rPr lang="ar-IQ" sz="4000" b="1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الأَوَاقِي</a:t>
            </a:r>
            <a:endParaRPr lang="ar-IQ" sz="40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269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84309" y="557011"/>
            <a:ext cx="10018713" cy="6300989"/>
          </a:xfrm>
        </p:spPr>
        <p:txBody>
          <a:bodyPr>
            <a:noAutofit/>
          </a:bodyPr>
          <a:lstStyle/>
          <a:p>
            <a:pPr algn="r"/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يخلو </a:t>
            </a:r>
            <a:r>
              <a:rPr lang="ar-IQ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المنادى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من أن يكون </a:t>
            </a:r>
            <a:r>
              <a:rPr lang="ar-IQ" sz="4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مندوبا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أو غيره فإن كان 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غيرَ </a:t>
            </a:r>
            <a:r>
              <a:rPr lang="ar-IQ" sz="4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مندوب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:فإما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 يكون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بعيدا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أو في حكم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البعيد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ar-IQ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كالنائم والساهي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 قريبا فإن كان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بعيدا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أو في حكمه فله من حروف النداء 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, وأي , </a:t>
            </a:r>
            <a:r>
              <a:rPr lang="ar-IQ" sz="4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وآ</a:t>
            </a:r>
            <a:r>
              <a:rPr lang="ar-IQ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ar-IQ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وهيا 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وإن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كان قريبا فله </a:t>
            </a:r>
            <a:r>
              <a:rPr lang="ar-IQ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الهمزة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نحو 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أزيدُ أقبلْ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وإن كان مندوبا وهو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723360"/>
      </p:ext>
    </p:extLst>
  </p:cSld>
  <p:clrMapOvr>
    <a:masterClrMapping/>
  </p:clrMapOvr>
  <p:transition spd="slow" advTm="163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1503023" cy="6857999"/>
          </a:xfrm>
        </p:spPr>
        <p:txBody>
          <a:bodyPr>
            <a:normAutofit/>
          </a:bodyPr>
          <a:lstStyle/>
          <a:p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وَبِاضْطِرَارٍ خُصَّ جَمْعُ (يَا) و(أَل). ألاّ مَعَ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وَمَحْكِيِّ الجُمَلْ</a:t>
            </a:r>
          </a:p>
          <a:p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والأكْثَرُ اللَّهُمَّ بالتَعْويضِ ......... وشَذَّ (يَا اللهُمَّ)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قَرِيضِ</a:t>
            </a:r>
            <a:endParaRPr lang="ar-IQ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523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9550" y="0"/>
            <a:ext cx="10923474" cy="6857999"/>
          </a:xfrm>
        </p:spPr>
        <p:txBody>
          <a:bodyPr>
            <a:normAutofit/>
          </a:bodyPr>
          <a:lstStyle/>
          <a:p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يجوز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الجمع بين حرف النداء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و(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في غير اسم الله تعالى وما سمى به من الجمل إلا في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ضرورة الشعر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كقوله:</a:t>
            </a:r>
          </a:p>
          <a:p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فَيَا الغُلامَانِ اللذَانِ فَرَّا ........... إيَّاكُمَا أَن تُعْقِبَانَا شَرَّا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5112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6220" y="0"/>
            <a:ext cx="10356803" cy="6857999"/>
          </a:xfrm>
        </p:spPr>
        <p:txBody>
          <a:bodyPr/>
          <a:lstStyle/>
          <a:p>
            <a:r>
              <a:rPr lang="ar-IQ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وأما مع اسم الله تعالى </a:t>
            </a:r>
            <a:r>
              <a:rPr lang="ar-IQ" sz="4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ومحكى</a:t>
            </a:r>
            <a:r>
              <a:rPr lang="ar-IQ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الجمل فيجوز فتقول </a:t>
            </a:r>
            <a:r>
              <a:rPr lang="ar-IQ" sz="4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الله)</a:t>
            </a:r>
            <a:r>
              <a:rPr lang="ar-IQ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بقطع الهمزة ووصلها وتقول فيمن اسمه </a:t>
            </a:r>
            <a:r>
              <a:rPr lang="ar-IQ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الرجلُ مُنْطَلِقُ</a:t>
            </a:r>
            <a:r>
              <a:rPr lang="ar-IQ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ar-IQ" sz="4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الرجلُ منطلقٌ أَقْبِلْ</a:t>
            </a:r>
            <a:r>
              <a:rPr lang="ar-IQ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والأكثر في نداء اسم الله </a:t>
            </a:r>
            <a:r>
              <a:rPr lang="ar-IQ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الَّلهُم</a:t>
            </a:r>
            <a:r>
              <a:rPr lang="ar-IQ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بميم مشددة </a:t>
            </a:r>
            <a:r>
              <a:rPr lang="ar-IQ" sz="4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معوضة</a:t>
            </a:r>
            <a:r>
              <a:rPr lang="ar-IQ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من حرف النداء وشذ الجمع بين </a:t>
            </a:r>
            <a:r>
              <a:rPr lang="ar-IQ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الميم </a:t>
            </a:r>
            <a:r>
              <a:rPr lang="ar-IQ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وحرف النداء في قوله:</a:t>
            </a:r>
          </a:p>
          <a:p>
            <a:r>
              <a:rPr lang="ar-IQ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إنِّي إذَا مَا حَدَثٌ أَلَمَّا .......... أَقُولُ </a:t>
            </a:r>
            <a:r>
              <a:rPr lang="ar-IQ" sz="44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الَّلهُمَّ </a:t>
            </a:r>
            <a:r>
              <a:rPr lang="ar-IQ" sz="44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الَّلهُمَّا</a:t>
            </a:r>
            <a:endParaRPr lang="ar-IQ" sz="44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98127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84310" y="103031"/>
            <a:ext cx="10018713" cy="6606862"/>
          </a:xfrm>
        </p:spPr>
        <p:txBody>
          <a:bodyPr>
            <a:normAutofit/>
          </a:bodyPr>
          <a:lstStyle/>
          <a:p>
            <a:r>
              <a:rPr lang="ar-IQ" sz="4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المتفجع عليه</a:t>
            </a:r>
          </a:p>
          <a:p>
            <a:r>
              <a:rPr lang="ar-IQ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 المتوجع منه فله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 </a:t>
            </a:r>
            <a:r>
              <a:rPr lang="ar-IQ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وازَيْدَاهْ</a:t>
            </a:r>
            <a:r>
              <a:rPr lang="ar-IQ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</a:t>
            </a:r>
            <a:r>
              <a:rPr lang="ar-IQ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IQ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(واظهراه) </a:t>
            </a:r>
            <a:r>
              <a:rPr lang="ar-IQ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(يَا) </a:t>
            </a:r>
            <a:r>
              <a:rPr lang="ar-IQ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أيضا عند عدم التباسه بغير المندوب فإن التبس تعينت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وامتنعت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(يَا).</a:t>
            </a:r>
            <a:endParaRPr lang="ar-IQ" sz="4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69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178">
        <p14:prism/>
      </p:transition>
    </mc:Choice>
    <mc:Fallback xmlns="">
      <p:transition spd="slow" advTm="31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1503023" cy="6857999"/>
          </a:xfrm>
        </p:spPr>
        <p:txBody>
          <a:bodyPr/>
          <a:lstStyle/>
          <a:p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وَغَيْرُ مَنْدُوبٍ وَمُضمَرٍ, وَمَا .......... </a:t>
            </a:r>
            <a:r>
              <a:rPr lang="ar-IQ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جَا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مُستَغَاثًا قَدْ يُعَرَّى فَاعْلَمَا</a:t>
            </a:r>
          </a:p>
          <a:p>
            <a:pPr marL="0" indent="0">
              <a:buNone/>
            </a:pPr>
            <a:endParaRPr lang="ar-IQ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وَذَاكَ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اسمِ الجنسِ والمُشارِ لَهْ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قَلَّ وَمَنْ يَمْنَعْهُ فَانْصُرْ عَاذِلَهْ</a:t>
            </a:r>
            <a:endParaRPr lang="ar-IQ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41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7">
        <p14:prism isContent="1"/>
      </p:transition>
    </mc:Choice>
    <mc:Fallback xmlns="">
      <p:transition spd="slow" advTm="24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1503023" cy="6857999"/>
          </a:xfrm>
        </p:spPr>
        <p:txBody>
          <a:bodyPr>
            <a:normAutofit/>
          </a:bodyPr>
          <a:lstStyle/>
          <a:p>
            <a:r>
              <a:rPr lang="ar-IQ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يجوز حذف حرف النداء مع المندوب نحو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وَازَيْدَاهْ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ولا مع الضمير نحو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إيَّاكَ قَدْ كُفِيتُكَ) </a:t>
            </a:r>
            <a:r>
              <a:rPr lang="ar-IQ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ولا مع </a:t>
            </a:r>
            <a:r>
              <a:rPr lang="ar-IQ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المستغاث</a:t>
            </a:r>
            <a:r>
              <a:rPr lang="ar-IQ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نحو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لَزَيْدٍ).</a:t>
            </a:r>
          </a:p>
          <a:p>
            <a:r>
              <a:rPr lang="ar-IQ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وأما غير هذه فيحذف معها الحرف جوازا فتقول </a:t>
            </a:r>
            <a:r>
              <a:rPr lang="ar-IQ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في 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زَيْدُ أَقْبِلْ) (زَيْدُ أَقْبِلْ) </a:t>
            </a:r>
            <a:r>
              <a:rPr lang="ar-IQ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وفي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عَبْدَ </a:t>
            </a:r>
            <a:r>
              <a:rPr lang="ar-IQ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ارْكَبْ) (عَبْدَ </a:t>
            </a:r>
            <a:r>
              <a:rPr lang="ar-IQ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 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ارْكَبْ) </a:t>
            </a:r>
            <a:r>
              <a:rPr lang="ar-IQ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لكن الحذف مع اسم الإشارة قليل وكذا مع اسم </a:t>
            </a:r>
            <a:r>
              <a:rPr lang="ar-IQ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الجنس</a:t>
            </a:r>
            <a:r>
              <a:rPr lang="ar-IQ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IQ" sz="4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26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62">
        <p:split orient="vert"/>
      </p:transition>
    </mc:Choice>
    <mc:Fallback xmlns="">
      <p:transition spd="slow" advTm="2562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81826" y="0"/>
            <a:ext cx="10421198" cy="6857999"/>
          </a:xfrm>
        </p:spPr>
        <p:txBody>
          <a:bodyPr>
            <a:normAutofit fontScale="92500"/>
          </a:bodyPr>
          <a:lstStyle/>
          <a:p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حتى إن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أكثر</a:t>
            </a:r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النحويين منعوه ولكن أجازه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طائفة</a:t>
            </a:r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منهم وتبعهم المصنف ولهذا قال ومن يمنعه فانصر عاذله أي انصر من يعذله على منعه لورود السماع به فمما ورد منه مع اسم الإشارة </a:t>
            </a:r>
            <a:r>
              <a:rPr lang="ar-IQ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قوله تعالى: {ثُمَّ أَنْتُمْ هَؤُلاءِ تَقْتُلُونَ أَنْفُسَكُمْ}</a:t>
            </a:r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 يا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هؤلاء</a:t>
            </a:r>
          </a:p>
          <a:p>
            <a:r>
              <a:rPr lang="ar-IQ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000" b="1" dirty="0">
                <a:latin typeface="Arial" panose="020B0604020202020204" pitchFamily="34" charset="0"/>
                <a:cs typeface="Arial" panose="020B0604020202020204" pitchFamily="34" charset="0"/>
              </a:rPr>
              <a:t>وقول الشاعر</a:t>
            </a:r>
            <a:r>
              <a:rPr lang="ar-IQ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- </a:t>
            </a:r>
          </a:p>
          <a:p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ذَا</a:t>
            </a:r>
            <a:r>
              <a:rPr lang="ar-IQ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ارْعِوَاءً, فَلَيْسَ بَعْدَ اشْتِعَالِ الرَّ </a:t>
            </a:r>
            <a:r>
              <a:rPr lang="ar-IQ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ar-IQ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أْسِ شَيْباً </a:t>
            </a:r>
            <a:r>
              <a:rPr lang="ar-IQ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IQ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الصِّبَا مِنْ سَبِيلِ</a:t>
            </a:r>
            <a:endParaRPr lang="ar-IQ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 </a:t>
            </a:r>
            <a:r>
              <a:rPr lang="ar-IQ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ياذا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ar-IQ" sz="4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ومما ورد منه مع اسم الجنس قولهم </a:t>
            </a:r>
            <a:r>
              <a:rPr lang="ar-IQ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(أَصْبِحْ لَيْلُ) </a:t>
            </a:r>
            <a:r>
              <a:rPr lang="ar-IQ" sz="4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 </a:t>
            </a:r>
            <a:r>
              <a:rPr lang="ar-IQ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ليل) </a:t>
            </a:r>
            <a:r>
              <a:rPr lang="ar-IQ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IQ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(أطْرِقْ كَرَا) </a:t>
            </a:r>
            <a:r>
              <a:rPr lang="ar-IQ" sz="4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 </a:t>
            </a:r>
            <a:r>
              <a:rPr lang="ar-IQ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كَرَا)</a:t>
            </a:r>
            <a:r>
              <a:rPr lang="ar-IQ" sz="4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IQ" sz="40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9070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882" y="128789"/>
            <a:ext cx="11065141" cy="5662411"/>
          </a:xfrm>
        </p:spPr>
        <p:txBody>
          <a:bodyPr>
            <a:normAutofit/>
          </a:bodyPr>
          <a:lstStyle/>
          <a:p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وَابْنِ المُعَرَّفَ المُنَادَى </a:t>
            </a:r>
            <a:r>
              <a:rPr lang="ar-IQ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المُفْرَدَا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على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الذِي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رَفْعِهِ قَدْ عُهِدَا</a:t>
            </a:r>
            <a:endParaRPr lang="ar-IQ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4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7584" y="0"/>
            <a:ext cx="10395440" cy="6857999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يخلو المنادى من أن يكون </a:t>
            </a:r>
            <a:r>
              <a:rPr lang="ar-IQ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مفردا أو مضافا أو مشبها به 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فإن كان مفردا فإما أن يكون معرفة أو نكرة مقصودة أو نكرة غير مقصودة فإن كان مفردا معرفة أو نكرة مقصودة </a:t>
            </a:r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بنى على ما كان يرفع به 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فإن كان يرفع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بالضمة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بنى عليها نحو </a:t>
            </a:r>
            <a:r>
              <a:rPr lang="ar-IQ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زَيْدُ) 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IQ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(يَا رَجُلُ) 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وإن كان يرفع بالألف أو بالواو فكذلك نحو </a:t>
            </a:r>
            <a:r>
              <a:rPr lang="ar-IQ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زيدانِ) 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IQ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رجُلانِ) و(يا زيدون) 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IQ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</a:t>
            </a:r>
            <a:r>
              <a:rPr lang="ar-IQ" sz="40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رُجَيْلُون</a:t>
            </a:r>
            <a:r>
              <a:rPr lang="ar-IQ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ويكون في محل نصب على </a:t>
            </a:r>
            <a:r>
              <a:rPr lang="ar-IQ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المفعولية </a:t>
            </a:r>
            <a:r>
              <a:rPr lang="ar-IQ" sz="4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؛ لأن 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المنادى مفعول به في المعنى وناصبه فعل مضمر نابت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(يا) 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منابه فأصل </a:t>
            </a:r>
            <a:r>
              <a:rPr lang="ar-IQ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 زيدُ) (أدعو زيدا) 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فحذف أدعو ونابت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(يا) </a:t>
            </a:r>
            <a:r>
              <a:rPr lang="ar-IQ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منابه.</a:t>
            </a:r>
          </a:p>
        </p:txBody>
      </p:sp>
    </p:spTree>
    <p:extLst>
      <p:ext uri="{BB962C8B-B14F-4D97-AF65-F5344CB8AC3E}">
        <p14:creationId xmlns:p14="http://schemas.microsoft.com/office/powerpoint/2010/main" val="1783762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9550" y="0"/>
            <a:ext cx="10923474" cy="6761407"/>
          </a:xfrm>
        </p:spPr>
        <p:txBody>
          <a:bodyPr>
            <a:normAutofit/>
          </a:bodyPr>
          <a:lstStyle/>
          <a:p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وَانْوِ انْضِمَامَ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بَنَوْا قَبْلَ النِّدَا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وَلْيُجْرَ مُجْرَى ذِي بِنَاءٍ جُدِّدَا</a:t>
            </a:r>
            <a:endParaRPr lang="ar-IQ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1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.9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287</TotalTime>
  <Words>968</Words>
  <Application>Microsoft Office PowerPoint</Application>
  <PresentationFormat>شاشة عريضة</PresentationFormat>
  <Paragraphs>44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6" baseType="lpstr">
      <vt:lpstr>Arial</vt:lpstr>
      <vt:lpstr>Corbel</vt:lpstr>
      <vt:lpstr>Tahoma</vt:lpstr>
      <vt:lpstr>خداعي</vt:lpstr>
      <vt:lpstr>النداء </vt:lpstr>
      <vt:lpstr>لا يخلو المنادى من أن يكون مندوبا أو غيره فإن كان غيرَ مندوب :فإما أن يكون بعيدا أو في حكم البعيد _كالنائم والساهي_ أو قريبا فإن كان بعيدا أو في حكمه فله من حروف النداء ((يا , وأي , وآ , وهيا )) وإن كان قريبا فله الهمزة نحو أزيدُ أقبلْ وإن كان مندوبا وهو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النداء</dc:title>
  <dc:creator>Mcd</dc:creator>
  <cp:lastModifiedBy>Mcd</cp:lastModifiedBy>
  <cp:revision>70</cp:revision>
  <dcterms:created xsi:type="dcterms:W3CDTF">2016-09-29T21:17:44Z</dcterms:created>
  <dcterms:modified xsi:type="dcterms:W3CDTF">2016-10-12T10:24:07Z</dcterms:modified>
</cp:coreProperties>
</file>