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09800" y="875763"/>
            <a:ext cx="9144000" cy="5229755"/>
          </a:xfrm>
        </p:spPr>
        <p:txBody>
          <a:bodyPr/>
          <a:lstStyle/>
          <a:p>
            <a:r>
              <a:rPr lang="ar-IQ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الندبة :</a:t>
            </a:r>
            <a:endParaRPr lang="ar-IQ" b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21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1820" y="257576"/>
            <a:ext cx="11797048" cy="6233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مَا لِلْمُنَادَى اجْعَلْ لِمَنْدُوبٍ وَمَا </a:t>
            </a:r>
            <a:endParaRPr lang="ar-IQ" sz="4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نُكِّرَ لَمْ يُنْدَبْ وَلا مَا أُبْهِمَا</a:t>
            </a:r>
            <a:endParaRPr lang="ar-IQ" sz="4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وَيُنْدَبُ المَوْصُولُ بالذِي اشْتَهَرْ </a:t>
            </a:r>
            <a:endParaRPr lang="ar-IQ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كَـ </a:t>
            </a: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بِئرَ زَمْزَمٍ" يَلِي </a:t>
            </a: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وَامَنْ حَفَرْ"</a:t>
            </a:r>
            <a:endParaRPr lang="ar-IQ" sz="4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ar-IQ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المندوب: </a:t>
            </a:r>
            <a:r>
              <a:rPr lang="ar-IQ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هو المتفجع </a:t>
            </a:r>
            <a:r>
              <a:rPr lang="ar-IQ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عليه 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36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وَازَيْدَاهْ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ar-IQ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والمتوجع منه 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وَاظَهْرَاهْ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ولا يندب </a:t>
            </a:r>
            <a:r>
              <a:rPr lang="ar-IQ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إلا المعرفة </a:t>
            </a:r>
            <a:r>
              <a:rPr lang="ar-IQ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فلا تندب </a:t>
            </a:r>
            <a:r>
              <a:rPr lang="ar-IQ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النكرة</a:t>
            </a:r>
            <a:r>
              <a:rPr lang="ar-IQ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فلا 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يقال: (</a:t>
            </a:r>
            <a:r>
              <a:rPr lang="ar-IQ" sz="3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وَارَجُلاهْ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ولا المبهم </a:t>
            </a:r>
            <a:r>
              <a:rPr lang="ar-IQ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كاسم الإشارة 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وَاهذَاهْ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ولا الموصول </a:t>
            </a:r>
            <a:r>
              <a:rPr lang="ar-IQ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إلا إن كان خاليا من 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واشتهر بالصلة 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كقولهم: (</a:t>
            </a:r>
            <a:r>
              <a:rPr lang="ar-IQ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وَامَنْ حَفَرَ بِئرَ زَمْزَمَاهْ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ar-IQ" sz="4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76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34851" y="334850"/>
            <a:ext cx="11449317" cy="6156101"/>
          </a:xfrm>
        </p:spPr>
        <p:txBody>
          <a:bodyPr/>
          <a:lstStyle/>
          <a:p>
            <a:r>
              <a:rPr lang="ar-IQ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وَمُنْتَهَى المَنْدُوبِ صِلهُ بِالألفْ  </a:t>
            </a:r>
            <a:endParaRPr lang="ar-IQ" sz="4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ar-IQ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مَتْلُوَّهَا إنْ كَانَ مِثْلَهَا حُذِفْ</a:t>
            </a:r>
            <a:endParaRPr lang="ar-IQ" sz="4800" b="1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كَذَاكَ تَنْوِينُ الذِي بِهِ كَمَلَ  </a:t>
            </a:r>
            <a:endParaRPr lang="ar-IQ" sz="4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ar-IQ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مِنْ صِلَةٍ أَو غَيْرِهَا نِلْتَ الأَمَلْ</a:t>
            </a:r>
            <a:endParaRPr lang="ar-IQ" sz="4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يلحق آخر المنادى المندوب </a:t>
            </a:r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ألفٌ </a:t>
            </a:r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نحو:(</a:t>
            </a:r>
            <a:r>
              <a:rPr lang="ar-IQ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وَازَيْدَا</a:t>
            </a:r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 </a:t>
            </a:r>
            <a:r>
              <a:rPr lang="ar-IQ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تَبْعَدْ</a:t>
            </a:r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ويُحذف </a:t>
            </a:r>
            <a:r>
              <a:rPr lang="ar-IQ" sz="4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 قبلها إن كان ألفا </a:t>
            </a:r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كقولك: (</a:t>
            </a:r>
            <a:r>
              <a:rPr lang="ar-IQ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وَامُوسَاهْ</a:t>
            </a:r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فحذف ألف </a:t>
            </a:r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مُوْسى</a:t>
            </a:r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وأتى بالألف للدلالة على الندبة أو كان تنوينا في آخر صلة أو غيرها </a:t>
            </a:r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وَامَنْ حَفَرَ بِئْرَ زَمْزَمَاهِ</a:t>
            </a:r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ونحو: (</a:t>
            </a:r>
            <a:r>
              <a:rPr lang="ar-IQ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</a:t>
            </a:r>
            <a:r>
              <a:rPr lang="ar-IQ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غُلام </a:t>
            </a:r>
            <a:r>
              <a:rPr lang="ar-IQ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زيداه</a:t>
            </a:r>
            <a:r>
              <a:rPr lang="ar-IQ" sz="4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44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7277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9245" y="463639"/>
            <a:ext cx="11397803" cy="6040192"/>
          </a:xfrm>
        </p:spPr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وَالشكْلَ حَتْمًا أَوْلِهِ مُجَانِسَا </a:t>
            </a:r>
            <a:endParaRPr lang="ar-IQ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إن 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يَكُنِ الفَتْحُ بِوَهْمٍ لابِسَا</a:t>
            </a:r>
            <a:endParaRPr lang="ar-IQ" sz="4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إذا كان آخر ما تلحقه ألف الندبة فتحة لحقته </a:t>
            </a:r>
            <a:r>
              <a:rPr lang="ar-IQ" sz="4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ألف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الندبة من غير تغيير لها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فتقول: (</a:t>
            </a:r>
            <a:r>
              <a:rPr lang="ar-IQ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وَاغلامَ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أحْمَدَاه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وإن كان غير ذلك وجب فتحه إلا إن أوقع في لبس فمثال ما لا يوقع في لبس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قولك: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في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غلام زيد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ar-IQ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وَاغلام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زيداه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وفي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زَيد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ar-IQ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وَازَيْدَاه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1229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73487" y="450761"/>
            <a:ext cx="11487955" cy="6078828"/>
          </a:xfrm>
        </p:spPr>
        <p:txBody>
          <a:bodyPr/>
          <a:lstStyle/>
          <a:p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ومثال ما يوقع فتحه في لبس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:(</a:t>
            </a:r>
            <a:r>
              <a:rPr lang="ar-IQ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واغلامَهُوه,وَاغُلامَكِيهْ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وأصله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وَاغُلامكِ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بكسر الكاف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وَاغلامَهُ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بضم الهاء فيجب قلب ألف الندبة بعد الكسرة ياء وبعد الضمة </a:t>
            </a:r>
            <a:r>
              <a:rPr lang="ar-IQ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واوا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 لأنك لو لم تفعل ذلك وحذفت الضمة والكسرة وفتحت وأتيت بألف الندبة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فقلت: (</a:t>
            </a:r>
            <a:r>
              <a:rPr lang="ar-IQ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وَاغلامَكاه,واغلامَهَاه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لالتبس المندوب المضاف إلى ضمير المخاطبة بالمندوب المضاف إلى ضمير المخاطب والتبس المندوب المضاف إلى ضمير الغائبة بالمندوب المضاف إلى ضمير الغائب.</a:t>
            </a:r>
          </a:p>
          <a:p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وإلى هذا أشار بقوله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:(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وَالشكل </a:t>
            </a:r>
            <a:r>
              <a:rPr lang="ar-IQ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حتما إلى </a:t>
            </a:r>
            <a:r>
              <a:rPr lang="ar-IQ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آخره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أي إذا شكل آخر المندوب بفتح أو ضم أو كسر فأوله مجانسا له من واو أو ياء إن كان الفتح موقعا في لبس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وَاغلامَهُوه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ar-IQ" sz="36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وَاغلامَكِيه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3600" b="1" dirty="0">
                <a:latin typeface="Arial" panose="020B0604020202020204" pitchFamily="34" charset="0"/>
                <a:cs typeface="Arial" panose="020B0604020202020204" pitchFamily="34" charset="0"/>
              </a:rPr>
              <a:t>وإن لم يكن الفتح موقعا في لبس فافتح آخره وأوله ألف الندبة 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وَازيداه</a:t>
            </a:r>
            <a:r>
              <a:rPr lang="ar-IQ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ar-IQ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وواغلام</a:t>
            </a:r>
            <a:r>
              <a:rPr lang="ar-IQ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زيداه</a:t>
            </a:r>
            <a:r>
              <a:rPr lang="ar-IQ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ar-IQ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1053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9549" y="515154"/>
            <a:ext cx="11269013" cy="6065949"/>
          </a:xfrm>
        </p:spPr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وَوَاقِفًا زِدْ هَاءَ سكْتٍ إنْ تُرِدْ </a:t>
            </a:r>
            <a:endParaRPr lang="ar-IQ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وإنْ تَشَأْ فالمَدُّ وَالْهَا </a:t>
            </a: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لا 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تَزِدْ</a:t>
            </a:r>
            <a:endParaRPr lang="ar-IQ" sz="4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 إذا وقف على المندوب لحقه بعد الألف هاء السكت 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4800" b="1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وَازيْدَاهْ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أو وقف على الألف 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نحو: (</a:t>
            </a:r>
            <a:r>
              <a:rPr lang="ar-IQ" sz="4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وَازَيْدَا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ولا تثبت الهاء في الوصل إلا </a:t>
            </a:r>
            <a:r>
              <a:rPr lang="ar-IQ" sz="4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ضرورة</a:t>
            </a: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كقوله:</a:t>
            </a:r>
          </a:p>
          <a:p>
            <a:pPr marL="0" indent="0">
              <a:buNone/>
            </a:pP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314</a:t>
            </a:r>
            <a:r>
              <a:rPr lang="ar-IQ" sz="4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ألا </a:t>
            </a:r>
            <a:r>
              <a:rPr lang="ar-IQ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عَمْرُو </a:t>
            </a:r>
            <a:r>
              <a:rPr lang="ar-IQ" sz="4800" b="1" u="sng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عَمْرُاهُ</a:t>
            </a:r>
            <a:r>
              <a:rPr lang="ar-IQ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ar-IQ" sz="4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وَعَمْرُو بْنَ </a:t>
            </a:r>
            <a:r>
              <a:rPr lang="ar-IQ" sz="48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الزُّبَيْرَاهُ</a:t>
            </a:r>
            <a:endParaRPr lang="ar-IQ" sz="4800" b="1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ar-IQ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0761" y="399244"/>
            <a:ext cx="11294771" cy="6027313"/>
          </a:xfrm>
        </p:spPr>
        <p:txBody>
          <a:bodyPr>
            <a:normAutofit fontScale="92500" lnSpcReduction="10000"/>
          </a:bodyPr>
          <a:lstStyle/>
          <a:p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وَقائِلٌ </a:t>
            </a:r>
            <a:r>
              <a:rPr lang="ar-IQ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وَاعَبْدِيَا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وَاعَبْـدَا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مَنْ </a:t>
            </a:r>
            <a:r>
              <a:rPr lang="ar-IQ" sz="4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النِّدا اليَا ذَا سكُونٍ أبْدَى</a:t>
            </a:r>
            <a:endParaRPr lang="ar-IQ" sz="4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أي إذا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نُدب المضافُ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إلى </a:t>
            </a:r>
            <a:r>
              <a:rPr lang="ar-IQ" sz="4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ياء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المتكلم على </a:t>
            </a:r>
            <a:r>
              <a:rPr lang="ar-IQ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لغة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من سكن </a:t>
            </a:r>
            <a:r>
              <a:rPr lang="ar-IQ" sz="4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الياء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قيل فيه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وَاعَبْدِيَا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بفتح </a:t>
            </a:r>
            <a:r>
              <a:rPr lang="ar-IQ" sz="4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الياء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وإلحاق </a:t>
            </a:r>
            <a:r>
              <a:rPr lang="ar-IQ" sz="4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ألف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الندبة أو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يَا عَبْدَا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بحذف </a:t>
            </a:r>
            <a:r>
              <a:rPr lang="ar-IQ" sz="4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الياء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وإلحاق </a:t>
            </a:r>
            <a:r>
              <a:rPr lang="ar-IQ" sz="4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ألف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الندبة.</a:t>
            </a:r>
          </a:p>
          <a:p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وإذا ندب على </a:t>
            </a:r>
            <a:r>
              <a:rPr lang="ar-IQ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لغة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من يحذف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الياء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أو يستغنى بالكسرة أو يقلب </a:t>
            </a:r>
            <a:r>
              <a:rPr lang="ar-IQ" sz="4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الياء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ألفا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والكسرة فتحة ويحذف </a:t>
            </a:r>
            <a:r>
              <a:rPr lang="ar-IQ" sz="4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الألف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ويستغنى بالفتحة أو يقلبها </a:t>
            </a:r>
            <a:r>
              <a:rPr lang="ar-IQ" sz="4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ألفا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ويبقيها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قيل: (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وَاعَبْدَا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ليس إلا وإذا ندب على </a:t>
            </a:r>
            <a:r>
              <a:rPr lang="ar-IQ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لغة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من يفتح </a:t>
            </a:r>
            <a:r>
              <a:rPr lang="ar-IQ" sz="4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الياء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يقال: (</a:t>
            </a:r>
            <a:r>
              <a:rPr lang="ar-IQ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وَاعَبْدِيَا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ليس إلا.</a:t>
            </a:r>
          </a:p>
          <a:p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فالحاصل أنه إنما يجوز الوجهان أعني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ar-IQ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وَاعَبْدِيَا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و(</a:t>
            </a:r>
            <a:r>
              <a:rPr lang="ar-IQ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وَاعَبْدَا</a:t>
            </a:r>
            <a:r>
              <a:rPr lang="ar-IQ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على لغة من سكن </a:t>
            </a:r>
            <a:r>
              <a:rPr lang="ar-IQ" sz="4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الياء</a:t>
            </a:r>
            <a:r>
              <a:rPr lang="ar-IQ" sz="4800" b="1" dirty="0">
                <a:latin typeface="Arial" panose="020B0604020202020204" pitchFamily="34" charset="0"/>
                <a:cs typeface="Arial" panose="020B0604020202020204" pitchFamily="34" charset="0"/>
              </a:rPr>
              <a:t> فقط كما ذكر المصنف.</a:t>
            </a:r>
          </a:p>
          <a:p>
            <a:endParaRPr lang="ar-IQ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ar-IQ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59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عمق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TM04033923[[fn=العمق]]</Template>
  <TotalTime>94</TotalTime>
  <Words>531</Words>
  <Application>Microsoft Office PowerPoint</Application>
  <PresentationFormat>شاشة عريضة</PresentationFormat>
  <Paragraphs>24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Corbel</vt:lpstr>
      <vt:lpstr>Tahoma</vt:lpstr>
      <vt:lpstr>عمق</vt:lpstr>
      <vt:lpstr>الندبة 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الندبة :</dc:title>
  <dc:creator>Mcd</dc:creator>
  <cp:lastModifiedBy>Mcd</cp:lastModifiedBy>
  <cp:revision>20</cp:revision>
  <dcterms:created xsi:type="dcterms:W3CDTF">2016-10-27T16:21:34Z</dcterms:created>
  <dcterms:modified xsi:type="dcterms:W3CDTF">2016-10-28T18:47:58Z</dcterms:modified>
</cp:coreProperties>
</file>