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rot="21420000">
            <a:off x="865574" y="663327"/>
            <a:ext cx="9755187" cy="1787200"/>
          </a:xfrm>
        </p:spPr>
        <p:txBody>
          <a:bodyPr/>
          <a:lstStyle/>
          <a:p>
            <a:r>
              <a:rPr lang="ar-IQ" dirty="0" smtClean="0"/>
              <a:t>الاخْتِصَاصُ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26153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rot="21420000">
            <a:off x="913284" y="322432"/>
            <a:ext cx="9755187" cy="4252966"/>
          </a:xfrm>
        </p:spPr>
        <p:txBody>
          <a:bodyPr/>
          <a:lstStyle/>
          <a:p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الاختِصَاصُ: كَنِدَاءٍ دونَ يَا </a:t>
            </a:r>
            <a:endParaRPr lang="ar-IQ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كَـ(أَيُّهَا الفَتَى) بإثْر(</a:t>
            </a:r>
            <a:r>
              <a:rPr lang="ar-IQ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ارْجُونِيَا</a:t>
            </a:r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ar-IQ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وَقَدْ تُرَى ذَا دُونَ (أَيٍّ) تِلْوَ (أَلْ) </a:t>
            </a:r>
            <a:endParaRPr lang="ar-IQ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ar-IQ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كَمِثْلِ(نَحْنُ العُرْبَ أَسْخَى مَنْ بَذَلْ)</a:t>
            </a:r>
            <a:endParaRPr lang="ar-IQ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6914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 rot="21420000">
            <a:off x="109258" y="240251"/>
            <a:ext cx="10986016" cy="4335525"/>
          </a:xfrm>
        </p:spPr>
        <p:txBody>
          <a:bodyPr/>
          <a:lstStyle/>
          <a:p>
            <a:r>
              <a:rPr lang="ar-IQ" sz="3200" b="1" dirty="0">
                <a:solidFill>
                  <a:srgbClr val="002060"/>
                </a:solidFill>
              </a:rPr>
              <a:t>الاختصاص</a:t>
            </a:r>
            <a:r>
              <a:rPr lang="ar-IQ" sz="3200" b="1" dirty="0">
                <a:solidFill>
                  <a:srgbClr val="FF0000"/>
                </a:solidFill>
              </a:rPr>
              <a:t>: يشبه النداء </a:t>
            </a:r>
            <a:r>
              <a:rPr lang="ar-IQ" sz="3200" b="1" dirty="0" smtClean="0">
                <a:solidFill>
                  <a:srgbClr val="FF0000"/>
                </a:solidFill>
              </a:rPr>
              <a:t>لفظًا </a:t>
            </a:r>
            <a:r>
              <a:rPr lang="ar-IQ" sz="3200" b="1" dirty="0">
                <a:solidFill>
                  <a:srgbClr val="FF0000"/>
                </a:solidFill>
              </a:rPr>
              <a:t>ويخالفه من </a:t>
            </a:r>
            <a:r>
              <a:rPr lang="ar-IQ" sz="3200" b="1" u="sng" dirty="0">
                <a:solidFill>
                  <a:srgbClr val="00B050"/>
                </a:solidFill>
              </a:rPr>
              <a:t>ثلاثة </a:t>
            </a:r>
            <a:r>
              <a:rPr lang="ar-IQ" sz="3200" b="1" u="sng" dirty="0" smtClean="0">
                <a:solidFill>
                  <a:srgbClr val="00B050"/>
                </a:solidFill>
              </a:rPr>
              <a:t>أوجهٍ</a:t>
            </a:r>
            <a:r>
              <a:rPr lang="ar-IQ" sz="3200" b="1" dirty="0" smtClean="0">
                <a:solidFill>
                  <a:srgbClr val="FF0000"/>
                </a:solidFill>
              </a:rPr>
              <a:t>:</a:t>
            </a:r>
            <a:endParaRPr lang="ar-IQ" sz="3200" b="1" dirty="0" smtClean="0">
              <a:solidFill>
                <a:srgbClr val="FF0000"/>
              </a:solidFill>
            </a:endParaRPr>
          </a:p>
          <a:p>
            <a:r>
              <a:rPr lang="ar-IQ" sz="3200" b="1" dirty="0">
                <a:solidFill>
                  <a:srgbClr val="FF0000"/>
                </a:solidFill>
              </a:rPr>
              <a:t>أحدها: </a:t>
            </a:r>
            <a:r>
              <a:rPr lang="ar-IQ" sz="3200" b="1" u="sng" dirty="0">
                <a:solidFill>
                  <a:srgbClr val="7030A0"/>
                </a:solidFill>
              </a:rPr>
              <a:t>أنه لا يستعمل معه حرف </a:t>
            </a:r>
            <a:r>
              <a:rPr lang="ar-IQ" sz="3200" b="1" u="sng" dirty="0" smtClean="0">
                <a:solidFill>
                  <a:srgbClr val="7030A0"/>
                </a:solidFill>
              </a:rPr>
              <a:t>نداء.</a:t>
            </a:r>
            <a:endParaRPr lang="ar-IQ" sz="3200" b="1" u="sng" dirty="0">
              <a:solidFill>
                <a:srgbClr val="7030A0"/>
              </a:solidFill>
            </a:endParaRPr>
          </a:p>
          <a:p>
            <a:r>
              <a:rPr lang="ar-IQ" sz="3200" b="1" dirty="0">
                <a:solidFill>
                  <a:srgbClr val="FF0000"/>
                </a:solidFill>
              </a:rPr>
              <a:t>والثاني:</a:t>
            </a:r>
            <a:r>
              <a:rPr lang="ar-IQ" sz="3200" b="1" u="sng" dirty="0">
                <a:solidFill>
                  <a:srgbClr val="FF0000"/>
                </a:solidFill>
              </a:rPr>
              <a:t> </a:t>
            </a:r>
            <a:r>
              <a:rPr lang="ar-IQ" sz="3200" b="1" u="sng" dirty="0">
                <a:solidFill>
                  <a:srgbClr val="7030A0"/>
                </a:solidFill>
              </a:rPr>
              <a:t>أنه لا بد أن يسبقه </a:t>
            </a:r>
            <a:r>
              <a:rPr lang="ar-IQ" sz="3200" b="1" u="sng" dirty="0" smtClean="0">
                <a:solidFill>
                  <a:srgbClr val="7030A0"/>
                </a:solidFill>
              </a:rPr>
              <a:t>شيء.</a:t>
            </a:r>
            <a:endParaRPr lang="ar-IQ" sz="3200" b="1" u="sng" dirty="0">
              <a:solidFill>
                <a:srgbClr val="7030A0"/>
              </a:solidFill>
            </a:endParaRPr>
          </a:p>
          <a:p>
            <a:r>
              <a:rPr lang="ar-IQ" sz="3200" b="1" dirty="0">
                <a:solidFill>
                  <a:srgbClr val="FF0000"/>
                </a:solidFill>
              </a:rPr>
              <a:t>والثالث: </a:t>
            </a:r>
            <a:r>
              <a:rPr lang="ar-IQ" sz="3200" b="1" u="sng" dirty="0">
                <a:solidFill>
                  <a:srgbClr val="7030A0"/>
                </a:solidFill>
              </a:rPr>
              <a:t>أن تصاحبه الألف واللام </a:t>
            </a:r>
            <a:r>
              <a:rPr lang="ar-IQ" sz="3200" b="1" dirty="0" smtClean="0">
                <a:solidFill>
                  <a:srgbClr val="7030A0"/>
                </a:solidFill>
              </a:rPr>
              <a:t>, </a:t>
            </a:r>
            <a:r>
              <a:rPr lang="ar-IQ" sz="3200" b="1" dirty="0" smtClean="0">
                <a:solidFill>
                  <a:srgbClr val="FF0000"/>
                </a:solidFill>
              </a:rPr>
              <a:t>وذلك </a:t>
            </a:r>
            <a:r>
              <a:rPr lang="ar-IQ" sz="3200" b="1" dirty="0">
                <a:solidFill>
                  <a:srgbClr val="FF0000"/>
                </a:solidFill>
              </a:rPr>
              <a:t>كقولك </a:t>
            </a:r>
            <a:r>
              <a:rPr lang="ar-IQ" sz="3200" b="1" dirty="0" smtClean="0">
                <a:solidFill>
                  <a:srgbClr val="FF0000"/>
                </a:solidFill>
              </a:rPr>
              <a:t>: (</a:t>
            </a:r>
            <a:r>
              <a:rPr lang="ar-IQ" sz="3200" b="1" dirty="0" smtClean="0">
                <a:solidFill>
                  <a:srgbClr val="002060"/>
                </a:solidFill>
              </a:rPr>
              <a:t>أنا أفعلُ كَذا </a:t>
            </a:r>
            <a:r>
              <a:rPr lang="ar-IQ" sz="3200" b="1" dirty="0">
                <a:solidFill>
                  <a:srgbClr val="002060"/>
                </a:solidFill>
              </a:rPr>
              <a:t>أيها </a:t>
            </a:r>
            <a:r>
              <a:rPr lang="ar-IQ" sz="3200" b="1" dirty="0" err="1" smtClean="0">
                <a:solidFill>
                  <a:srgbClr val="002060"/>
                </a:solidFill>
              </a:rPr>
              <a:t>الرَّجُلُ,ونَحْنُ</a:t>
            </a:r>
            <a:r>
              <a:rPr lang="ar-IQ" sz="3200" b="1" dirty="0" smtClean="0">
                <a:solidFill>
                  <a:srgbClr val="002060"/>
                </a:solidFill>
              </a:rPr>
              <a:t> العُرْبَ أَسْخَى النَّاس</a:t>
            </a:r>
            <a:r>
              <a:rPr lang="ar-IQ" sz="3200" b="1" dirty="0" smtClean="0">
                <a:solidFill>
                  <a:srgbClr val="FF0000"/>
                </a:solidFill>
              </a:rPr>
              <a:t>) </a:t>
            </a:r>
            <a:r>
              <a:rPr lang="ar-IQ" sz="3200" b="1" dirty="0">
                <a:solidFill>
                  <a:srgbClr val="FF0000"/>
                </a:solidFill>
              </a:rPr>
              <a:t>وقوله صَلَّى اللَّهُ عَلَيْهِ وَسَلَّمَ: "</a:t>
            </a:r>
            <a:r>
              <a:rPr lang="ar-IQ" sz="3200" b="1" dirty="0" smtClean="0">
                <a:solidFill>
                  <a:srgbClr val="00B050"/>
                </a:solidFill>
              </a:rPr>
              <a:t>نَحْنُ مَعَاشِرَ الأَنْبِيَاء </a:t>
            </a:r>
            <a:r>
              <a:rPr lang="ar-IQ" sz="3200" b="1" dirty="0">
                <a:solidFill>
                  <a:srgbClr val="00B050"/>
                </a:solidFill>
              </a:rPr>
              <a:t>لا </a:t>
            </a:r>
            <a:r>
              <a:rPr lang="ar-IQ" sz="3200" b="1" dirty="0" smtClean="0">
                <a:solidFill>
                  <a:srgbClr val="00B050"/>
                </a:solidFill>
              </a:rPr>
              <a:t>نُورَثُ مَا تَرَكْنَاه صَدَقَةٌ</a:t>
            </a:r>
            <a:r>
              <a:rPr lang="ar-IQ" sz="3200" b="1" dirty="0" smtClean="0">
                <a:solidFill>
                  <a:srgbClr val="FF0000"/>
                </a:solidFill>
              </a:rPr>
              <a:t>" </a:t>
            </a:r>
            <a:r>
              <a:rPr lang="ar-IQ" sz="3200" b="1" dirty="0">
                <a:solidFill>
                  <a:srgbClr val="FF0000"/>
                </a:solidFill>
              </a:rPr>
              <a:t>وهو منصوب بفعل مضمر والتقدير </a:t>
            </a:r>
            <a:r>
              <a:rPr lang="ar-IQ" sz="3200" b="1" dirty="0" smtClean="0">
                <a:solidFill>
                  <a:srgbClr val="FF0000"/>
                </a:solidFill>
              </a:rPr>
              <a:t>(</a:t>
            </a:r>
            <a:r>
              <a:rPr lang="ar-IQ" sz="3200" b="1" dirty="0" smtClean="0">
                <a:solidFill>
                  <a:srgbClr val="7030A0"/>
                </a:solidFill>
              </a:rPr>
              <a:t>أَخُصُّ العُرَبَ </a:t>
            </a:r>
            <a:r>
              <a:rPr lang="ar-IQ" sz="3200" b="1" dirty="0" smtClean="0">
                <a:solidFill>
                  <a:srgbClr val="FF0000"/>
                </a:solidFill>
              </a:rPr>
              <a:t>)و(</a:t>
            </a:r>
            <a:r>
              <a:rPr lang="ar-IQ" sz="3200" b="1" dirty="0" smtClean="0">
                <a:solidFill>
                  <a:srgbClr val="7030A0"/>
                </a:solidFill>
              </a:rPr>
              <a:t>أَخُصُّ مَعَاشِرَ الأَنْبِيَاء</a:t>
            </a:r>
            <a:r>
              <a:rPr lang="ar-IQ" sz="3200" b="1" dirty="0" smtClean="0">
                <a:solidFill>
                  <a:srgbClr val="FF0000"/>
                </a:solidFill>
              </a:rPr>
              <a:t>).</a:t>
            </a:r>
            <a:endParaRPr lang="ar-IQ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25</TotalTime>
  <Words>107</Words>
  <Application>Microsoft Office PowerPoint</Application>
  <PresentationFormat>شاشة عريضة</PresentationFormat>
  <Paragraphs>9</Paragraphs>
  <Slides>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7" baseType="lpstr">
      <vt:lpstr>Arial</vt:lpstr>
      <vt:lpstr>Impact</vt:lpstr>
      <vt:lpstr>Times New Roman</vt:lpstr>
      <vt:lpstr>الحدث الرئيسي</vt:lpstr>
      <vt:lpstr>الاخْتِصَاصُ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الاخْتِصَاصُ</dc:title>
  <dc:creator>Mcd</dc:creator>
  <cp:lastModifiedBy>Mcd</cp:lastModifiedBy>
  <cp:revision>5</cp:revision>
  <dcterms:created xsi:type="dcterms:W3CDTF">2016-11-03T17:55:57Z</dcterms:created>
  <dcterms:modified xsi:type="dcterms:W3CDTF">2016-11-04T10:03:13Z</dcterms:modified>
</cp:coreProperties>
</file>