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70" r:id="rId6"/>
    <p:sldId id="271" r:id="rId7"/>
    <p:sldId id="260" r:id="rId8"/>
    <p:sldId id="272" r:id="rId9"/>
    <p:sldId id="265" r:id="rId10"/>
    <p:sldId id="261" r:id="rId11"/>
    <p:sldId id="273" r:id="rId12"/>
    <p:sldId id="274" r:id="rId13"/>
    <p:sldId id="275" r:id="rId14"/>
    <p:sldId id="266" r:id="rId15"/>
    <p:sldId id="276" r:id="rId16"/>
    <p:sldId id="267" r:id="rId17"/>
    <p:sldId id="277" r:id="rId18"/>
    <p:sldId id="278" r:id="rId19"/>
    <p:sldId id="279" r:id="rId20"/>
    <p:sldId id="280"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CC"/>
    <a:srgbClr val="006600"/>
    <a:srgbClr val="FF0066"/>
    <a:srgbClr val="99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36" d="100"/>
          <a:sy n="36" d="100"/>
        </p:scale>
        <p:origin x="-90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27758DE-E47D-4053-888D-6E4321C132DC}" type="datetimeFigureOut">
              <a:rPr lang="ar-SA" smtClean="0"/>
              <a:pPr/>
              <a:t>03/07/1439</a:t>
            </a:fld>
            <a:endParaRPr lang="ar-SA" dirty="0"/>
          </a:p>
        </p:txBody>
      </p:sp>
      <p:sp>
        <p:nvSpPr>
          <p:cNvPr id="19" name="عنصر نائب للتذييل 18"/>
          <p:cNvSpPr>
            <a:spLocks noGrp="1"/>
          </p:cNvSpPr>
          <p:nvPr>
            <p:ph type="ftr" sz="quarter" idx="11"/>
          </p:nvPr>
        </p:nvSpPr>
        <p:spPr/>
        <p:txBody>
          <a:bodyPr/>
          <a:lstStyle/>
          <a:p>
            <a:endParaRPr lang="ar-SA" dirty="0"/>
          </a:p>
        </p:txBody>
      </p:sp>
      <p:sp>
        <p:nvSpPr>
          <p:cNvPr id="27" name="عنصر نائب لرقم الشريحة 26"/>
          <p:cNvSpPr>
            <a:spLocks noGrp="1"/>
          </p:cNvSpPr>
          <p:nvPr>
            <p:ph type="sldNum" sz="quarter" idx="12"/>
          </p:nvPr>
        </p:nvSpPr>
        <p:spPr/>
        <p:txBody>
          <a:bodyPr/>
          <a:lstStyle/>
          <a:p>
            <a:fld id="{81F5B563-8318-4D12-A609-BC91856425CF}" type="slidenum">
              <a:rPr lang="ar-SA" smtClean="0"/>
              <a:pPr/>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27758DE-E47D-4053-888D-6E4321C132DC}" type="datetimeFigureOut">
              <a:rPr lang="ar-SA" smtClean="0"/>
              <a:pPr/>
              <a:t>03/07/1439</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81F5B563-8318-4D12-A609-BC91856425CF}"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27758DE-E47D-4053-888D-6E4321C132DC}" type="datetimeFigureOut">
              <a:rPr lang="ar-SA" smtClean="0"/>
              <a:pPr/>
              <a:t>03/07/1439</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81F5B563-8318-4D12-A609-BC91856425CF}"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27758DE-E47D-4053-888D-6E4321C132DC}" type="datetimeFigureOut">
              <a:rPr lang="ar-SA" smtClean="0"/>
              <a:pPr/>
              <a:t>03/07/1439</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81F5B563-8318-4D12-A609-BC91856425CF}"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27758DE-E47D-4053-888D-6E4321C132DC}" type="datetimeFigureOut">
              <a:rPr lang="ar-SA" smtClean="0"/>
              <a:pPr/>
              <a:t>03/07/1439</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81F5B563-8318-4D12-A609-BC91856425CF}" type="slidenum">
              <a:rPr lang="ar-SA" smtClean="0"/>
              <a:pPr/>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27758DE-E47D-4053-888D-6E4321C132DC}" type="datetimeFigureOut">
              <a:rPr lang="ar-SA" smtClean="0"/>
              <a:pPr/>
              <a:t>03/07/1439</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81F5B563-8318-4D12-A609-BC91856425CF}"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27758DE-E47D-4053-888D-6E4321C132DC}" type="datetimeFigureOut">
              <a:rPr lang="ar-SA" smtClean="0"/>
              <a:pPr/>
              <a:t>03/07/1439</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81F5B563-8318-4D12-A609-BC91856425CF}"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827758DE-E47D-4053-888D-6E4321C132DC}" type="datetimeFigureOut">
              <a:rPr lang="ar-SA" smtClean="0"/>
              <a:pPr/>
              <a:t>03/07/1439</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81F5B563-8318-4D12-A609-BC91856425CF}"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27758DE-E47D-4053-888D-6E4321C132DC}" type="datetimeFigureOut">
              <a:rPr lang="ar-SA" smtClean="0"/>
              <a:pPr/>
              <a:t>03/07/1439</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81F5B563-8318-4D12-A609-BC91856425CF}"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27758DE-E47D-4053-888D-6E4321C132DC}" type="datetimeFigureOut">
              <a:rPr lang="ar-SA" smtClean="0"/>
              <a:pPr/>
              <a:t>03/07/1439</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81F5B563-8318-4D12-A609-BC91856425CF}"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27758DE-E47D-4053-888D-6E4321C132DC}" type="datetimeFigureOut">
              <a:rPr lang="ar-SA" smtClean="0"/>
              <a:pPr/>
              <a:t>03/07/1439</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a:xfrm>
            <a:off x="8077200" y="6356350"/>
            <a:ext cx="609600" cy="365125"/>
          </a:xfrm>
        </p:spPr>
        <p:txBody>
          <a:bodyPr/>
          <a:lstStyle/>
          <a:p>
            <a:fld id="{81F5B563-8318-4D12-A609-BC91856425CF}" type="slidenum">
              <a:rPr lang="ar-SA" smtClean="0"/>
              <a:pPr/>
              <a:t>‹#›</a:t>
            </a:fld>
            <a:endParaRPr lang="ar-SA" dirty="0"/>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dirty="0"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27758DE-E47D-4053-888D-6E4321C132DC}" type="datetimeFigureOut">
              <a:rPr lang="ar-SA" smtClean="0"/>
              <a:pPr/>
              <a:t>03/07/1439</a:t>
            </a:fld>
            <a:endParaRPr lang="ar-SA" dirty="0"/>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dirty="0"/>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1F5B563-8318-4D12-A609-BC91856425CF}" type="slidenum">
              <a:rPr lang="ar-SA" smtClean="0"/>
              <a:pPr/>
              <a:t>‹#›</a:t>
            </a:fld>
            <a:endParaRPr lang="ar-SA" dirty="0"/>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785786" y="500043"/>
            <a:ext cx="7572428" cy="258532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الحيل الدفاعية</a:t>
            </a:r>
            <a:endParaRPr lang="ar-IQ"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ar-SA" sz="5400" b="1" dirty="0" smtClean="0"/>
              <a:t> ميكانزمات الدفاع اللاشعورية</a:t>
            </a:r>
            <a:endParaRPr lang="en-US" sz="5400" dirty="0" smtClean="0"/>
          </a:p>
          <a:p>
            <a:pPr algn="ctr"/>
            <a:r>
              <a:rPr lang="ar-IQ"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SA"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ar-SA"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مستطيل 4"/>
          <p:cNvSpPr/>
          <p:nvPr/>
        </p:nvSpPr>
        <p:spPr>
          <a:xfrm>
            <a:off x="500034" y="2357431"/>
            <a:ext cx="7929618" cy="4524315"/>
          </a:xfrm>
          <a:prstGeom prst="rect">
            <a:avLst/>
          </a:prstGeom>
        </p:spPr>
        <p:txBody>
          <a:bodyPr wrap="square">
            <a:spAutoFit/>
          </a:bodyPr>
          <a:lstStyle/>
          <a:p>
            <a:pPr algn="ctr"/>
            <a:r>
              <a:rPr lang="ar-SA" sz="4800" b="1" dirty="0" smtClean="0">
                <a:solidFill>
                  <a:srgbClr val="C00000"/>
                </a:solidFill>
              </a:rPr>
              <a:t>هى عملية لاشعورية ت</a:t>
            </a:r>
            <a:r>
              <a:rPr lang="ar-IQ" sz="4800" b="1" dirty="0" smtClean="0">
                <a:solidFill>
                  <a:srgbClr val="C00000"/>
                </a:solidFill>
              </a:rPr>
              <a:t>هدف</a:t>
            </a:r>
            <a:r>
              <a:rPr lang="ar-SA" sz="4800" b="1" dirty="0" smtClean="0">
                <a:solidFill>
                  <a:srgbClr val="C00000"/>
                </a:solidFill>
              </a:rPr>
              <a:t> إلى تخفيف التوتر النفسي المؤلم وحالات الضيق التي تنشأ عن استمرار حالة الإحباط مدة طويلة بسبب عجز المرء عن التغلب على العوائق التي تعترض إشباع دوافعه.</a:t>
            </a:r>
            <a:endParaRPr lang="en-US" sz="4800" b="1"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28596" y="642919"/>
            <a:ext cx="8286808" cy="5386090"/>
          </a:xfrm>
          <a:prstGeom prst="rect">
            <a:avLst/>
          </a:prstGeom>
          <a:noFill/>
        </p:spPr>
        <p:txBody>
          <a:bodyPr wrap="square" rtlCol="1">
            <a:spAutoFit/>
          </a:bodyPr>
          <a:lstStyle/>
          <a:p>
            <a:endParaRPr lang="ar-SA" sz="2800" dirty="0" smtClean="0">
              <a:solidFill>
                <a:srgbClr val="FF0066"/>
              </a:solidFill>
            </a:endParaRPr>
          </a:p>
          <a:p>
            <a:r>
              <a:rPr lang="ar-SA" sz="3600" dirty="0" smtClean="0">
                <a:solidFill>
                  <a:srgbClr val="990000"/>
                </a:solidFill>
              </a:rPr>
              <a:t>5- </a:t>
            </a:r>
            <a:r>
              <a:rPr lang="ar-SA" sz="3600" dirty="0" smtClean="0"/>
              <a:t>التقمص (التوحد ) :</a:t>
            </a:r>
            <a:r>
              <a:rPr lang="ar-SA" sz="3600" dirty="0" smtClean="0">
                <a:solidFill>
                  <a:srgbClr val="990000"/>
                </a:solidFill>
              </a:rPr>
              <a:t> هو العملية اللاشعورية التي يدمج عن طريقها الفرد شخصيته في شخصية فرد آخر يتوحد به ويتمثل صفاته وأخلاقياته ويمتص قيمة واتجاهاته ويستدمجها في ذاته ويجعلها من مكونات شخصيته .</a:t>
            </a:r>
            <a:endParaRPr lang="ar-IQ" sz="3600" dirty="0" smtClean="0">
              <a:solidFill>
                <a:srgbClr val="990000"/>
              </a:solidFill>
            </a:endParaRPr>
          </a:p>
          <a:p>
            <a:r>
              <a:rPr lang="ar-SA" sz="3600" b="1" dirty="0" smtClean="0"/>
              <a:t>طفل يبدأ بتقليد سلوك المعلم الذي يرتل (بحرف الراء) لاشعوريا</a:t>
            </a:r>
            <a:r>
              <a:rPr lang="ar-SA" sz="3600" b="1" dirty="0" smtClean="0"/>
              <a:t>.</a:t>
            </a:r>
            <a:endParaRPr lang="ar-IQ" sz="3600" b="1" dirty="0" smtClean="0"/>
          </a:p>
          <a:p>
            <a:r>
              <a:rPr lang="ar-IQ" sz="3600" b="1" dirty="0" smtClean="0"/>
              <a:t>طفلة تقلد والدتها بلبس الكعب العالي ووضع المكياج</a:t>
            </a:r>
            <a:endParaRPr lang="en-US" sz="3600" dirty="0" smtClean="0"/>
          </a:p>
          <a:p>
            <a:endParaRPr lang="ar-SA" sz="2800" dirty="0" smtClean="0">
              <a:solidFill>
                <a:srgbClr val="99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85720" y="642918"/>
            <a:ext cx="8501122" cy="5078313"/>
          </a:xfrm>
          <a:prstGeom prst="rect">
            <a:avLst/>
          </a:prstGeom>
          <a:noFill/>
        </p:spPr>
        <p:txBody>
          <a:bodyPr wrap="square" rtlCol="1">
            <a:spAutoFit/>
          </a:bodyPr>
          <a:lstStyle/>
          <a:p>
            <a:r>
              <a:rPr lang="ar-IQ" sz="3600" b="1" dirty="0" smtClean="0">
                <a:solidFill>
                  <a:srgbClr val="C00000"/>
                </a:solidFill>
              </a:rPr>
              <a:t>6</a:t>
            </a:r>
            <a:r>
              <a:rPr lang="ar-SA" sz="3600" b="1" dirty="0" smtClean="0">
                <a:solidFill>
                  <a:srgbClr val="C00000"/>
                </a:solidFill>
              </a:rPr>
              <a:t>- الإعلاء أو التسامي</a:t>
            </a:r>
            <a:r>
              <a:rPr lang="ar-SA" sz="3600" b="1" dirty="0" smtClean="0">
                <a:solidFill>
                  <a:srgbClr val="002060"/>
                </a:solidFill>
              </a:rPr>
              <a:t> : الإعلاء يعني تحويل الطاقة المرتبطة بدوافع يضع المجتمع قيودا على إشباعها إلى أهداف وإنجازات يقبلها المجتمع .</a:t>
            </a:r>
            <a:endParaRPr lang="ar-IQ" sz="3600" b="1" dirty="0" smtClean="0">
              <a:solidFill>
                <a:srgbClr val="002060"/>
              </a:solidFill>
            </a:endParaRPr>
          </a:p>
          <a:p>
            <a:r>
              <a:rPr lang="ar-SA" sz="3600" b="1" dirty="0" smtClean="0">
                <a:solidFill>
                  <a:srgbClr val="C00000"/>
                </a:solidFill>
              </a:rPr>
              <a:t>مثال</a:t>
            </a:r>
            <a:r>
              <a:rPr lang="ar-IQ" sz="3600" b="1" dirty="0" smtClean="0">
                <a:solidFill>
                  <a:srgbClr val="C00000"/>
                </a:solidFill>
              </a:rPr>
              <a:t>//</a:t>
            </a:r>
            <a:r>
              <a:rPr lang="ar-SA" sz="3600" b="1" dirty="0" smtClean="0">
                <a:solidFill>
                  <a:srgbClr val="C00000"/>
                </a:solidFill>
              </a:rPr>
              <a:t> المرأة التي تكون مطالبة بعمل ريجيم فتظهر اهتمام</a:t>
            </a:r>
            <a:r>
              <a:rPr lang="en-US" sz="3600" b="1" dirty="0" smtClean="0">
                <a:solidFill>
                  <a:srgbClr val="C00000"/>
                </a:solidFill>
              </a:rPr>
              <a:t> </a:t>
            </a:r>
            <a:r>
              <a:rPr lang="ar-SA" sz="3600" b="1" dirty="0" smtClean="0">
                <a:solidFill>
                  <a:srgbClr val="C00000"/>
                </a:solidFill>
              </a:rPr>
              <a:t>بالرسم وترسم العديد من اللوحات الفنية الجميلة وقد يكون في معظمها رسوم للفواكة</a:t>
            </a:r>
            <a:r>
              <a:rPr lang="en-US" sz="3600" b="1" dirty="0" smtClean="0">
                <a:solidFill>
                  <a:srgbClr val="C00000"/>
                </a:solidFill>
              </a:rPr>
              <a:t>.</a:t>
            </a:r>
            <a:br>
              <a:rPr lang="en-US" sz="3600" b="1" dirty="0" smtClean="0">
                <a:solidFill>
                  <a:srgbClr val="C00000"/>
                </a:solidFill>
              </a:rPr>
            </a:br>
            <a:r>
              <a:rPr lang="ar-SA" sz="3600" b="1" dirty="0" smtClean="0">
                <a:solidFill>
                  <a:srgbClr val="C00000"/>
                </a:solidFill>
              </a:rPr>
              <a:t>او كالذي لايشعر بالرضا من حياته الزوجية فيشغل نفسة بالتصليحات والاضافات في منزلة</a:t>
            </a:r>
            <a:r>
              <a:rPr lang="en-US" sz="3600" b="1" dirty="0" smtClean="0">
                <a:solidFill>
                  <a:srgbClr val="C00000"/>
                </a:solidFill>
              </a:rPr>
              <a:t> </a:t>
            </a:r>
            <a:r>
              <a:rPr lang="ar-SA" sz="3600" b="1" dirty="0" smtClean="0">
                <a:solidFill>
                  <a:srgbClr val="C00000"/>
                </a:solidFill>
              </a:rPr>
              <a:t>مما يعني بانه لا وقت لدية للعلاقات الاجتماعية</a:t>
            </a:r>
            <a:r>
              <a:rPr lang="en-US" sz="3600" b="1" dirty="0" smtClean="0">
                <a:solidFill>
                  <a:srgbClr val="C00000"/>
                </a:solidFill>
              </a:rPr>
              <a:t> . </a:t>
            </a:r>
            <a:endParaRPr lang="ar-SA" sz="3600" b="1" dirty="0" smtClean="0">
              <a:solidFill>
                <a:srgbClr val="C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142852"/>
            <a:ext cx="9001156" cy="6186309"/>
          </a:xfrm>
          <a:prstGeom prst="rect">
            <a:avLst/>
          </a:prstGeom>
        </p:spPr>
        <p:txBody>
          <a:bodyPr wrap="square">
            <a:spAutoFit/>
          </a:bodyPr>
          <a:lstStyle/>
          <a:p>
            <a:pPr algn="ctr"/>
            <a:r>
              <a:rPr lang="ar-SA" sz="3600" b="1" dirty="0" smtClean="0">
                <a:solidFill>
                  <a:srgbClr val="7030A0"/>
                </a:solidFill>
              </a:rPr>
              <a:t>ال</a:t>
            </a:r>
            <a:r>
              <a:rPr lang="ar-IQ" sz="3600" b="1" dirty="0" smtClean="0">
                <a:solidFill>
                  <a:srgbClr val="7030A0"/>
                </a:solidFill>
              </a:rPr>
              <a:t>إ</a:t>
            </a:r>
            <a:r>
              <a:rPr lang="ar-SA" sz="3600" b="1" dirty="0" smtClean="0">
                <a:solidFill>
                  <a:srgbClr val="7030A0"/>
                </a:solidFill>
              </a:rPr>
              <a:t>نكار</a:t>
            </a:r>
            <a:r>
              <a:rPr lang="ar-IQ" sz="3600" b="1" dirty="0" smtClean="0">
                <a:solidFill>
                  <a:srgbClr val="7030A0"/>
                </a:solidFill>
              </a:rPr>
              <a:t>:</a:t>
            </a:r>
            <a:r>
              <a:rPr lang="ar-SA" sz="3600" dirty="0" smtClean="0"/>
              <a:t>هو انكار الاشياء التي تسبب قلقاً او انكار كل ما يهدد الذات وابعاده عن دائرة الوعي،وقد يكون الانكار خيالياً في بعض الاحيان</a:t>
            </a:r>
            <a:r>
              <a:rPr lang="en-US" sz="3600" dirty="0" smtClean="0"/>
              <a:t> .</a:t>
            </a:r>
            <a:r>
              <a:rPr lang="ar-SA" sz="3600" dirty="0" smtClean="0"/>
              <a:t>يحاول به الفرد بناء أوهام قائمة على</a:t>
            </a:r>
            <a:r>
              <a:rPr lang="en-US" sz="3600" dirty="0" smtClean="0"/>
              <a:t> </a:t>
            </a:r>
            <a:r>
              <a:rPr lang="ar-SA" sz="3600" dirty="0" smtClean="0"/>
              <a:t>إنكار الواقع ومن ثم التصرف في ضوء هذه الأوهام الذاتية بغض النظر عن مدى تناقضها</a:t>
            </a:r>
            <a:r>
              <a:rPr lang="en-US" sz="3600" dirty="0" smtClean="0"/>
              <a:t> </a:t>
            </a:r>
            <a:r>
              <a:rPr lang="ar-SA" sz="3600" dirty="0" smtClean="0"/>
              <a:t>مع الواقع</a:t>
            </a:r>
            <a:r>
              <a:rPr lang="en-US" sz="3600" dirty="0" smtClean="0"/>
              <a:t> .</a:t>
            </a:r>
          </a:p>
          <a:p>
            <a:pPr algn="ctr"/>
            <a:r>
              <a:rPr lang="ar-SA" sz="3600" b="1" dirty="0" smtClean="0">
                <a:solidFill>
                  <a:srgbClr val="C00000"/>
                </a:solidFill>
              </a:rPr>
              <a:t>مثل رفض الطفل لموت والده أو والدته والعيش في وهم بتصوره أنها سافرت</a:t>
            </a:r>
            <a:r>
              <a:rPr lang="en-US" sz="3600" b="1" dirty="0" smtClean="0">
                <a:solidFill>
                  <a:srgbClr val="C00000"/>
                </a:solidFill>
              </a:rPr>
              <a:t> </a:t>
            </a:r>
            <a:r>
              <a:rPr lang="ar-SA" sz="3600" b="1" dirty="0" smtClean="0">
                <a:solidFill>
                  <a:srgbClr val="C00000"/>
                </a:solidFill>
              </a:rPr>
              <a:t>وسوف تعود عمّا قريب ، وذلك لعدم قدرته على مفارقتها</a:t>
            </a:r>
            <a:r>
              <a:rPr lang="ar-SA" sz="3600" dirty="0" smtClean="0">
                <a:solidFill>
                  <a:srgbClr val="C00000"/>
                </a:solidFill>
              </a:rPr>
              <a:t> </a:t>
            </a:r>
            <a:endParaRPr lang="ar-IQ" sz="3600" dirty="0" smtClean="0">
              <a:solidFill>
                <a:srgbClr val="C00000"/>
              </a:solidFill>
            </a:endParaRPr>
          </a:p>
          <a:p>
            <a:pPr algn="ctr"/>
            <a:r>
              <a:rPr lang="ar-SA" sz="3600" b="1" dirty="0" smtClean="0">
                <a:solidFill>
                  <a:schemeClr val="accent6">
                    <a:lumMod val="50000"/>
                  </a:schemeClr>
                </a:solidFill>
              </a:rPr>
              <a:t>انكار مدمني المخدرات والحكول لحقيقة مشكلتهم وبانهم يستطيعون السيطرة</a:t>
            </a:r>
            <a:endParaRPr lang="ar-IQ" sz="3600" dirty="0" smtClean="0">
              <a:solidFill>
                <a:schemeClr val="accent6">
                  <a:lumMod val="50000"/>
                </a:schemeClr>
              </a:solidFill>
            </a:endParaRPr>
          </a:p>
          <a:p>
            <a:pPr algn="ctr"/>
            <a:endParaRPr lang="en-US" sz="3600" dirty="0">
              <a:solidFill>
                <a:srgbClr val="C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495215"/>
            <a:ext cx="9144000" cy="526297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fontAlgn="base">
              <a:spcBef>
                <a:spcPct val="0"/>
              </a:spcBef>
              <a:spcAft>
                <a:spcPct val="0"/>
              </a:spcAft>
            </a:pPr>
            <a:r>
              <a:rPr kumimoji="0" lang="ar-IQ" sz="4800" b="1" i="0" u="sng" strike="noStrike" cap="none" normalizeH="0" baseline="0" dirty="0" smtClean="0">
                <a:ln>
                  <a:noFill/>
                </a:ln>
                <a:solidFill>
                  <a:schemeClr val="accent2">
                    <a:lumMod val="75000"/>
                  </a:schemeClr>
                </a:solidFill>
                <a:effectLst/>
                <a:latin typeface="Times New Roman" pitchFamily="18" charset="0"/>
                <a:ea typeface="Times New Roman" pitchFamily="18" charset="0"/>
                <a:cs typeface="Times New Roman" pitchFamily="18" charset="0"/>
              </a:rPr>
              <a:t>8.</a:t>
            </a:r>
            <a:r>
              <a:rPr kumimoji="0" lang="ar-SA" sz="4800" b="1" i="0" u="sng" strike="noStrike" cap="none" normalizeH="0" baseline="0" dirty="0" smtClean="0">
                <a:ln>
                  <a:noFill/>
                </a:ln>
                <a:solidFill>
                  <a:schemeClr val="accent2">
                    <a:lumMod val="75000"/>
                  </a:schemeClr>
                </a:solidFill>
                <a:effectLst/>
                <a:latin typeface="Times New Roman" pitchFamily="18" charset="0"/>
                <a:ea typeface="Times New Roman" pitchFamily="18" charset="0"/>
                <a:cs typeface="Times New Roman" pitchFamily="18" charset="0"/>
              </a:rPr>
              <a:t>ال</a:t>
            </a:r>
            <a:r>
              <a:rPr kumimoji="0" lang="ar-IQ" sz="4800" b="1" i="0" u="sng" strike="noStrike" cap="none" normalizeH="0" baseline="0" dirty="0" smtClean="0">
                <a:ln>
                  <a:noFill/>
                </a:ln>
                <a:solidFill>
                  <a:schemeClr val="accent2">
                    <a:lumMod val="75000"/>
                  </a:schemeClr>
                </a:solidFill>
                <a:effectLst/>
                <a:latin typeface="Times New Roman" pitchFamily="18" charset="0"/>
                <a:ea typeface="Times New Roman" pitchFamily="18" charset="0"/>
                <a:cs typeface="Times New Roman" pitchFamily="18" charset="0"/>
              </a:rPr>
              <a:t>إ</a:t>
            </a:r>
            <a:r>
              <a:rPr kumimoji="0" lang="ar-SA" sz="4800" b="1" i="0" u="sng" strike="noStrike" cap="none" normalizeH="0" baseline="0" dirty="0" smtClean="0">
                <a:ln>
                  <a:noFill/>
                </a:ln>
                <a:solidFill>
                  <a:schemeClr val="accent2">
                    <a:lumMod val="75000"/>
                  </a:schemeClr>
                </a:solidFill>
                <a:effectLst/>
                <a:latin typeface="Times New Roman" pitchFamily="18" charset="0"/>
                <a:ea typeface="Times New Roman" pitchFamily="18" charset="0"/>
                <a:cs typeface="Times New Roman" pitchFamily="18" charset="0"/>
              </a:rPr>
              <a:t>زاحة</a:t>
            </a:r>
            <a:r>
              <a:rPr kumimoji="0" lang="ar-IQ" sz="4800" b="1" i="0" u="sng" strike="noStrike" cap="none" normalizeH="0" baseline="0" dirty="0" smtClean="0">
                <a:ln>
                  <a:noFill/>
                </a:ln>
                <a:solidFill>
                  <a:schemeClr val="accent2">
                    <a:lumMod val="75000"/>
                  </a:schemeClr>
                </a:solidFill>
                <a:effectLst/>
                <a:latin typeface="Times New Roman" pitchFamily="18" charset="0"/>
                <a:ea typeface="Times New Roman" pitchFamily="18" charset="0"/>
                <a:cs typeface="Times New Roman" pitchFamily="18" charset="0"/>
              </a:rPr>
              <a:t>:</a:t>
            </a:r>
            <a:r>
              <a:rPr lang="ar-SA" sz="4800" b="1" dirty="0" smtClean="0">
                <a:latin typeface="Times New Roman" pitchFamily="18" charset="0"/>
                <a:ea typeface="Times New Roman" pitchFamily="18" charset="0"/>
                <a:cs typeface="Times New Roman" pitchFamily="18" charset="0"/>
              </a:rPr>
              <a:t>هى توجيه الأنفعالات الشديدة نحو أشخاص </a:t>
            </a:r>
            <a:r>
              <a:rPr lang="ar-IQ" sz="4800" b="1" dirty="0" smtClean="0">
                <a:latin typeface="Times New Roman" pitchFamily="18" charset="0"/>
                <a:ea typeface="Times New Roman" pitchFamily="18" charset="0"/>
                <a:cs typeface="Times New Roman" pitchFamily="18" charset="0"/>
              </a:rPr>
              <a:t>ا</a:t>
            </a:r>
            <a:r>
              <a:rPr lang="ar-SA" sz="4800" b="1" dirty="0" smtClean="0">
                <a:latin typeface="Times New Roman" pitchFamily="18" charset="0"/>
                <a:ea typeface="Times New Roman" pitchFamily="18" charset="0"/>
                <a:cs typeface="Times New Roman" pitchFamily="18" charset="0"/>
              </a:rPr>
              <a:t>خرين غير الأشخاص الحقيقيين الخاصين بالمشكلة أو المثير القائم ضد الفرد القائم بالأزاحة</a:t>
            </a:r>
            <a:endParaRPr lang="ar-IQ" sz="4800" b="1" dirty="0" smtClean="0">
              <a:latin typeface="Times New Roman" pitchFamily="18" charset="0"/>
              <a:ea typeface="Times New Roman" pitchFamily="18" charset="0"/>
              <a:cs typeface="Times New Roman" pitchFamily="18" charset="0"/>
            </a:endParaRPr>
          </a:p>
          <a:p>
            <a:pPr lvl="0" algn="justLow" fontAlgn="base">
              <a:spcBef>
                <a:spcPct val="0"/>
              </a:spcBef>
              <a:spcAft>
                <a:spcPct val="0"/>
              </a:spcAft>
            </a:pPr>
            <a:r>
              <a:rPr kumimoji="0" lang="ar-SA" sz="4800" b="1" i="0" u="none" strike="noStrike" cap="none" normalizeH="0" baseline="0" dirty="0" smtClean="0">
                <a:ln>
                  <a:noFill/>
                </a:ln>
                <a:solidFill>
                  <a:srgbClr val="FF0066"/>
                </a:solidFill>
                <a:effectLst/>
                <a:latin typeface="Times New Roman" pitchFamily="18" charset="0"/>
                <a:ea typeface="Times New Roman" pitchFamily="18" charset="0"/>
                <a:cs typeface="Times New Roman" pitchFamily="18" charset="0"/>
              </a:rPr>
              <a:t>كأن ينسب</a:t>
            </a:r>
            <a:r>
              <a:rPr kumimoji="0" lang="ar-IQ" sz="4800" b="1" i="0" u="none" strike="noStrike" cap="none" normalizeH="0" baseline="0" dirty="0" smtClean="0">
                <a:ln>
                  <a:noFill/>
                </a:ln>
                <a:solidFill>
                  <a:srgbClr val="FF0066"/>
                </a:solidFill>
                <a:effectLst/>
                <a:latin typeface="Times New Roman" pitchFamily="18" charset="0"/>
                <a:ea typeface="Times New Roman" pitchFamily="18" charset="0"/>
                <a:cs typeface="Times New Roman" pitchFamily="18" charset="0"/>
              </a:rPr>
              <a:t> الطفل</a:t>
            </a:r>
            <a:r>
              <a:rPr kumimoji="0" lang="ar-SA" sz="4800" b="1" i="0" u="none" strike="noStrike" cap="none" normalizeH="0" baseline="0" dirty="0" smtClean="0">
                <a:ln>
                  <a:noFill/>
                </a:ln>
                <a:solidFill>
                  <a:srgbClr val="FF0066"/>
                </a:solidFill>
                <a:effectLst/>
                <a:latin typeface="Times New Roman" pitchFamily="18" charset="0"/>
                <a:ea typeface="Times New Roman" pitchFamily="18" charset="0"/>
                <a:cs typeface="Times New Roman" pitchFamily="18" charset="0"/>
              </a:rPr>
              <a:t> إحساس خوفه وقلقه إلى الظلام..المكنسة..لون معين كالأسود..وغيرها</a:t>
            </a:r>
            <a:r>
              <a:rPr kumimoji="0" lang="en-US" sz="4800" b="1" i="0" u="none" strike="noStrike" cap="none" normalizeH="0" baseline="0" dirty="0" smtClean="0">
                <a:ln>
                  <a:noFill/>
                </a:ln>
                <a:solidFill>
                  <a:srgbClr val="FF0066"/>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rgbClr val="FF0066"/>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4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5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714356"/>
            <a:ext cx="8072494" cy="7478970"/>
          </a:xfrm>
          <a:prstGeom prst="rect">
            <a:avLst/>
          </a:prstGeom>
        </p:spPr>
        <p:txBody>
          <a:bodyPr wrap="square">
            <a:spAutoFit/>
          </a:bodyPr>
          <a:lstStyle/>
          <a:p>
            <a:r>
              <a:rPr lang="ar-IQ" sz="4000" b="1" dirty="0" smtClean="0">
                <a:solidFill>
                  <a:schemeClr val="tx1">
                    <a:lumMod val="95000"/>
                    <a:lumOff val="5000"/>
                  </a:schemeClr>
                </a:solidFill>
              </a:rPr>
              <a:t>9</a:t>
            </a:r>
            <a:r>
              <a:rPr lang="ar-SA" sz="4000" b="1" dirty="0" smtClean="0">
                <a:solidFill>
                  <a:schemeClr val="tx1">
                    <a:lumMod val="95000"/>
                    <a:lumOff val="5000"/>
                  </a:schemeClr>
                </a:solidFill>
              </a:rPr>
              <a:t>- التبرير : هو أن ينتحل المرء سببا معقولا لما يصدر عنه من سلوك خاطيء أو لما يعتنقه من آراء ومعتقدات وعواطف سيئة </a:t>
            </a:r>
            <a:r>
              <a:rPr lang="ar-SA" sz="4000" dirty="0" smtClean="0">
                <a:solidFill>
                  <a:schemeClr val="tx1">
                    <a:lumMod val="95000"/>
                    <a:lumOff val="5000"/>
                  </a:schemeClr>
                </a:solidFill>
              </a:rPr>
              <a:t>.</a:t>
            </a:r>
            <a:endParaRPr lang="ar-IQ" sz="4000" dirty="0" smtClean="0">
              <a:solidFill>
                <a:schemeClr val="tx1">
                  <a:lumMod val="95000"/>
                  <a:lumOff val="5000"/>
                </a:schemeClr>
              </a:solidFill>
            </a:endParaRPr>
          </a:p>
          <a:p>
            <a:r>
              <a:rPr lang="ar-IQ" sz="4000" dirty="0" smtClean="0">
                <a:solidFill>
                  <a:srgbClr val="C00000"/>
                </a:solidFill>
              </a:rPr>
              <a:t>مثال//</a:t>
            </a:r>
            <a:r>
              <a:rPr lang="ar-SA" sz="4000" b="1" dirty="0" smtClean="0">
                <a:solidFill>
                  <a:srgbClr val="C00000"/>
                </a:solidFill>
              </a:rPr>
              <a:t>الطالب يعزو فشله بالامتحان لصعوبة الاسئلة.</a:t>
            </a:r>
            <a:endParaRPr lang="ar-IQ" sz="4000" b="1" dirty="0" smtClean="0">
              <a:solidFill>
                <a:srgbClr val="C00000"/>
              </a:solidFill>
            </a:endParaRPr>
          </a:p>
          <a:p>
            <a:r>
              <a:rPr lang="ar-SA" sz="4000" b="1" dirty="0" smtClean="0">
                <a:solidFill>
                  <a:schemeClr val="accent4">
                    <a:lumMod val="50000"/>
                  </a:schemeClr>
                </a:solidFill>
              </a:rPr>
              <a:t> الطفل شديد الخجل الذي يبرر فشله في التفاعل الاجتماعي في المدرسة وعدم وجود أصدقاء له بأن يقول أن جميع الطلاب على مستوى خلقي وضيع وهو لا يحب أن يكون مثلهم إنما هو يبرر خجله ولكن بطريقة لا تمسه </a:t>
            </a:r>
            <a:endParaRPr lang="ar-IQ" sz="4000" b="1" dirty="0" smtClean="0">
              <a:solidFill>
                <a:schemeClr val="accent4">
                  <a:lumMod val="50000"/>
                </a:schemeClr>
              </a:solidFill>
            </a:endParaRPr>
          </a:p>
          <a:p>
            <a:endParaRPr lang="en-US" sz="4000" dirty="0" smtClean="0">
              <a:solidFill>
                <a:srgbClr val="C00000"/>
              </a:solidFill>
            </a:endParaRPr>
          </a:p>
          <a:p>
            <a:endParaRPr lang="ar-SA" sz="4000" dirty="0" smtClean="0">
              <a:solidFill>
                <a:schemeClr val="tx1">
                  <a:lumMod val="95000"/>
                  <a:lumOff val="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714347" y="654209"/>
            <a:ext cx="8001057"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kumimoji="0" lang="ar-IQ" sz="40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a:t>
            </a:r>
            <a:r>
              <a:rPr kumimoji="0" lang="ar-SA" sz="40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a:t>
            </a:r>
            <a:r>
              <a:rPr kumimoji="0" lang="ar-SA" sz="4000" b="1" i="0" u="sng"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لتحويل</a:t>
            </a:r>
            <a:r>
              <a:rPr kumimoji="0" lang="ar-IQ" sz="4000" b="1" i="0" u="sng"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a:t>
            </a:r>
            <a:r>
              <a:rPr lang="ar-SA" sz="4000" b="1" dirty="0" smtClean="0">
                <a:latin typeface="Times New Roman" pitchFamily="18" charset="0"/>
                <a:ea typeface="Times New Roman" pitchFamily="18" charset="0"/>
                <a:cs typeface="Times New Roman" pitchFamily="18" charset="0"/>
              </a:rPr>
              <a:t>هو</a:t>
            </a:r>
            <a:r>
              <a:rPr lang="en-US" sz="4000" b="1" dirty="0" smtClean="0">
                <a:latin typeface="Times New Roman" pitchFamily="18" charset="0"/>
                <a:ea typeface="Times New Roman" pitchFamily="18" charset="0"/>
                <a:cs typeface="Times New Roman" pitchFamily="18" charset="0"/>
              </a:rPr>
              <a:t> </a:t>
            </a:r>
            <a:r>
              <a:rPr lang="ar-SA" sz="4000" b="1" dirty="0" smtClean="0">
                <a:latin typeface="Times New Roman" pitchFamily="18" charset="0"/>
                <a:ea typeface="Times New Roman" pitchFamily="18" charset="0"/>
                <a:cs typeface="Times New Roman" pitchFamily="18" charset="0"/>
              </a:rPr>
              <a:t>تحويل المحتوى العاطفي من حالة</a:t>
            </a:r>
            <a:r>
              <a:rPr lang="en-US" sz="4000" b="1" dirty="0" smtClean="0">
                <a:latin typeface="Times New Roman" pitchFamily="18" charset="0"/>
                <a:ea typeface="Times New Roman" pitchFamily="18" charset="0"/>
                <a:cs typeface="Times New Roman" pitchFamily="18" charset="0"/>
              </a:rPr>
              <a:t> </a:t>
            </a:r>
            <a:r>
              <a:rPr lang="ar-SA" sz="4000" b="1" dirty="0" smtClean="0">
                <a:latin typeface="Times New Roman" pitchFamily="18" charset="0"/>
                <a:ea typeface="Times New Roman" pitchFamily="18" charset="0"/>
                <a:cs typeface="Times New Roman" pitchFamily="18" charset="0"/>
              </a:rPr>
              <a:t>او فرد او فكرة الى أخر </a:t>
            </a:r>
            <a:endParaRPr lang="en-US" sz="1600" b="1" dirty="0" smtClean="0">
              <a:latin typeface="Arial" pitchFamily="34" charset="0"/>
              <a:cs typeface="Arial" pitchFamily="34" charset="0"/>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مثلاً </a:t>
            </a:r>
            <a:r>
              <a:rPr kumimoji="0" lang="ar-IQ"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40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شاب تتخلى عنه خطيبته فيجد خطيبة اخرى بشكل سريع</a:t>
            </a:r>
            <a:r>
              <a:rPr kumimoji="0" lang="en-US" sz="40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ar-SA" sz="40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ويحمل لها نفس المشاعر السابقة</a:t>
            </a:r>
            <a:r>
              <a:rPr kumimoji="0" lang="en-US" sz="40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a:t>
            </a:r>
            <a:endParaRPr kumimoji="0" lang="en-US" sz="16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او آخر يغضبة رئيسة او زميله في العمل فيكتم غضبةولاحقاً بعد عودتة الى منزله يقوم بمعاقبة احد ابنائة لتصرف يكون مقبول عادة او من</a:t>
            </a:r>
            <a:r>
              <a:rPr kumimoji="0" lang="ar-IQ" sz="40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ar-SA" sz="40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الممكن تحمله او التغاضي عنه</a:t>
            </a:r>
            <a:r>
              <a:rPr kumimoji="0" lang="en-US" sz="40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en-US" sz="40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a:t>
            </a:r>
            <a:endParaRPr kumimoji="0" lang="en-US" sz="44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28670"/>
            <a:ext cx="8643966" cy="7540526"/>
          </a:xfrm>
          <a:prstGeom prst="rect">
            <a:avLst/>
          </a:prstGeom>
        </p:spPr>
        <p:txBody>
          <a:bodyPr wrap="square">
            <a:spAutoFit/>
          </a:bodyPr>
          <a:lstStyle/>
          <a:p>
            <a:r>
              <a:rPr lang="ar-SA" sz="4400" b="1" dirty="0" smtClean="0">
                <a:solidFill>
                  <a:srgbClr val="9900CC"/>
                </a:solidFill>
                <a:latin typeface="Arial Black" pitchFamily="34" charset="0"/>
              </a:rPr>
              <a:t>6- التعويض</a:t>
            </a:r>
            <a:r>
              <a:rPr lang="ar-SA" sz="4400" dirty="0" smtClean="0">
                <a:solidFill>
                  <a:schemeClr val="bg2">
                    <a:lumMod val="25000"/>
                  </a:schemeClr>
                </a:solidFill>
                <a:latin typeface="Arial Black" pitchFamily="34" charset="0"/>
              </a:rPr>
              <a:t> :</a:t>
            </a:r>
            <a:r>
              <a:rPr lang="ar-SA" sz="4400" b="1" dirty="0" smtClean="0">
                <a:latin typeface="Arial Black" pitchFamily="34" charset="0"/>
              </a:rPr>
              <a:t> إحدى الحيل الدفاعية التي يلجأ إليها الفرد عندما يعاني من بعض مشاعر القصور في جانب ما من جوانب حياته .</a:t>
            </a:r>
            <a:endParaRPr lang="ar-IQ" sz="4400" b="1" dirty="0" smtClean="0">
              <a:latin typeface="Arial Black" pitchFamily="34" charset="0"/>
            </a:endParaRPr>
          </a:p>
          <a:p>
            <a:r>
              <a:rPr lang="ar-IQ" sz="4400" dirty="0" smtClean="0">
                <a:solidFill>
                  <a:srgbClr val="C00000"/>
                </a:solidFill>
                <a:latin typeface="Arial Black" pitchFamily="34" charset="0"/>
              </a:rPr>
              <a:t>مثال//</a:t>
            </a:r>
            <a:r>
              <a:rPr lang="ar-SA" sz="4400" b="1" dirty="0" smtClean="0">
                <a:solidFill>
                  <a:srgbClr val="C00000"/>
                </a:solidFill>
                <a:latin typeface="Arial Black" pitchFamily="34" charset="0"/>
              </a:rPr>
              <a:t>شخص ناجح بالعمل كتعويض لفشله الاسري.</a:t>
            </a:r>
            <a:r>
              <a:rPr lang="ar-SA" sz="4400" b="1" dirty="0" smtClean="0"/>
              <a:t> </a:t>
            </a:r>
            <a:endParaRPr lang="ar-IQ" sz="4400" b="1" dirty="0" smtClean="0"/>
          </a:p>
          <a:p>
            <a:r>
              <a:rPr lang="ar-SA" sz="4400" b="1" dirty="0" smtClean="0">
                <a:solidFill>
                  <a:srgbClr val="006600"/>
                </a:solidFill>
              </a:rPr>
              <a:t>او الذي يعتقد ان شكله قبيح ولن يلقى القبول فيلجأ الى الغناء والشعر او العزف ليحصل على ذلك القبول</a:t>
            </a:r>
            <a:r>
              <a:rPr lang="en-US" sz="4400" b="1" dirty="0" smtClean="0">
                <a:solidFill>
                  <a:srgbClr val="006600"/>
                </a:solidFill>
              </a:rPr>
              <a:t> .</a:t>
            </a:r>
            <a:r>
              <a:rPr lang="en-US" sz="4400" b="1" dirty="0" smtClean="0"/>
              <a:t/>
            </a:r>
            <a:br>
              <a:rPr lang="en-US" sz="4400" b="1" dirty="0" smtClean="0"/>
            </a:br>
            <a:endParaRPr lang="ar-IQ" sz="4400" b="1" dirty="0" smtClean="0">
              <a:solidFill>
                <a:srgbClr val="C00000"/>
              </a:solidFill>
              <a:latin typeface="Arial Black" pitchFamily="34" charset="0"/>
            </a:endParaRPr>
          </a:p>
          <a:p>
            <a:endParaRPr lang="en-US" sz="4400" dirty="0" smtClean="0">
              <a:solidFill>
                <a:srgbClr val="C00000"/>
              </a:solidFill>
              <a:latin typeface="Arial Black" pitchFamily="34" charset="0"/>
            </a:endParaRPr>
          </a:p>
          <a:p>
            <a:endParaRPr lang="ar-SA" sz="4400" dirty="0" smtClean="0">
              <a:solidFill>
                <a:srgbClr val="C00000"/>
              </a:solidFill>
              <a:latin typeface="Arial Black"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571480"/>
            <a:ext cx="8001056" cy="4524315"/>
          </a:xfrm>
          <a:prstGeom prst="rect">
            <a:avLst/>
          </a:prstGeom>
        </p:spPr>
        <p:txBody>
          <a:bodyPr wrap="square">
            <a:spAutoFit/>
          </a:bodyPr>
          <a:lstStyle/>
          <a:p>
            <a:r>
              <a:rPr lang="ar-SA" sz="3600" b="1" u="sng" dirty="0" smtClean="0"/>
              <a:t>التخيل</a:t>
            </a:r>
            <a:r>
              <a:rPr lang="ar-SA" sz="3600" dirty="0" smtClean="0"/>
              <a:t> هوالرجوع</a:t>
            </a:r>
            <a:r>
              <a:rPr lang="en-US" sz="3600" dirty="0" smtClean="0"/>
              <a:t> </a:t>
            </a:r>
            <a:r>
              <a:rPr lang="ar-SA" sz="3600" dirty="0" smtClean="0"/>
              <a:t>إلى عالم الخيال لتحقيق ما عجز عن</a:t>
            </a:r>
            <a:r>
              <a:rPr lang="ar-IQ" sz="3600" dirty="0" smtClean="0"/>
              <a:t> </a:t>
            </a:r>
            <a:r>
              <a:rPr lang="ar-SA" sz="3600" dirty="0" smtClean="0"/>
              <a:t>تحقيقه في الواقع ، إستخدام أحلام اليقظة</a:t>
            </a:r>
            <a:r>
              <a:rPr lang="en-US" sz="3600" dirty="0" smtClean="0"/>
              <a:t> .</a:t>
            </a:r>
          </a:p>
          <a:p>
            <a:r>
              <a:rPr lang="ar-SA" sz="3600" dirty="0" smtClean="0"/>
              <a:t>إن الخيال يخفف عن الإنسان الكثير من الضغوط الواقعة عليه ، ومن الممكن أن يصوغ الانسان العديد من السيناريوهات في عقله وبها يجد العديد من الحلول إذا ما استخدمت استخداماً أمثل في الوصول إلى نتائج تحقق الراحة النفسية ، ولكن تصبح حالة مرضية باستمرارها وتحويل الواقع إلى أحلام يقظة وتخيلات</a:t>
            </a:r>
            <a:endParaRPr lang="en-US"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590976"/>
            <a:ext cx="9144000" cy="424731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5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التثبيت</a:t>
            </a:r>
            <a:r>
              <a:rPr kumimoji="0" lang="ar-IQ" sz="5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ar-SA" sz="5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هو توقف نمو الشخصية عند مرحلة من النضج لا يتعداها</a:t>
            </a:r>
            <a:r>
              <a:rPr kumimoji="0" lang="en-US" sz="5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SA" sz="5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عندما تكون مرحلة النمو التالية بمثابة تهديد خطير </a:t>
            </a:r>
            <a:r>
              <a:rPr kumimoji="0" lang="ar-SA" sz="54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ومن مظاهر التثبيت السلوك الانفعالي الطفلي الذي يصدر عن شاب</a:t>
            </a:r>
            <a:r>
              <a:rPr kumimoji="0" lang="en-US" sz="54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endParaRPr kumimoji="0" lang="en-US" sz="60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1000108"/>
            <a:ext cx="7072362" cy="4832092"/>
          </a:xfrm>
          <a:prstGeom prst="rect">
            <a:avLst/>
          </a:prstGeom>
        </p:spPr>
        <p:txBody>
          <a:bodyPr wrap="square">
            <a:spAutoFit/>
          </a:bodyPr>
          <a:lstStyle/>
          <a:p>
            <a:r>
              <a:rPr lang="ar-SA" sz="4400" b="1" u="sng" dirty="0" smtClean="0">
                <a:solidFill>
                  <a:srgbClr val="9900CC"/>
                </a:solidFill>
              </a:rPr>
              <a:t>ال</a:t>
            </a:r>
            <a:r>
              <a:rPr lang="ar-IQ" sz="4400" b="1" u="sng" dirty="0" smtClean="0">
                <a:solidFill>
                  <a:srgbClr val="9900CC"/>
                </a:solidFill>
              </a:rPr>
              <a:t>إ</a:t>
            </a:r>
            <a:r>
              <a:rPr lang="ar-SA" sz="4400" b="1" u="sng" dirty="0" smtClean="0">
                <a:solidFill>
                  <a:srgbClr val="9900CC"/>
                </a:solidFill>
              </a:rPr>
              <a:t>نسحاب</a:t>
            </a:r>
            <a:r>
              <a:rPr lang="ar-IQ" sz="4400" b="1" u="sng" dirty="0" smtClean="0">
                <a:solidFill>
                  <a:srgbClr val="9900CC"/>
                </a:solidFill>
              </a:rPr>
              <a:t>:</a:t>
            </a:r>
            <a:r>
              <a:rPr lang="en-US" sz="4400" b="1" dirty="0" smtClean="0">
                <a:solidFill>
                  <a:srgbClr val="9900CC"/>
                </a:solidFill>
              </a:rPr>
              <a:t> </a:t>
            </a:r>
            <a:r>
              <a:rPr lang="ar-SA" sz="4400" b="1" dirty="0" smtClean="0"/>
              <a:t>هو من الأساليب الدفاعية المنتشرة جدا بين الأطفال في سن ماقبل المدرسة وهو التجنب المباشر للناس أو مواقف التهديد</a:t>
            </a:r>
            <a:endParaRPr lang="ar-IQ" sz="4400" b="1" dirty="0" smtClean="0"/>
          </a:p>
          <a:p>
            <a:r>
              <a:rPr lang="ar-IQ" sz="4400" b="1" dirty="0" smtClean="0">
                <a:solidFill>
                  <a:srgbClr val="C00000"/>
                </a:solidFill>
              </a:rPr>
              <a:t>مثال//</a:t>
            </a:r>
            <a:r>
              <a:rPr lang="ar-SA" sz="4400" b="1" dirty="0" smtClean="0">
                <a:solidFill>
                  <a:srgbClr val="C00000"/>
                </a:solidFill>
              </a:rPr>
              <a:t>رفض الطفل التعامل مع المواقف الصعبة والتي تحتاج إلى التفكير</a:t>
            </a:r>
            <a:r>
              <a:rPr lang="ar-SA" sz="4400" dirty="0" smtClean="0">
                <a:solidFill>
                  <a:srgbClr val="C00000"/>
                </a:solidFill>
              </a:rPr>
              <a:t> </a:t>
            </a:r>
            <a:endParaRPr lang="ar-IQ" sz="4400" dirty="0" smtClean="0">
              <a:solidFill>
                <a:srgbClr val="C00000"/>
              </a:solidFill>
            </a:endParaRPr>
          </a:p>
          <a:p>
            <a:endParaRPr lang="en-US" sz="4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85720" y="1142985"/>
            <a:ext cx="8001056" cy="5016758"/>
          </a:xfrm>
          <a:prstGeom prst="rect">
            <a:avLst/>
          </a:prstGeom>
          <a:noFill/>
        </p:spPr>
        <p:txBody>
          <a:bodyPr wrap="square" rtlCol="1">
            <a:spAutoFit/>
          </a:bodyPr>
          <a:lstStyle/>
          <a:p>
            <a:r>
              <a:rPr lang="ar-SA" sz="3200" dirty="0" smtClean="0"/>
              <a:t>نشأة الحيل الدفاعية واستخدامها وتعريفها .</a:t>
            </a:r>
          </a:p>
          <a:p>
            <a:r>
              <a:rPr lang="ar-SA" sz="3200" dirty="0" smtClean="0"/>
              <a:t>تعريفها :</a:t>
            </a:r>
            <a:r>
              <a:rPr lang="ar-SA" sz="3200" dirty="0" smtClean="0">
                <a:solidFill>
                  <a:srgbClr val="0070C0"/>
                </a:solidFill>
              </a:rPr>
              <a:t>هي حيل أو أساليب تهدف إلى الدفاع عن الشخصية ضد أي تهديد داخل الفرد أو من خارجه .</a:t>
            </a:r>
          </a:p>
          <a:p>
            <a:r>
              <a:rPr lang="ar-SA" sz="3200" dirty="0" smtClean="0">
                <a:solidFill>
                  <a:srgbClr val="0070C0"/>
                </a:solidFill>
              </a:rPr>
              <a:t>والفرد في الموقف الإحباطي يمر بمرحلة يكون في استطاعته أن يتحمل الإحباط ثم يمر بمرحلة أخرى يطبق فيها الإحباط أي أنه يتحمله ولكن بمشقة بالغة ثم تأتي المرحلة التالية والتي يبلغ فيها التوتر درجة عالية حينئذ تظهر الميكانزمات الدفاعية أو الحيل الدفاعية النفسية لتخفف من حدة التوتر فإذا نجحت في ذلك فإنها تقود الفرد إلى حياة أقرب إلى حياة السواء .</a:t>
            </a:r>
          </a:p>
          <a:p>
            <a:endParaRPr lang="ar-SA" sz="3200" dirty="0">
              <a:solidFill>
                <a:srgbClr val="0070C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357158" y="819109"/>
            <a:ext cx="8429684"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40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التعميم</a:t>
            </a:r>
            <a:r>
              <a:rPr lang="ar-IQ" sz="4000" b="1" u="sng" dirty="0" smtClean="0">
                <a:latin typeface="Times New Roman" pitchFamily="18" charset="0"/>
                <a:ea typeface="Times New Roman" pitchFamily="18" charset="0"/>
                <a:cs typeface="Times New Roman" pitchFamily="18" charset="0"/>
              </a:rPr>
              <a:t>:</a:t>
            </a:r>
            <a:r>
              <a:rPr kumimoji="0" lang="en-US" sz="4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SA" sz="4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‏هو‏ ‏الحيلة‏ ‏التى ‏يعمم‏ ‏بها‏ ‏الإنسان‏ ‏خبرته‏ ‏من‏ ‏تجربه‏ ‏سيئة‏ ‏على ‏سائر‏ ‏التجارب‏ ‏المشابهة‏ ‏أو‏ ‏القريبة‏ ‏منها‏ ‏وهو‏ ‏كحيلة‏ ‏لخفض‏ ‏التوتر‏ ‏تحاول‏ ‏تجنب‏ ‏الإنسان‏ ‏الآلام‏ ‏التى ‏عاناها‏ ‏من‏ ‏تجربته‏ ‏الأولى ‏باجتناب‏ ‏كل‏ ‏المؤثرات‏ ‏المشابهة‏ ‏لها‏</a:t>
            </a:r>
            <a:r>
              <a:rPr kumimoji="0" lang="en-US" sz="4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None/>
              <a:tabLst/>
            </a:pPr>
            <a:r>
              <a:rPr kumimoji="0" lang="ar-SA"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‏وقد‏ ‏عبر‏ ‏عن‏ ‏هذه‏ ‏الحيلة‏ ‏المثل‏ ‏القائل‏ "</a:t>
            </a:r>
            <a:r>
              <a:rPr kumimoji="0" lang="ar-SA" sz="4000" b="0" i="0" u="none" strike="noStrike" cap="none" normalizeH="0" baseline="0" dirty="0" smtClean="0">
                <a:ln>
                  <a:noFill/>
                </a:ln>
                <a:solidFill>
                  <a:srgbClr val="9900CC"/>
                </a:solidFill>
                <a:effectLst/>
                <a:latin typeface="Arial" pitchFamily="34" charset="0"/>
                <a:ea typeface="Times New Roman" pitchFamily="18" charset="0"/>
                <a:cs typeface="Arial" pitchFamily="34" charset="0"/>
              </a:rPr>
              <a:t> ‏</a:t>
            </a:r>
            <a:r>
              <a:rPr kumimoji="0" lang="ar-SA" sz="4000" b="1" i="0" u="none" strike="noStrike" cap="none" normalizeH="0" baseline="0" dirty="0" smtClean="0">
                <a:ln>
                  <a:noFill/>
                </a:ln>
                <a:solidFill>
                  <a:srgbClr val="9900CC"/>
                </a:solidFill>
                <a:effectLst/>
                <a:latin typeface="Arial" pitchFamily="34" charset="0"/>
                <a:ea typeface="Times New Roman" pitchFamily="18" charset="0"/>
                <a:cs typeface="Arial" pitchFamily="34" charset="0"/>
              </a:rPr>
              <a:t>اللتلدغة الحية بيدة يخاف من جرة الحبل</a:t>
            </a:r>
            <a:r>
              <a:rPr kumimoji="0" lang="ar-SA" sz="4000" b="0" i="0" u="none" strike="noStrike" cap="none" normalizeH="0" baseline="0" dirty="0" smtClean="0">
                <a:ln>
                  <a:noFill/>
                </a:ln>
                <a:solidFill>
                  <a:srgbClr val="9900CC"/>
                </a:solidFill>
                <a:effectLst/>
                <a:latin typeface="Arial" pitchFamily="34" charset="0"/>
                <a:ea typeface="Times New Roman" pitchFamily="18" charset="0"/>
                <a:cs typeface="Arial" pitchFamily="34" charset="0"/>
              </a:rPr>
              <a:t> ‏ ‏</a:t>
            </a:r>
            <a:r>
              <a:rPr kumimoji="0" lang="en-US" sz="4000" b="0" i="0" u="none" strike="noStrike" cap="none" normalizeH="0" baseline="0" dirty="0" smtClean="0">
                <a:ln>
                  <a:noFill/>
                </a:ln>
                <a:solidFill>
                  <a:srgbClr val="9900CC"/>
                </a:solidFill>
                <a:effectLst/>
                <a:latin typeface="Arial" pitchFamily="34" charset="0"/>
                <a:ea typeface="Times New Roman" pitchFamily="18" charset="0"/>
                <a:cs typeface="Arial" pitchFamily="34" charset="0"/>
              </a:rPr>
              <a:t>"  </a:t>
            </a:r>
            <a:endParaRPr kumimoji="0" lang="en-US" sz="4400" b="0" i="0" u="none" strike="noStrike" cap="none" normalizeH="0" baseline="0" dirty="0" smtClean="0">
              <a:ln>
                <a:noFill/>
              </a:ln>
              <a:solidFill>
                <a:srgbClr val="9900CC"/>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357158" y="428604"/>
            <a:ext cx="8501122" cy="7755969"/>
          </a:xfrm>
          <a:prstGeom prst="rect">
            <a:avLst/>
          </a:prstGeom>
          <a:noFill/>
        </p:spPr>
        <p:txBody>
          <a:bodyPr wrap="square" rtlCol="1">
            <a:spAutoFit/>
          </a:bodyPr>
          <a:lstStyle/>
          <a:p>
            <a:r>
              <a:rPr lang="ar-SA" sz="3200" b="1" u="sng" dirty="0" smtClean="0"/>
              <a:t>تصنيف الحيل الدفاعية</a:t>
            </a:r>
            <a:r>
              <a:rPr lang="en-US" sz="3200" b="1" u="sng" dirty="0" smtClean="0"/>
              <a:t> :-</a:t>
            </a:r>
            <a:r>
              <a:rPr lang="ar-SA" sz="3200" dirty="0" smtClean="0"/>
              <a:t>يلجأ الأنسان إلى</a:t>
            </a:r>
            <a:r>
              <a:rPr lang="ar-IQ" sz="3200" dirty="0" smtClean="0"/>
              <a:t>ها</a:t>
            </a:r>
            <a:r>
              <a:rPr lang="ar-SA" sz="3200" dirty="0" smtClean="0"/>
              <a:t> ــ دون أن يشعر ــ لدى أخفاقه فى أقامة توافق بينه ونفسه أو بينه وبيئته الأجتماعية ، ويترتب على هذا الأخفاق قلق أو صراع ، ويضطر الفرد إلى تخفيف القلق بطرق</a:t>
            </a:r>
            <a:r>
              <a:rPr lang="ar-IQ" sz="3200" dirty="0" smtClean="0"/>
              <a:t> متعددة</a:t>
            </a:r>
            <a:r>
              <a:rPr lang="ar-SA" sz="3200" dirty="0" smtClean="0"/>
              <a:t> ، ويكون ذلك بالحيل الدفاعية (لأنها محاولة لدفع القلق) وتصنف إلى ثلاثة أنواع </a:t>
            </a:r>
            <a:r>
              <a:rPr lang="ar-IQ" sz="3200" dirty="0" smtClean="0"/>
              <a:t>:</a:t>
            </a:r>
          </a:p>
          <a:p>
            <a:r>
              <a:rPr lang="ar-SA" sz="3200" b="1" dirty="0" smtClean="0">
                <a:solidFill>
                  <a:srgbClr val="C00000"/>
                </a:solidFill>
              </a:rPr>
              <a:t>اولا-حيل خداعية:</a:t>
            </a:r>
            <a:r>
              <a:rPr lang="en-US" sz="3200" b="1" dirty="0" smtClean="0">
                <a:solidFill>
                  <a:srgbClr val="C00000"/>
                </a:solidFill>
              </a:rPr>
              <a:t> </a:t>
            </a:r>
            <a:r>
              <a:rPr lang="ar-SA" sz="3200" b="1" dirty="0" smtClean="0">
                <a:solidFill>
                  <a:srgbClr val="C00000"/>
                </a:solidFill>
              </a:rPr>
              <a:t>كالكبت ، التبرير ، الأسقاط ، التكوين العكسى ، العزل</a:t>
            </a:r>
            <a:r>
              <a:rPr lang="en-US" sz="3200" b="1" dirty="0" smtClean="0">
                <a:solidFill>
                  <a:srgbClr val="C00000"/>
                </a:solidFill>
              </a:rPr>
              <a:t> .</a:t>
            </a:r>
          </a:p>
          <a:p>
            <a:r>
              <a:rPr lang="ar-SA" sz="3200" b="1" dirty="0" smtClean="0">
                <a:solidFill>
                  <a:srgbClr val="006600"/>
                </a:solidFill>
              </a:rPr>
              <a:t>ثانيا_حيل هروبية :كأحلام اليقظة ، النكوص</a:t>
            </a:r>
            <a:r>
              <a:rPr lang="en-US" sz="3200" b="1" dirty="0" smtClean="0">
                <a:solidFill>
                  <a:srgbClr val="006600"/>
                </a:solidFill>
              </a:rPr>
              <a:t> .</a:t>
            </a:r>
          </a:p>
          <a:p>
            <a:r>
              <a:rPr lang="ar-SA" sz="3200" b="1" dirty="0" smtClean="0">
                <a:solidFill>
                  <a:srgbClr val="0070C0"/>
                </a:solidFill>
              </a:rPr>
              <a:t>ثالثاـ</a:t>
            </a:r>
            <a:r>
              <a:rPr lang="ar-IQ" sz="3200" b="1" dirty="0" smtClean="0">
                <a:solidFill>
                  <a:srgbClr val="0070C0"/>
                </a:solidFill>
              </a:rPr>
              <a:t> </a:t>
            </a:r>
            <a:r>
              <a:rPr lang="ar-SA" sz="3200" b="1" dirty="0" smtClean="0">
                <a:solidFill>
                  <a:srgbClr val="0070C0"/>
                </a:solidFill>
              </a:rPr>
              <a:t>حيل أستبدالية</a:t>
            </a:r>
            <a:r>
              <a:rPr lang="en-US" sz="3200" b="1" dirty="0" smtClean="0">
                <a:solidFill>
                  <a:srgbClr val="0070C0"/>
                </a:solidFill>
              </a:rPr>
              <a:t> </a:t>
            </a:r>
            <a:r>
              <a:rPr lang="ar-SA" sz="3200" b="1" dirty="0" smtClean="0">
                <a:solidFill>
                  <a:srgbClr val="0070C0"/>
                </a:solidFill>
              </a:rPr>
              <a:t>:كالتعويض ، التحويل ، التوحد</a:t>
            </a:r>
            <a:r>
              <a:rPr lang="en-US" sz="3200" b="1" dirty="0" smtClean="0">
                <a:solidFill>
                  <a:srgbClr val="0070C0"/>
                </a:solidFill>
              </a:rPr>
              <a:t> .</a:t>
            </a:r>
          </a:p>
          <a:p>
            <a:r>
              <a:rPr lang="ar-SA" sz="3200" b="1" dirty="0" smtClean="0">
                <a:solidFill>
                  <a:srgbClr val="7030A0"/>
                </a:solidFill>
              </a:rPr>
              <a:t>وتوجد أنواع كثيرة جداً من الحيل الدفاعية وهى</a:t>
            </a:r>
            <a:r>
              <a:rPr lang="en-US" sz="3200" b="1" dirty="0" smtClean="0">
                <a:solidFill>
                  <a:srgbClr val="7030A0"/>
                </a:solidFill>
              </a:rPr>
              <a:t> :</a:t>
            </a:r>
            <a:r>
              <a:rPr lang="ar-SA" sz="3200" b="1" dirty="0" smtClean="0">
                <a:solidFill>
                  <a:srgbClr val="7030A0"/>
                </a:solidFill>
              </a:rPr>
              <a:t>الأزاحة –التسامى والأعلاء –– التثبيت –– التحويل (النقلة) –الأنكار – التخيل – الإبدال – السلبية – الأنسحاب – العدوان – التعميم – الرمزية – المثالية</a:t>
            </a:r>
            <a:r>
              <a:rPr lang="en-US" sz="3200" b="1" dirty="0" smtClean="0">
                <a:solidFill>
                  <a:srgbClr val="7030A0"/>
                </a:solidFill>
              </a:rPr>
              <a:t> .</a:t>
            </a:r>
          </a:p>
          <a:p>
            <a:r>
              <a:rPr lang="en-US" sz="3200" dirty="0" smtClean="0"/>
              <a:t> </a:t>
            </a:r>
          </a:p>
          <a:p>
            <a:pPr marL="342900" indent="-342900"/>
            <a:r>
              <a:rPr lang="ar-SA" sz="3200" dirty="0" smtClean="0">
                <a:solidFill>
                  <a:schemeClr val="tx2">
                    <a:lumMod val="50000"/>
                  </a:schemeClr>
                </a:solidFill>
              </a:rPr>
              <a:t>.</a:t>
            </a:r>
          </a:p>
          <a:p>
            <a:pPr marL="342900" indent="-342900"/>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28596" y="500042"/>
            <a:ext cx="8429684" cy="8771632"/>
          </a:xfrm>
          <a:prstGeom prst="rect">
            <a:avLst/>
          </a:prstGeom>
          <a:noFill/>
        </p:spPr>
        <p:txBody>
          <a:bodyPr wrap="square" rtlCol="1">
            <a:spAutoFit/>
          </a:bodyPr>
          <a:lstStyle/>
          <a:p>
            <a:r>
              <a:rPr lang="ar-SA" sz="4800" dirty="0" smtClean="0"/>
              <a:t> </a:t>
            </a:r>
            <a:r>
              <a:rPr lang="ar-SA" sz="4800" dirty="0" smtClean="0">
                <a:solidFill>
                  <a:srgbClr val="C00000"/>
                </a:solidFill>
              </a:rPr>
              <a:t>1- الكبت :</a:t>
            </a:r>
            <a:r>
              <a:rPr lang="ar-SA" sz="4800" dirty="0" smtClean="0"/>
              <a:t> </a:t>
            </a:r>
            <a:r>
              <a:rPr lang="ar-IQ" sz="4800" dirty="0" smtClean="0"/>
              <a:t>هو</a:t>
            </a:r>
            <a:r>
              <a:rPr lang="ar-SA" sz="4800" dirty="0" smtClean="0"/>
              <a:t> </a:t>
            </a:r>
            <a:r>
              <a:rPr lang="ar-SA" sz="4800" dirty="0" smtClean="0"/>
              <a:t>العملية اللاشعورية التي تستبعد الأنا بمقتضاها الرغبات المستهجنة والأفكار والصراعات والذكريات المؤلمة والمثيرة للقلق من مستوى الشعور إلى مستوى اللاشعور .</a:t>
            </a:r>
            <a:r>
              <a:rPr lang="ar-IQ" sz="4800" dirty="0" smtClean="0"/>
              <a:t> م</a:t>
            </a:r>
            <a:r>
              <a:rPr lang="ar-IQ" sz="4400" dirty="0" smtClean="0"/>
              <a:t>ثال/</a:t>
            </a:r>
            <a:r>
              <a:rPr lang="ar-SA" sz="4400" b="1" dirty="0" smtClean="0">
                <a:solidFill>
                  <a:srgbClr val="FF0000"/>
                </a:solidFill>
              </a:rPr>
              <a:t>عدم اعتراف الطفل بمشاعره سوى الى الشخص الذي يثق </a:t>
            </a:r>
            <a:r>
              <a:rPr lang="ar-SA" sz="4400" b="1" dirty="0" smtClean="0">
                <a:solidFill>
                  <a:srgbClr val="FF0000"/>
                </a:solidFill>
              </a:rPr>
              <a:t>به</a:t>
            </a:r>
            <a:endParaRPr lang="ar-IQ" sz="4400" b="1" dirty="0" smtClean="0">
              <a:solidFill>
                <a:srgbClr val="FF0000"/>
              </a:solidFill>
            </a:endParaRPr>
          </a:p>
          <a:p>
            <a:r>
              <a:rPr lang="ar-IQ" sz="4400" b="1" dirty="0" smtClean="0">
                <a:solidFill>
                  <a:srgbClr val="FF0000"/>
                </a:solidFill>
              </a:rPr>
              <a:t> </a:t>
            </a:r>
            <a:r>
              <a:rPr lang="ar-IQ" sz="4400" b="1" dirty="0" smtClean="0"/>
              <a:t>الشخص الذي يشعر بالم يكبته في داخله ولا يبوح به.</a:t>
            </a:r>
            <a:endParaRPr lang="en-US" sz="4400" dirty="0" smtClean="0"/>
          </a:p>
          <a:p>
            <a:r>
              <a:rPr lang="en-US" sz="4800" b="1" dirty="0" smtClean="0"/>
              <a:t> </a:t>
            </a:r>
            <a:endParaRPr lang="ar-IQ" sz="4800" b="1" dirty="0" smtClean="0"/>
          </a:p>
          <a:p>
            <a:endParaRPr lang="en-US" sz="4800" dirty="0" smtClean="0"/>
          </a:p>
          <a:p>
            <a:endParaRPr lang="ar-SA" sz="4800" dirty="0" smtClean="0"/>
          </a:p>
          <a:p>
            <a:endParaRPr lang="ar-IQ" sz="4800" b="1" dirty="0" smtClean="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314" y="714356"/>
            <a:ext cx="8572528" cy="5632311"/>
          </a:xfrm>
          <a:prstGeom prst="rect">
            <a:avLst/>
          </a:prstGeom>
        </p:spPr>
        <p:txBody>
          <a:bodyPr wrap="square">
            <a:spAutoFit/>
          </a:bodyPr>
          <a:lstStyle/>
          <a:p>
            <a:r>
              <a:rPr lang="ar-SA" sz="4000" b="1" dirty="0" smtClean="0"/>
              <a:t>- الإسقاط :هو إحدى الحيل اللاشعورية التي تهدف إلى إلصاق ما في داخل الفرد من صفات أو مشاعر أو دوافع أو رغبات أو أفكار غير مقبولة من قبل الأنا إلى الآخرين </a:t>
            </a:r>
            <a:endParaRPr lang="ar-IQ" sz="4000" b="1" dirty="0" smtClean="0"/>
          </a:p>
          <a:p>
            <a:r>
              <a:rPr lang="ar-IQ" sz="4000" b="1" dirty="0" smtClean="0">
                <a:solidFill>
                  <a:srgbClr val="FF0066"/>
                </a:solidFill>
              </a:rPr>
              <a:t>مثال// التحدث عن الناس الناجحين بشكل يشوه سمعتهم </a:t>
            </a:r>
          </a:p>
          <a:p>
            <a:r>
              <a:rPr lang="ar-IQ" sz="4000" b="1" dirty="0" smtClean="0">
                <a:solidFill>
                  <a:srgbClr val="FF0066"/>
                </a:solidFill>
              </a:rPr>
              <a:t>طفل </a:t>
            </a:r>
            <a:r>
              <a:rPr lang="ar-SA" sz="4000" dirty="0" smtClean="0"/>
              <a:t>يقول</a:t>
            </a:r>
            <a:r>
              <a:rPr lang="en-US" sz="4000" dirty="0" smtClean="0"/>
              <a:t>:" </a:t>
            </a:r>
            <a:r>
              <a:rPr lang="ar-SA" sz="4000" b="1" dirty="0" smtClean="0"/>
              <a:t>امي هي التي ترمي الأغراض على الأرض وليس أنا</a:t>
            </a:r>
            <a:endParaRPr lang="ar-IQ" sz="4000" b="1" dirty="0" smtClean="0">
              <a:solidFill>
                <a:srgbClr val="FF0066"/>
              </a:solidFill>
            </a:endParaRPr>
          </a:p>
          <a:p>
            <a:endParaRPr lang="en-US" sz="4000" b="1" dirty="0">
              <a:solidFill>
                <a:srgbClr val="FF0066"/>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76" y="500042"/>
            <a:ext cx="8715404" cy="5632311"/>
          </a:xfrm>
          <a:prstGeom prst="rect">
            <a:avLst/>
          </a:prstGeom>
        </p:spPr>
        <p:txBody>
          <a:bodyPr wrap="square">
            <a:spAutoFit/>
          </a:bodyPr>
          <a:lstStyle/>
          <a:p>
            <a:r>
              <a:rPr lang="ar-SA" sz="3600" dirty="0" smtClean="0">
                <a:solidFill>
                  <a:srgbClr val="9900CC"/>
                </a:solidFill>
              </a:rPr>
              <a:t> </a:t>
            </a:r>
            <a:r>
              <a:rPr lang="ar-IQ" sz="3600" dirty="0" smtClean="0">
                <a:solidFill>
                  <a:srgbClr val="9900CC"/>
                </a:solidFill>
              </a:rPr>
              <a:t>3.</a:t>
            </a:r>
            <a:r>
              <a:rPr lang="ar-SA" sz="3600" dirty="0" smtClean="0">
                <a:solidFill>
                  <a:srgbClr val="9900CC"/>
                </a:solidFill>
              </a:rPr>
              <a:t>التكوين العكسي </a:t>
            </a:r>
            <a:r>
              <a:rPr lang="ar-SA" sz="3600" dirty="0" smtClean="0">
                <a:solidFill>
                  <a:srgbClr val="0070C0"/>
                </a:solidFill>
              </a:rPr>
              <a:t>:</a:t>
            </a:r>
            <a:r>
              <a:rPr lang="ar-SA" sz="3600" dirty="0" smtClean="0"/>
              <a:t>وهو أن يظهر الإنسان نفسه أمام الناس في صورة طيبة تخفي ما بداخله من دوافع بغيضة أي أنه يظهر الإنسان فيه عكس ما يضمر في أعماق نفسه </a:t>
            </a:r>
            <a:endParaRPr lang="ar-IQ" sz="3600" dirty="0" smtClean="0"/>
          </a:p>
          <a:p>
            <a:r>
              <a:rPr lang="ar-IQ" sz="3600" dirty="0" smtClean="0">
                <a:solidFill>
                  <a:srgbClr val="C00000"/>
                </a:solidFill>
              </a:rPr>
              <a:t>مثال // طبيب نفسي يوظف تخصصه لمساعدة </a:t>
            </a:r>
            <a:r>
              <a:rPr lang="ar-IQ" sz="3600" dirty="0" smtClean="0">
                <a:solidFill>
                  <a:srgbClr val="C00000"/>
                </a:solidFill>
              </a:rPr>
              <a:t>الاخرين وفي </a:t>
            </a:r>
            <a:r>
              <a:rPr lang="ar-IQ" sz="3600" dirty="0" smtClean="0">
                <a:solidFill>
                  <a:srgbClr val="C00000"/>
                </a:solidFill>
              </a:rPr>
              <a:t>نفس الوقت يعنف زوجته في المنزل</a:t>
            </a:r>
          </a:p>
          <a:p>
            <a:r>
              <a:rPr lang="ar-SA" sz="3600" b="1" dirty="0" smtClean="0"/>
              <a:t>طفل </a:t>
            </a:r>
            <a:r>
              <a:rPr lang="ar-IQ" sz="3600" b="1" dirty="0" smtClean="0"/>
              <a:t>يلعب </a:t>
            </a:r>
            <a:r>
              <a:rPr lang="ar-SA" sz="3600" b="1" dirty="0" smtClean="0"/>
              <a:t>مع طفله وينجذب لها</a:t>
            </a:r>
            <a:r>
              <a:rPr lang="en-US" sz="3600" b="1" dirty="0" smtClean="0"/>
              <a:t> </a:t>
            </a:r>
            <a:r>
              <a:rPr lang="ar-SA" sz="3600" b="1" dirty="0" smtClean="0"/>
              <a:t>وتتكون لديه مشاعر حب لهذه الطفلة وان يلعب معها ولكن يخاف ان يذكر ذلك لطفل آخرصديق خوفاً من التهكم والسخرية او الاهانه. فيبدأ هذا الطفل في معاملة الطفلة بشكل</a:t>
            </a:r>
            <a:r>
              <a:rPr lang="en-US" sz="3600" b="1" dirty="0" smtClean="0"/>
              <a:t> </a:t>
            </a:r>
            <a:r>
              <a:rPr lang="ar-SA" sz="3600" b="1" dirty="0" smtClean="0"/>
              <a:t>عدواني وكانها سبب في مشاكل الكون. وربما ايضاً يقنع نفسة بأنه فعلاً يكرهها</a:t>
            </a:r>
            <a:r>
              <a:rPr lang="ar-SA" sz="3600" dirty="0" smtClean="0"/>
              <a:t>.</a:t>
            </a:r>
            <a:endParaRPr lang="ar-SA" sz="3600" dirty="0" smtClean="0">
              <a:solidFill>
                <a:srgbClr val="C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571480"/>
            <a:ext cx="9144000" cy="7848302"/>
          </a:xfrm>
          <a:prstGeom prst="rect">
            <a:avLst/>
          </a:prstGeom>
          <a:noFill/>
        </p:spPr>
        <p:txBody>
          <a:bodyPr wrap="square" rtlCol="1">
            <a:spAutoFit/>
          </a:bodyPr>
          <a:lstStyle/>
          <a:p>
            <a:r>
              <a:rPr lang="ar-IQ" sz="4000" dirty="0" smtClean="0"/>
              <a:t>4</a:t>
            </a:r>
            <a:r>
              <a:rPr lang="ar-SA" sz="4000" dirty="0" smtClean="0"/>
              <a:t>- النكوص </a:t>
            </a:r>
            <a:r>
              <a:rPr lang="ar-IQ" sz="4000" dirty="0" smtClean="0">
                <a:solidFill>
                  <a:srgbClr val="FF0066"/>
                </a:solidFill>
              </a:rPr>
              <a:t>:هو</a:t>
            </a:r>
            <a:r>
              <a:rPr lang="ar-SA" sz="4000" dirty="0" smtClean="0">
                <a:solidFill>
                  <a:srgbClr val="FF0066"/>
                </a:solidFill>
              </a:rPr>
              <a:t> تراجع الفرد إلى أساليب طفلية أو بدائية من السلوك والتفكير والإنفعال حيت تعترضه مشكلة  أو يلتقي بموقف تأزم .</a:t>
            </a:r>
          </a:p>
          <a:p>
            <a:r>
              <a:rPr lang="ar-SA" sz="4000" dirty="0" smtClean="0">
                <a:solidFill>
                  <a:schemeClr val="bg2">
                    <a:lumMod val="10000"/>
                  </a:schemeClr>
                </a:solidFill>
              </a:rPr>
              <a:t>والنكوص هو العودة أو الردة أو الرجوع أو التقهقر إلى مستوى غير ناضج من السلوك والتوافق .</a:t>
            </a:r>
            <a:endParaRPr lang="ar-IQ" sz="4000" dirty="0" smtClean="0">
              <a:solidFill>
                <a:schemeClr val="bg2">
                  <a:lumMod val="10000"/>
                </a:schemeClr>
              </a:solidFill>
            </a:endParaRPr>
          </a:p>
          <a:p>
            <a:r>
              <a:rPr lang="ar-IQ" sz="3200" dirty="0" smtClean="0">
                <a:solidFill>
                  <a:schemeClr val="bg2">
                    <a:lumMod val="10000"/>
                  </a:schemeClr>
                </a:solidFill>
              </a:rPr>
              <a:t>مثال//</a:t>
            </a:r>
            <a:r>
              <a:rPr lang="ar-SA" sz="4000" b="1" dirty="0" smtClean="0">
                <a:solidFill>
                  <a:srgbClr val="7030A0"/>
                </a:solidFill>
              </a:rPr>
              <a:t>طفل عمره(5) سنوات يقوم بالزحف على الارض</a:t>
            </a:r>
            <a:r>
              <a:rPr lang="ar-SA" sz="4000" b="1" dirty="0" smtClean="0">
                <a:solidFill>
                  <a:srgbClr val="7030A0"/>
                </a:solidFill>
              </a:rPr>
              <a:t>.</a:t>
            </a:r>
            <a:endParaRPr lang="ar-IQ" sz="4000" b="1" dirty="0" smtClean="0">
              <a:solidFill>
                <a:srgbClr val="7030A0"/>
              </a:solidFill>
            </a:endParaRPr>
          </a:p>
          <a:p>
            <a:pPr lvl="0"/>
            <a:r>
              <a:rPr lang="ar-IQ" sz="4000" b="1" dirty="0" smtClean="0">
                <a:latin typeface="Times New Roman" pitchFamily="18" charset="0"/>
                <a:ea typeface="Calibri" pitchFamily="34" charset="0"/>
                <a:cs typeface="Times New Roman" pitchFamily="18" charset="0"/>
              </a:rPr>
              <a:t>  </a:t>
            </a:r>
            <a:r>
              <a:rPr lang="ar-IQ" sz="4000" b="1" dirty="0" smtClean="0">
                <a:solidFill>
                  <a:srgbClr val="C00000"/>
                </a:solidFill>
                <a:latin typeface="Times New Roman" pitchFamily="18" charset="0"/>
                <a:ea typeface="Calibri" pitchFamily="34" charset="0"/>
                <a:cs typeface="Times New Roman" pitchFamily="18" charset="0"/>
              </a:rPr>
              <a:t>رجل </a:t>
            </a:r>
            <a:r>
              <a:rPr lang="ar-IQ" sz="4000" b="1" dirty="0" smtClean="0">
                <a:solidFill>
                  <a:srgbClr val="C00000"/>
                </a:solidFill>
                <a:latin typeface="Times New Roman" pitchFamily="18" charset="0"/>
                <a:ea typeface="Calibri" pitchFamily="34" charset="0"/>
                <a:cs typeface="Times New Roman" pitchFamily="18" charset="0"/>
              </a:rPr>
              <a:t>عمره (60) سنة يتابع برامج افلام الرسوم </a:t>
            </a:r>
            <a:r>
              <a:rPr lang="ar-IQ" sz="4000" b="1" dirty="0" smtClean="0">
                <a:solidFill>
                  <a:srgbClr val="C00000"/>
                </a:solidFill>
                <a:latin typeface="Times New Roman" pitchFamily="18" charset="0"/>
                <a:ea typeface="Calibri" pitchFamily="34" charset="0"/>
                <a:cs typeface="Times New Roman" pitchFamily="18" charset="0"/>
              </a:rPr>
              <a:t>المتحركة </a:t>
            </a:r>
          </a:p>
          <a:p>
            <a:pPr lvl="0"/>
            <a:r>
              <a:rPr lang="ar-IQ" sz="4000" b="1" dirty="0" smtClean="0">
                <a:solidFill>
                  <a:schemeClr val="tx2"/>
                </a:solidFill>
                <a:latin typeface="Times New Roman" pitchFamily="18" charset="0"/>
                <a:ea typeface="Calibri" pitchFamily="34" charset="0"/>
                <a:cs typeface="Times New Roman" pitchFamily="18" charset="0"/>
              </a:rPr>
              <a:t>امراة </a:t>
            </a:r>
            <a:r>
              <a:rPr lang="ar-IQ" sz="4000" b="1" dirty="0" smtClean="0">
                <a:solidFill>
                  <a:schemeClr val="tx2"/>
                </a:solidFill>
                <a:latin typeface="Times New Roman" pitchFamily="18" charset="0"/>
                <a:ea typeface="Calibri" pitchFamily="34" charset="0"/>
                <a:cs typeface="Times New Roman" pitchFamily="18" charset="0"/>
              </a:rPr>
              <a:t>مسنة ترتدي ملابس المراهقات</a:t>
            </a:r>
            <a:endParaRPr lang="ar-IQ" sz="4400" dirty="0" smtClean="0">
              <a:solidFill>
                <a:schemeClr val="tx2"/>
              </a:solidFill>
              <a:latin typeface="Arial" pitchFamily="34" charset="0"/>
              <a:cs typeface="Arial" pitchFamily="34" charset="0"/>
            </a:endParaRPr>
          </a:p>
          <a:p>
            <a:endParaRPr lang="ar-IQ" sz="3200" b="1" dirty="0" smtClean="0">
              <a:latin typeface="Times New Roman" pitchFamily="18" charset="0"/>
              <a:ea typeface="Calibri" pitchFamily="34" charset="0"/>
              <a:cs typeface="Times New Roman" pitchFamily="18" charset="0"/>
            </a:endParaRPr>
          </a:p>
          <a:p>
            <a:endParaRPr lang="ar-IQ" sz="3200" b="1" dirty="0" smtClean="0">
              <a:solidFill>
                <a:srgbClr val="7030A0"/>
              </a:solidFill>
            </a:endParaRPr>
          </a:p>
          <a:p>
            <a:endParaRPr lang="en-US" sz="4000" dirty="0" smtClean="0">
              <a:solidFill>
                <a:srgbClr val="7030A0"/>
              </a:solidFill>
            </a:endParaRPr>
          </a:p>
          <a:p>
            <a:endParaRPr lang="ar-SA" sz="4000" dirty="0" smtClean="0">
              <a:solidFill>
                <a:schemeClr val="bg2">
                  <a:lumMod val="10000"/>
                </a:schemeClr>
              </a:solidFill>
            </a:endParaRPr>
          </a:p>
        </p:txBody>
      </p:sp>
      <p:sp>
        <p:nvSpPr>
          <p:cNvPr id="14337" name="Rectangle 1"/>
          <p:cNvSpPr>
            <a:spLocks noChangeArrowheads="1"/>
          </p:cNvSpPr>
          <p:nvPr/>
        </p:nvSpPr>
        <p:spPr bwMode="auto">
          <a:xfrm>
            <a:off x="8911244" y="67017"/>
            <a:ext cx="232756" cy="3231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15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28596" y="740048"/>
            <a:ext cx="8286808" cy="5940088"/>
          </a:xfrm>
          <a:prstGeom prst="rect">
            <a:avLst/>
          </a:prstGeom>
          <a:noFill/>
        </p:spPr>
        <p:txBody>
          <a:bodyPr wrap="square" rtlCol="1">
            <a:spAutoFit/>
          </a:bodyPr>
          <a:lstStyle/>
          <a:p>
            <a:endParaRPr lang="ar-SA" sz="2800" dirty="0" smtClean="0">
              <a:solidFill>
                <a:srgbClr val="FF0066"/>
              </a:solidFill>
            </a:endParaRPr>
          </a:p>
          <a:p>
            <a:r>
              <a:rPr lang="ar-SA" sz="3600" dirty="0" smtClean="0">
                <a:solidFill>
                  <a:srgbClr val="990000"/>
                </a:solidFill>
              </a:rPr>
              <a:t>5- </a:t>
            </a:r>
            <a:r>
              <a:rPr lang="ar-SA" sz="3600" dirty="0" smtClean="0"/>
              <a:t>التقمص (التوحد ) :</a:t>
            </a:r>
            <a:r>
              <a:rPr lang="ar-SA" sz="3600" dirty="0" smtClean="0">
                <a:solidFill>
                  <a:srgbClr val="990000"/>
                </a:solidFill>
              </a:rPr>
              <a:t> هو العملية اللاشعورية التي يدمج عن طريقها الفرد شخصيته في شخصية فرد آخر يتوحد به ويتمثل صفاته وأخلاقياته ويمتص قيمة واتجاهاته ويستدمجها في ذاته ويجعلها من مكونات شخصيته .</a:t>
            </a:r>
            <a:endParaRPr lang="ar-IQ" sz="3600" dirty="0" smtClean="0">
              <a:solidFill>
                <a:srgbClr val="990000"/>
              </a:solidFill>
            </a:endParaRPr>
          </a:p>
          <a:p>
            <a:r>
              <a:rPr lang="ar-SA" sz="3600" b="1" dirty="0" smtClean="0">
                <a:solidFill>
                  <a:srgbClr val="FF0000"/>
                </a:solidFill>
              </a:rPr>
              <a:t>طفل يبدأ بتقليد سلوك المعلم الذي يرتل (بحرف الراء) لاشعوريا</a:t>
            </a:r>
            <a:r>
              <a:rPr lang="ar-SA" sz="3600" b="1" dirty="0" smtClean="0">
                <a:solidFill>
                  <a:srgbClr val="FF0000"/>
                </a:solidFill>
              </a:rPr>
              <a:t>.</a:t>
            </a:r>
            <a:endParaRPr lang="ar-IQ" sz="3600" b="1" dirty="0" smtClean="0">
              <a:solidFill>
                <a:srgbClr val="FF0000"/>
              </a:solidFill>
            </a:endParaRPr>
          </a:p>
          <a:p>
            <a:r>
              <a:rPr lang="ar-IQ" sz="3600" b="1" dirty="0" smtClean="0">
                <a:solidFill>
                  <a:srgbClr val="9900CC"/>
                </a:solidFill>
              </a:rPr>
              <a:t>تقوم الطفلة بارتداء الكعب العالي ووضع المكياج تقليدا لسوك والدتها</a:t>
            </a:r>
            <a:endParaRPr lang="en-US" sz="3600" dirty="0" smtClean="0">
              <a:solidFill>
                <a:srgbClr val="9900CC"/>
              </a:solidFill>
            </a:endParaRPr>
          </a:p>
          <a:p>
            <a:endParaRPr lang="ar-SA" sz="2800" dirty="0" smtClean="0">
              <a:solidFill>
                <a:srgbClr val="99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428604"/>
            <a:ext cx="8001056" cy="6186309"/>
          </a:xfrm>
          <a:prstGeom prst="rect">
            <a:avLst/>
          </a:prstGeom>
        </p:spPr>
        <p:txBody>
          <a:bodyPr wrap="square">
            <a:spAutoFit/>
          </a:bodyPr>
          <a:lstStyle/>
          <a:p>
            <a:r>
              <a:rPr lang="ar-SA" sz="4400" b="1" dirty="0" smtClean="0"/>
              <a:t>3- الإسقاط :هو إحدى الحيل اللاشعورية التي تهدف إلى إلصاق ما في داخل الفرد من صفات أو مشاعر أو دوافع أو رغبات أو أفكار غير مقبولة من قبل الأنا إلى الآخرين </a:t>
            </a:r>
            <a:endParaRPr lang="ar-IQ" sz="4400" b="1" dirty="0" smtClean="0"/>
          </a:p>
          <a:p>
            <a:r>
              <a:rPr lang="ar-IQ" sz="4400" b="1" dirty="0" smtClean="0">
                <a:solidFill>
                  <a:srgbClr val="FF0066"/>
                </a:solidFill>
              </a:rPr>
              <a:t>مثال// التحدث عن الناس الناجحين بشكل يشوه سمعتهم </a:t>
            </a:r>
          </a:p>
          <a:p>
            <a:r>
              <a:rPr lang="ar-IQ" sz="4400" b="1" dirty="0" smtClean="0">
                <a:solidFill>
                  <a:srgbClr val="FF0066"/>
                </a:solidFill>
              </a:rPr>
              <a:t>طفل </a:t>
            </a:r>
            <a:r>
              <a:rPr lang="ar-SA" sz="4400" dirty="0" smtClean="0"/>
              <a:t>يقول</a:t>
            </a:r>
            <a:r>
              <a:rPr lang="en-US" sz="4400" dirty="0" smtClean="0"/>
              <a:t>:" </a:t>
            </a:r>
            <a:r>
              <a:rPr lang="ar-SA" sz="4400" b="1" dirty="0" smtClean="0"/>
              <a:t>امي هي التي ترمي الأغراض على الأرض وليس أنا</a:t>
            </a:r>
            <a:endParaRPr lang="ar-IQ" sz="4400" b="1" dirty="0" smtClean="0">
              <a:solidFill>
                <a:srgbClr val="FF0066"/>
              </a:solidFill>
            </a:endParaRPr>
          </a:p>
          <a:p>
            <a:endParaRPr lang="en-US" sz="4400" b="1" dirty="0">
              <a:solidFill>
                <a:srgbClr val="FF0066"/>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227</TotalTime>
  <Words>836</Words>
  <Application>Microsoft Office PowerPoint</Application>
  <PresentationFormat>On-screen Show (4:3)</PresentationFormat>
  <Paragraphs>68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تدفق</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Al-shabkah</dc:creator>
  <cp:lastModifiedBy>aa</cp:lastModifiedBy>
  <cp:revision>31</cp:revision>
  <dcterms:created xsi:type="dcterms:W3CDTF">2014-03-06T19:22:59Z</dcterms:created>
  <dcterms:modified xsi:type="dcterms:W3CDTF">2018-03-19T18:20:42Z</dcterms:modified>
</cp:coreProperties>
</file>