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1C4EF1F-5F38-46B1-A89C-8FFA2EB78F96}" type="datetimeFigureOut">
              <a:rPr lang="ar-IQ" smtClean="0"/>
              <a:t>13/05/1440</a:t>
            </a:fld>
            <a:endParaRPr lang="ar-IQ"/>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IQ"/>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E9C4665-4625-46A2-91A4-87DC0EAA662D}" type="slidenum">
              <a:rPr lang="ar-IQ" smtClean="0"/>
              <a:t>‹#›</a:t>
            </a:fld>
            <a:endParaRPr lang="ar-IQ"/>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4EF1F-5F38-46B1-A89C-8FFA2EB78F96}" type="datetimeFigureOut">
              <a:rPr lang="ar-IQ" smtClean="0"/>
              <a:t>13/05/1440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4EF1F-5F38-46B1-A89C-8FFA2EB78F96}" type="datetimeFigureOut">
              <a:rPr lang="ar-IQ" smtClean="0"/>
              <a:t>13/05/1440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4EF1F-5F38-46B1-A89C-8FFA2EB78F96}" type="datetimeFigureOut">
              <a:rPr lang="ar-IQ" smtClean="0"/>
              <a:t>13/05/1440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4EF1F-5F38-46B1-A89C-8FFA2EB78F96}" type="datetimeFigureOut">
              <a:rPr lang="ar-IQ" smtClean="0"/>
              <a:t>13/05/1440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1C4EF1F-5F38-46B1-A89C-8FFA2EB78F96}" type="datetimeFigureOut">
              <a:rPr lang="ar-IQ" smtClean="0"/>
              <a:t>13/05/1440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E9C4665-4625-46A2-91A4-87DC0EAA662D}" type="slidenum">
              <a:rPr lang="ar-IQ" smtClean="0"/>
              <a:t>‹#›</a:t>
            </a:fld>
            <a:endParaRPr lang="ar-IQ"/>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4EF1F-5F38-46B1-A89C-8FFA2EB78F96}" type="datetimeFigureOut">
              <a:rPr lang="ar-IQ" smtClean="0"/>
              <a:t>13/05/1440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4EF1F-5F38-46B1-A89C-8FFA2EB78F96}" type="datetimeFigureOut">
              <a:rPr lang="ar-IQ" smtClean="0"/>
              <a:t>13/05/1440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4EF1F-5F38-46B1-A89C-8FFA2EB78F96}" type="datetimeFigureOut">
              <a:rPr lang="ar-IQ" smtClean="0"/>
              <a:t>13/05/1440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1C4EF1F-5F38-46B1-A89C-8FFA2EB78F96}" type="datetimeFigureOut">
              <a:rPr lang="ar-IQ" smtClean="0"/>
              <a:t>13/05/1440</a:t>
            </a:fld>
            <a:endParaRPr lang="ar-IQ"/>
          </a:p>
        </p:txBody>
      </p:sp>
      <p:sp>
        <p:nvSpPr>
          <p:cNvPr id="7" name="Slide Number Placeholder 6"/>
          <p:cNvSpPr>
            <a:spLocks noGrp="1"/>
          </p:cNvSpPr>
          <p:nvPr>
            <p:ph type="sldNum" sz="quarter" idx="12"/>
          </p:nvPr>
        </p:nvSpPr>
        <p:spPr/>
        <p:txBody>
          <a:bodyPr/>
          <a:lstStyle/>
          <a:p>
            <a:fld id="{BE9C4665-4625-46A2-91A4-87DC0EAA662D}" type="slidenum">
              <a:rPr lang="ar-IQ" smtClean="0"/>
              <a:t>‹#›</a:t>
            </a:fld>
            <a:endParaRPr lang="ar-IQ"/>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4EF1F-5F38-46B1-A89C-8FFA2EB78F96}" type="datetimeFigureOut">
              <a:rPr lang="ar-IQ" smtClean="0"/>
              <a:t>13/05/1440</a:t>
            </a:fld>
            <a:endParaRPr lang="ar-IQ"/>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IQ"/>
          </a:p>
        </p:txBody>
      </p:sp>
      <p:sp>
        <p:nvSpPr>
          <p:cNvPr id="7" name="Slide Number Placeholder 6"/>
          <p:cNvSpPr>
            <a:spLocks noGrp="1"/>
          </p:cNvSpPr>
          <p:nvPr>
            <p:ph type="sldNum" sz="quarter" idx="12"/>
          </p:nvPr>
        </p:nvSpPr>
        <p:spPr/>
        <p:txBody>
          <a:bodyPr/>
          <a:lstStyle/>
          <a:p>
            <a:fld id="{BE9C4665-4625-46A2-91A4-87DC0EAA662D}"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1C4EF1F-5F38-46B1-A89C-8FFA2EB78F96}" type="datetimeFigureOut">
              <a:rPr lang="ar-IQ" smtClean="0"/>
              <a:t>13/05/1440</a:t>
            </a:fld>
            <a:endParaRPr lang="ar-IQ"/>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IQ"/>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E9C4665-4625-46A2-91A4-87DC0EAA662D}"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الادراك الحسي</a:t>
            </a:r>
            <a:endParaRPr lang="ar-IQ" dirty="0"/>
          </a:p>
        </p:txBody>
      </p:sp>
      <p:sp>
        <p:nvSpPr>
          <p:cNvPr id="3" name="Subtitle 2"/>
          <p:cNvSpPr>
            <a:spLocks noGrp="1"/>
          </p:cNvSpPr>
          <p:nvPr>
            <p:ph type="subTitle" idx="1"/>
          </p:nvPr>
        </p:nvSpPr>
        <p:spPr/>
        <p:txBody>
          <a:bodyPr/>
          <a:lstStyle/>
          <a:p>
            <a:r>
              <a:rPr lang="ar-SA" dirty="0" smtClean="0"/>
              <a:t>أ.م. د نجلاء نزار</a:t>
            </a:r>
            <a:endParaRPr lang="ar-IQ" dirty="0"/>
          </a:p>
        </p:txBody>
      </p:sp>
    </p:spTree>
    <p:extLst>
      <p:ext uri="{BB962C8B-B14F-4D97-AF65-F5344CB8AC3E}">
        <p14:creationId xmlns:p14="http://schemas.microsoft.com/office/powerpoint/2010/main" val="3511365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just"/>
            <a:r>
              <a:rPr lang="ar-IQ" dirty="0">
                <a:ea typeface="Calibri"/>
                <a:cs typeface="Simplified Arabic"/>
              </a:rPr>
              <a:t>والخلاصة ان الادراك ليس عملية بسيطة بل معقدة اذ تتدخل الذاكرة والمخيلة وادراك العلاقات في </a:t>
            </a:r>
            <a:r>
              <a:rPr lang="ar-IQ" dirty="0" err="1">
                <a:ea typeface="Calibri"/>
                <a:cs typeface="Simplified Arabic"/>
              </a:rPr>
              <a:t>تاويل</a:t>
            </a:r>
            <a:r>
              <a:rPr lang="ar-IQ" dirty="0">
                <a:ea typeface="Calibri"/>
                <a:cs typeface="Simplified Arabic"/>
              </a:rPr>
              <a:t> ما ندرك, ويتضح ايضا ان الادراك ليس عملية سلبية تتلخص في مجرد استقبال انطباعات حسية , بل ان العقل يضيف ويحذف وينظم ويؤول ما </a:t>
            </a:r>
            <a:r>
              <a:rPr lang="ar-IQ" dirty="0" err="1">
                <a:ea typeface="Calibri"/>
                <a:cs typeface="Simplified Arabic"/>
              </a:rPr>
              <a:t>يتاثر</a:t>
            </a:r>
            <a:r>
              <a:rPr lang="ar-IQ" dirty="0">
                <a:ea typeface="Calibri"/>
                <a:cs typeface="Simplified Arabic"/>
              </a:rPr>
              <a:t> به من انطباعات حسية.</a:t>
            </a:r>
            <a:endParaRPr lang="en-US" sz="2000" dirty="0">
              <a:ea typeface="Calibri"/>
              <a:cs typeface="Arial"/>
            </a:endParaRPr>
          </a:p>
          <a:p>
            <a:endParaRPr lang="ar-IQ" dirty="0"/>
          </a:p>
        </p:txBody>
      </p:sp>
    </p:spTree>
    <p:extLst>
      <p:ext uri="{BB962C8B-B14F-4D97-AF65-F5344CB8AC3E}">
        <p14:creationId xmlns:p14="http://schemas.microsoft.com/office/powerpoint/2010/main" val="1256620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تعريف الاحساس</a:t>
            </a:r>
            <a:endParaRPr lang="ar-IQ" dirty="0"/>
          </a:p>
        </p:txBody>
      </p:sp>
      <p:sp>
        <p:nvSpPr>
          <p:cNvPr id="3" name="Content Placeholder 2"/>
          <p:cNvSpPr>
            <a:spLocks noGrp="1"/>
          </p:cNvSpPr>
          <p:nvPr>
            <p:ph idx="1"/>
          </p:nvPr>
        </p:nvSpPr>
        <p:spPr/>
        <p:txBody>
          <a:bodyPr/>
          <a:lstStyle/>
          <a:p>
            <a:r>
              <a:rPr lang="ar-IQ" b="1" dirty="0" err="1" smtClean="0">
                <a:effectLst/>
                <a:ea typeface="Calibri"/>
                <a:cs typeface="Simplified Arabic"/>
              </a:rPr>
              <a:t>الاحس</a:t>
            </a:r>
            <a:r>
              <a:rPr lang="ar-SA" b="1" dirty="0" smtClean="0">
                <a:ea typeface="Calibri"/>
                <a:cs typeface="Simplified Arabic"/>
              </a:rPr>
              <a:t>اس: </a:t>
            </a:r>
            <a:r>
              <a:rPr lang="ar-IQ" dirty="0" smtClean="0">
                <a:effectLst/>
                <a:ea typeface="Calibri"/>
                <a:cs typeface="Simplified Arabic"/>
              </a:rPr>
              <a:t>هو الخطوة الاولى </a:t>
            </a:r>
            <a:r>
              <a:rPr lang="ar-IQ" dirty="0" err="1" smtClean="0">
                <a:effectLst/>
                <a:ea typeface="Calibri"/>
                <a:cs typeface="Simplified Arabic"/>
              </a:rPr>
              <a:t>للادراك</a:t>
            </a:r>
            <a:r>
              <a:rPr lang="ar-IQ" dirty="0" smtClean="0">
                <a:effectLst/>
                <a:ea typeface="Calibri"/>
                <a:cs typeface="Simplified Arabic"/>
              </a:rPr>
              <a:t> السليم، وهو الاثر النفسي الذي ينشأ مباشرة من انفعال حاسة او عضو حساس، او هو عبارة عن الاثر النفسي الذي يحدث في الجهاز العصبي نتيجة لمنبه(مثير) .</a:t>
            </a:r>
            <a:endParaRPr lang="ar-SA" dirty="0" smtClean="0">
              <a:effectLst/>
              <a:ea typeface="Calibri"/>
              <a:cs typeface="Simplified Arabic"/>
            </a:endParaRPr>
          </a:p>
          <a:p>
            <a:r>
              <a:rPr lang="ar-IQ" b="1" dirty="0" smtClean="0">
                <a:effectLst/>
                <a:ea typeface="Calibri"/>
                <a:cs typeface="Simplified Arabic"/>
              </a:rPr>
              <a:t>الاحساس </a:t>
            </a:r>
            <a:r>
              <a:rPr lang="ar-IQ" dirty="0" smtClean="0">
                <a:effectLst/>
                <a:ea typeface="Calibri"/>
                <a:cs typeface="Simplified Arabic"/>
              </a:rPr>
              <a:t>هو عبارة عن استجابة اولية </a:t>
            </a:r>
            <a:r>
              <a:rPr lang="ar-IQ" dirty="0" err="1" smtClean="0">
                <a:effectLst/>
                <a:ea typeface="Calibri"/>
                <a:cs typeface="Simplified Arabic"/>
              </a:rPr>
              <a:t>لاعضاء</a:t>
            </a:r>
            <a:r>
              <a:rPr lang="ar-IQ" dirty="0" smtClean="0">
                <a:effectLst/>
                <a:ea typeface="Calibri"/>
                <a:cs typeface="Simplified Arabic"/>
              </a:rPr>
              <a:t> الحس، بينما </a:t>
            </a:r>
            <a:r>
              <a:rPr lang="ar-IQ" b="1" dirty="0" smtClean="0">
                <a:effectLst/>
                <a:ea typeface="Calibri"/>
                <a:cs typeface="Simplified Arabic"/>
              </a:rPr>
              <a:t>الادراك</a:t>
            </a:r>
            <a:r>
              <a:rPr lang="ar-IQ" dirty="0" smtClean="0">
                <a:effectLst/>
                <a:ea typeface="Calibri"/>
                <a:cs typeface="Simplified Arabic"/>
              </a:rPr>
              <a:t> هو عبارة عن الطريقة التي نفهم بها الموضوع.</a:t>
            </a:r>
            <a:endParaRPr lang="ar-SA" dirty="0" smtClean="0">
              <a:effectLst/>
              <a:ea typeface="Calibri"/>
              <a:cs typeface="Simplified Arabic"/>
            </a:endParaRPr>
          </a:p>
          <a:p>
            <a:r>
              <a:rPr lang="ar-SA" dirty="0" smtClean="0">
                <a:cs typeface="Simplified Arabic"/>
              </a:rPr>
              <a:t>ماهي الحالة التي يكون فيها الانسان يحس </a:t>
            </a:r>
            <a:r>
              <a:rPr lang="ar-SA" dirty="0" err="1" smtClean="0">
                <a:cs typeface="Simplified Arabic"/>
              </a:rPr>
              <a:t>ولايدرك</a:t>
            </a:r>
            <a:r>
              <a:rPr lang="ar-SA" dirty="0" smtClean="0">
                <a:cs typeface="Simplified Arabic"/>
              </a:rPr>
              <a:t>؟</a:t>
            </a:r>
            <a:endParaRPr lang="ar-IQ" dirty="0"/>
          </a:p>
        </p:txBody>
      </p:sp>
    </p:spTree>
    <p:extLst>
      <p:ext uri="{BB962C8B-B14F-4D97-AF65-F5344CB8AC3E}">
        <p14:creationId xmlns:p14="http://schemas.microsoft.com/office/powerpoint/2010/main" val="1450261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err="1" smtClean="0"/>
              <a:t>ماهو</a:t>
            </a:r>
            <a:r>
              <a:rPr lang="ar-SA" dirty="0" smtClean="0"/>
              <a:t> الادراك</a:t>
            </a:r>
            <a:endParaRPr lang="ar-IQ" dirty="0"/>
          </a:p>
        </p:txBody>
      </p:sp>
      <p:sp>
        <p:nvSpPr>
          <p:cNvPr id="3" name="Content Placeholder 2"/>
          <p:cNvSpPr>
            <a:spLocks noGrp="1"/>
          </p:cNvSpPr>
          <p:nvPr>
            <p:ph idx="1"/>
          </p:nvPr>
        </p:nvSpPr>
        <p:spPr/>
        <p:txBody>
          <a:bodyPr/>
          <a:lstStyle/>
          <a:p>
            <a:r>
              <a:rPr lang="ar-IQ" b="1" dirty="0" smtClean="0">
                <a:effectLst/>
                <a:ea typeface="Calibri"/>
                <a:cs typeface="Simplified Arabic"/>
              </a:rPr>
              <a:t>الادراك: </a:t>
            </a:r>
            <a:r>
              <a:rPr lang="ar-IQ" dirty="0" smtClean="0">
                <a:effectLst/>
                <a:ea typeface="Calibri"/>
                <a:cs typeface="Simplified Arabic"/>
              </a:rPr>
              <a:t>هو العملية التي تقوم بتأويل وتفسير وشرح الاحساسات الواردة من الحواس، ومن داخل الجسم الى مراكز الحس في الدماغ مع اضافة معلومات وخبرات سابقة. والادراك عملية معقدة تشترك فيها عوامل كثيرة كالخبرة الماضية والادراك والانتباه والذكاء والاتجاهات والقيم وتؤثر كل هذه العوامل في ادراك الفرد للمؤثرات.</a:t>
            </a:r>
            <a:endParaRPr lang="ar-IQ" dirty="0"/>
          </a:p>
        </p:txBody>
      </p:sp>
    </p:spTree>
    <p:extLst>
      <p:ext uri="{BB962C8B-B14F-4D97-AF65-F5344CB8AC3E}">
        <p14:creationId xmlns:p14="http://schemas.microsoft.com/office/powerpoint/2010/main" val="1372699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انواع الاحساسات</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1.	احساسات خارجية المصدر: هي الاحساسات البصرية والسمعية والجلدية والشمية  والذوقية.</a:t>
            </a:r>
          </a:p>
          <a:p>
            <a:r>
              <a:rPr lang="ar-IQ" dirty="0" smtClean="0"/>
              <a:t>2.	احساسات حشويه المصدر:  تنشأ من المعدة والامعاء والرئة والقلب والكليتين كالإحساس  بالجوع والعطش والغثيان والالم .</a:t>
            </a:r>
          </a:p>
          <a:p>
            <a:r>
              <a:rPr lang="ar-IQ" dirty="0" smtClean="0"/>
              <a:t>3.	احساسات عضلية او حركية: تنشأ من تأثر اعضاء خاصة في العضلات والاوتار والمفاصل, وهي تزودنا بمعلومات عن ثقل الاشياء او ضغطها وعن وضع اجسامنا وتوازنها وعن مدى ما نبذله من جهد وما نلقاه من مقاومة ونحن نحرك الاشياء او نرفعها او ندفعها.</a:t>
            </a:r>
          </a:p>
          <a:p>
            <a:endParaRPr lang="ar-IQ" dirty="0"/>
          </a:p>
        </p:txBody>
      </p:sp>
    </p:spTree>
    <p:extLst>
      <p:ext uri="{BB962C8B-B14F-4D97-AF65-F5344CB8AC3E}">
        <p14:creationId xmlns:p14="http://schemas.microsoft.com/office/powerpoint/2010/main" val="3628424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الادراك الحسي</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هو عملية </a:t>
            </a:r>
            <a:r>
              <a:rPr lang="ar-IQ" dirty="0" err="1" smtClean="0"/>
              <a:t>تاويل</a:t>
            </a:r>
            <a:r>
              <a:rPr lang="ar-IQ" dirty="0" smtClean="0"/>
              <a:t> الاحساسات </a:t>
            </a:r>
            <a:r>
              <a:rPr lang="ar-IQ" dirty="0" err="1" smtClean="0"/>
              <a:t>تاويلا</a:t>
            </a:r>
            <a:r>
              <a:rPr lang="ar-IQ" dirty="0" smtClean="0"/>
              <a:t> يزودنا بمعلومات عما في عالمنا الخارجي من اشياء اوفي حالتنا البدنية من تغيرات ومعطيات, انه العملية التي تتم بها معرفتنا لما حولنا  او في داخلنا من موضوعات وتغيرات عن طريق الحواس, كان ادر كان هذا الشخص الماثل امامي هو صديق لي, وان هذا الحيوان الذي اراه هو  حصان, وان الصوت الذي اسمعه هو صوت سيارة مقبلة, وان هذه الرائحة التي اشمها هي رائحة طعام, وان التعبير الذي المحه على وجه (س) من الاشخاص هو تعبير غضب , وان هذه التفاحة اكبر من تلك, وان جلدي لوحته الشمس, او ان عضلة معينة في ساقي في حالة تشنج . </a:t>
            </a:r>
            <a:endParaRPr lang="ar-IQ" dirty="0"/>
          </a:p>
        </p:txBody>
      </p:sp>
    </p:spTree>
    <p:extLst>
      <p:ext uri="{BB962C8B-B14F-4D97-AF65-F5344CB8AC3E}">
        <p14:creationId xmlns:p14="http://schemas.microsoft.com/office/powerpoint/2010/main" val="340128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كيف ندرك</a:t>
            </a: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لقد بينت مدرسة </a:t>
            </a:r>
            <a:r>
              <a:rPr lang="ar-IQ" dirty="0" err="1" smtClean="0"/>
              <a:t>الجشتالت</a:t>
            </a:r>
            <a:r>
              <a:rPr lang="ar-IQ" dirty="0" smtClean="0"/>
              <a:t> ان العالم من حولنا </a:t>
            </a:r>
            <a:r>
              <a:rPr lang="ar-IQ" dirty="0" err="1" smtClean="0"/>
              <a:t>يتالف</a:t>
            </a:r>
            <a:r>
              <a:rPr lang="ar-IQ" dirty="0" smtClean="0"/>
              <a:t> من اشياء ومواد ووقائع منظمة وفق قوانين خاصة و او بفعل عوامل خارجية موضوعية تشتق من طبيعة هذه الاشياء نفسها لا نتيجة نشاط عقلي , وتعرف هذه ب(قوانين التنظيم الحسي), وبفضل هذه العوامل تنتظم المنبهات الحسية في وحدات او صيغ مستقلة تبرز في مجال ادراكنا , ثم </a:t>
            </a:r>
            <a:r>
              <a:rPr lang="ar-IQ" dirty="0" err="1" smtClean="0"/>
              <a:t>تاتي</a:t>
            </a:r>
            <a:r>
              <a:rPr lang="ar-IQ" dirty="0" smtClean="0"/>
              <a:t> الخبرة اليومية والتعلم فتفرغ على هذه الصيغ معان ودلالات , وعلى هذا الاساس تتلخص عملية الادراك في خطوتين او مرحلتين هما </a:t>
            </a:r>
            <a:endParaRPr lang="ar-SA" dirty="0" smtClean="0"/>
          </a:p>
          <a:p>
            <a:r>
              <a:rPr lang="ar-IQ" dirty="0" smtClean="0"/>
              <a:t>01 التنظيم الحسي   02 عملية </a:t>
            </a:r>
            <a:r>
              <a:rPr lang="ar-IQ" dirty="0" err="1" smtClean="0"/>
              <a:t>التاويل</a:t>
            </a:r>
            <a:r>
              <a:rPr lang="ar-IQ" dirty="0" smtClean="0"/>
              <a:t> .</a:t>
            </a:r>
            <a:endParaRPr lang="ar-IQ" dirty="0"/>
          </a:p>
        </p:txBody>
      </p:sp>
    </p:spTree>
    <p:extLst>
      <p:ext uri="{BB962C8B-B14F-4D97-AF65-F5344CB8AC3E}">
        <p14:creationId xmlns:p14="http://schemas.microsoft.com/office/powerpoint/2010/main" val="770773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ar-IQ" sz="2200" dirty="0">
                <a:solidFill>
                  <a:prstClr val="black"/>
                </a:solidFill>
                <a:ea typeface="+mn-ea"/>
                <a:cs typeface="Arial"/>
              </a:rPr>
              <a:t>أولاً: قوانين التنظيم الحسي </a:t>
            </a:r>
            <a:endParaRPr lang="ar-IQ" dirty="0"/>
          </a:p>
        </p:txBody>
      </p:sp>
      <p:sp>
        <p:nvSpPr>
          <p:cNvPr id="3" name="Content Placeholder 2"/>
          <p:cNvSpPr>
            <a:spLocks noGrp="1"/>
          </p:cNvSpPr>
          <p:nvPr>
            <p:ph idx="1"/>
          </p:nvPr>
        </p:nvSpPr>
        <p:spPr/>
        <p:txBody>
          <a:bodyPr>
            <a:normAutofit fontScale="62500" lnSpcReduction="20000"/>
          </a:bodyPr>
          <a:lstStyle/>
          <a:p>
            <a:r>
              <a:rPr lang="ar-IQ" dirty="0" smtClean="0"/>
              <a:t>هي القوانين التي تنتظم بمقتضاها التنبيهات الحسية في وحدات او  صيغ مستقلة بارزة , بفضل عوامل موضوعية , ومن اهمها :</a:t>
            </a:r>
          </a:p>
          <a:p>
            <a:r>
              <a:rPr lang="ar-IQ" dirty="0" smtClean="0"/>
              <a:t>1.	عامل التقارب : تبدو التنبيهات الحسية المتقاربة في المكان او الزمان في ادراكنا كوحدة او صيغة مستقلة بارزة. </a:t>
            </a:r>
          </a:p>
          <a:p>
            <a:r>
              <a:rPr lang="ar-IQ" dirty="0" smtClean="0"/>
              <a:t>2.	عامل التشابه : تدرك التنبيهات الحسية المتشابهة </a:t>
            </a:r>
            <a:r>
              <a:rPr lang="ar-IQ" dirty="0" err="1" smtClean="0"/>
              <a:t>كألاشياء</a:t>
            </a:r>
            <a:r>
              <a:rPr lang="ar-IQ" dirty="0" smtClean="0"/>
              <a:t> او  النقاط المتشابهة في اللون او الشكل او الحجم او  السرعة او  الشدة او اتجاه الحركة , تدرك كصيغ مستقلة ترتبط فيما بينها بسهولة وتكون صيغة واحدة كالدوائر والمربعات وغيرها</a:t>
            </a:r>
          </a:p>
          <a:p>
            <a:r>
              <a:rPr lang="ar-IQ" dirty="0" smtClean="0"/>
              <a:t>3.	عامل الاتصال: يميل الفرد للوصل بين النقاط المكونة لشكل او صورة او صورة ما لتبدو بصيغة متصلة .</a:t>
            </a:r>
          </a:p>
          <a:p>
            <a:r>
              <a:rPr lang="ar-IQ" dirty="0" smtClean="0"/>
              <a:t>4.	عامل الاغلاق: يميل الانسان </a:t>
            </a:r>
            <a:r>
              <a:rPr lang="ar-IQ" dirty="0" err="1" smtClean="0"/>
              <a:t>لاكمال</a:t>
            </a:r>
            <a:r>
              <a:rPr lang="ar-IQ" dirty="0" smtClean="0"/>
              <a:t> الاشكال الناقصة ان صادفناها في صيغة , ما فالمخ يكمل المعلومات التي فشلت حواسنا في توفيرها خاصة ان كان الشيء المعروض </a:t>
            </a:r>
            <a:r>
              <a:rPr lang="ar-IQ" dirty="0" err="1" smtClean="0"/>
              <a:t>مالوفا</a:t>
            </a:r>
            <a:r>
              <a:rPr lang="ar-IQ" dirty="0" smtClean="0"/>
              <a:t> لدينا . </a:t>
            </a:r>
          </a:p>
          <a:p>
            <a:r>
              <a:rPr lang="ar-IQ" dirty="0" smtClean="0"/>
              <a:t>5.	عامل التماثل : عناصر الرؤية التي تتكون من اشكال منتظمة وبسيطة ومتوازنة ترى </a:t>
            </a:r>
            <a:r>
              <a:rPr lang="ar-IQ" dirty="0" err="1" smtClean="0"/>
              <a:t>وكانها</a:t>
            </a:r>
            <a:r>
              <a:rPr lang="ar-IQ" dirty="0" smtClean="0"/>
              <a:t> تنتمي لبعضها , فالشكل المجاور يدرك كمربعين وليس شيء اخر.. </a:t>
            </a:r>
            <a:endParaRPr lang="ar-IQ" dirty="0"/>
          </a:p>
        </p:txBody>
      </p:sp>
    </p:spTree>
    <p:extLst>
      <p:ext uri="{BB962C8B-B14F-4D97-AF65-F5344CB8AC3E}">
        <p14:creationId xmlns:p14="http://schemas.microsoft.com/office/powerpoint/2010/main" val="4831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عملية التأويل</a:t>
            </a: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ينظر الطفل الصغير الى جهاز الراديو او الكتاب او الحاسوب فيرى اشياء مجسمة لكنه لا يدركها, وهو يسمعنا نتحدث لكنه لا يدرك ما نقول, لذا عليه ان يبدأ في تعلم اسماء الاشياء وخواصها وفوائدها واستعمالاتها, وعليه ان يتعلم معاني الالفاظ التي يسمعها ومعاني الكلمات التي يراها مكتوبة , وعليه ان يتعرف اقرانه وزوار المنزل واقاربه, وعليه ان يتعلم ان الابتسامة علامة الرضا وان العبوس علامة السخط. والطفل وهو ينفق وقتا طويلا في ملاحظة الناس في المواقف المختلفة وما يتضمنه هذا السلوك من دلالات ومعاني . وهذا اساس ما يسمى </a:t>
            </a:r>
            <a:r>
              <a:rPr lang="ar-IQ" dirty="0" err="1" smtClean="0"/>
              <a:t>بالادراك</a:t>
            </a:r>
            <a:r>
              <a:rPr lang="ar-IQ" dirty="0" smtClean="0"/>
              <a:t> الاجتماعي بمعنى ادراك العلامات التي تفصح عن مشاعر الغير </a:t>
            </a:r>
            <a:r>
              <a:rPr lang="ar-IQ" dirty="0" err="1" smtClean="0"/>
              <a:t>اوعواطفهم</a:t>
            </a:r>
            <a:r>
              <a:rPr lang="ar-IQ" dirty="0" smtClean="0"/>
              <a:t> ومقصدهم عن طريق ملامح مختصرة . </a:t>
            </a:r>
            <a:endParaRPr lang="ar-IQ" dirty="0"/>
          </a:p>
        </p:txBody>
      </p:sp>
    </p:spTree>
    <p:extLst>
      <p:ext uri="{BB962C8B-B14F-4D97-AF65-F5344CB8AC3E}">
        <p14:creationId xmlns:p14="http://schemas.microsoft.com/office/powerpoint/2010/main" val="907849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a:r>
              <a:rPr lang="ar-IQ" dirty="0">
                <a:latin typeface="Calibri"/>
                <a:ea typeface="Calibri"/>
                <a:cs typeface="Simplified Arabic"/>
              </a:rPr>
              <a:t>الانسان الراشد يؤول على الفور ما يبرز في مجاله الادراكي من صيغ , فان كانت صيغا مألوفة نظر حوله </a:t>
            </a:r>
            <a:r>
              <a:rPr lang="ar-IQ" dirty="0" err="1">
                <a:latin typeface="Calibri"/>
                <a:ea typeface="Calibri"/>
                <a:cs typeface="Simplified Arabic"/>
              </a:rPr>
              <a:t>واؤل</a:t>
            </a:r>
            <a:r>
              <a:rPr lang="ar-IQ" dirty="0">
                <a:latin typeface="Calibri"/>
                <a:ea typeface="Calibri"/>
                <a:cs typeface="Simplified Arabic"/>
              </a:rPr>
              <a:t> ما رآه , وان كانت الصيغ غريبة او جديدة عجز عن إيجاد معنى لها واحتاج الى شيء من الجهد والتحليل حتى يتضح معناها . والانسان حين يكون بصدد شيء مهم غامض او غريب  يتفسح المجال امامه ليؤوله </a:t>
            </a:r>
            <a:r>
              <a:rPr lang="ar-IQ" dirty="0" err="1">
                <a:latin typeface="Calibri"/>
                <a:ea typeface="Calibri"/>
                <a:cs typeface="Simplified Arabic"/>
              </a:rPr>
              <a:t>تاويلات</a:t>
            </a:r>
            <a:r>
              <a:rPr lang="ar-IQ" dirty="0">
                <a:latin typeface="Calibri"/>
                <a:ea typeface="Calibri"/>
                <a:cs typeface="Simplified Arabic"/>
              </a:rPr>
              <a:t> شتى, وهي </a:t>
            </a:r>
            <a:r>
              <a:rPr lang="ar-IQ" dirty="0" err="1">
                <a:latin typeface="Calibri"/>
                <a:ea typeface="Calibri"/>
                <a:cs typeface="Simplified Arabic"/>
              </a:rPr>
              <a:t>تاويلات</a:t>
            </a:r>
            <a:r>
              <a:rPr lang="ar-IQ" dirty="0">
                <a:latin typeface="Calibri"/>
                <a:ea typeface="Calibri"/>
                <a:cs typeface="Simplified Arabic"/>
              </a:rPr>
              <a:t> تتوقف على حالته النفسية والمزاجية الدائمة والمؤقتة , الشعورية واللاشعورية , فالصوت الذي يسمع قد يحسب صوت صديق ينادي , وقد يحسبه شخص ثان صوت طفل يصيح او مؤذن ينادي للصلاة وقد يدركه ثالث انه صوت سيارة مسرعة تتوقف عن السير .....وهكذا , وقد افاد علماء النفس من  هذه الخاصية الإدراكية فصاغوا على اساسها اختبارات تكشف عما لدى الفرد من ميول او رغبات او مخاوف او توقعات شعورية ولا شعورية واطلقوا عليها الاختبارات </a:t>
            </a:r>
            <a:r>
              <a:rPr lang="ar-IQ" dirty="0" err="1">
                <a:latin typeface="Calibri"/>
                <a:ea typeface="Calibri"/>
                <a:cs typeface="Simplified Arabic"/>
              </a:rPr>
              <a:t>الاسقاطية</a:t>
            </a:r>
            <a:r>
              <a:rPr lang="ar-IQ" dirty="0">
                <a:latin typeface="Calibri"/>
                <a:ea typeface="Calibri"/>
                <a:cs typeface="Simplified Arabic"/>
              </a:rPr>
              <a:t> .</a:t>
            </a:r>
            <a:endParaRPr lang="en-US" sz="1600">
              <a:latin typeface="Calibri"/>
              <a:ea typeface="Calibri"/>
              <a:cs typeface="Arial"/>
            </a:endParaRPr>
          </a:p>
          <a:p>
            <a:endParaRPr lang="ar-IQ"/>
          </a:p>
        </p:txBody>
      </p:sp>
    </p:spTree>
    <p:extLst>
      <p:ext uri="{BB962C8B-B14F-4D97-AF65-F5344CB8AC3E}">
        <p14:creationId xmlns:p14="http://schemas.microsoft.com/office/powerpoint/2010/main" val="1898325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44</TotalTime>
  <Words>660</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الادراك الحسي</vt:lpstr>
      <vt:lpstr>تعريف الاحساس</vt:lpstr>
      <vt:lpstr>ماهو الادراك</vt:lpstr>
      <vt:lpstr>انواع الاحساسات</vt:lpstr>
      <vt:lpstr>الادراك الحسي</vt:lpstr>
      <vt:lpstr>كيف ندرك</vt:lpstr>
      <vt:lpstr>أولاً: قوانين التنظيم الحسي </vt:lpstr>
      <vt:lpstr>عملية التأويل</vt:lpstr>
      <vt:lpstr>PowerPoint Presentation</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الادراك الحسي</dc:title>
  <dc:creator>Maher</dc:creator>
  <cp:lastModifiedBy>Maher</cp:lastModifiedBy>
  <cp:revision>4</cp:revision>
  <dcterms:created xsi:type="dcterms:W3CDTF">2019-01-19T17:49:35Z</dcterms:created>
  <dcterms:modified xsi:type="dcterms:W3CDTF">2019-01-19T18:34:07Z</dcterms:modified>
</cp:coreProperties>
</file>