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-703044" y="1540519"/>
            <a:ext cx="7766936" cy="1646302"/>
          </a:xfrm>
        </p:spPr>
        <p:txBody>
          <a:bodyPr/>
          <a:lstStyle/>
          <a:p>
            <a:r>
              <a:rPr lang="ar-IQ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مناخ الجبال </a:t>
            </a:r>
            <a:br>
              <a:rPr lang="ar-IQ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IQ" sz="6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IQ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3</a:t>
            </a:r>
            <a:endParaRPr lang="ar-IQ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31410" y="3928912"/>
            <a:ext cx="7766936" cy="1749076"/>
          </a:xfrm>
        </p:spPr>
        <p:txBody>
          <a:bodyPr>
            <a:noAutofit/>
          </a:bodyPr>
          <a:lstStyle/>
          <a:p>
            <a:r>
              <a:rPr lang="ar-IQ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المرحلة الثالثة / قسم </a:t>
            </a:r>
            <a:r>
              <a:rPr lang="ar-IQ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الجغرافية </a:t>
            </a:r>
          </a:p>
          <a:p>
            <a:r>
              <a:rPr lang="ar-IQ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IQ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أ . د . أحلام عبد الجبار كاظم </a:t>
            </a:r>
            <a:r>
              <a:rPr lang="ar-IQ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ar-IQ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019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590248" y="400594"/>
            <a:ext cx="8596668" cy="5756365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ar-IQ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ar-IQ" sz="4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5 - التهطال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تتزايد كمية الامطار مع الارتفاع ، ويستمر هذا التزايد حتى ارتفاع  معين ،يدعى مستوى التهطال الاعظمي  ، وفوق هذا المستوى يأخذ التهطال بالتناقص بسبب ازدياد جفاف الهواء ، واذا كانت الجبال اكثر مطراً من المناطق المنخفضة المحيطه بها ، فانها تشكل </a:t>
            </a:r>
            <a:r>
              <a:rPr lang="ar-IQ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جزراً مطرية </a:t>
            </a:r>
            <a:r>
              <a:rPr lang="ar-IQ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بالمقارنة </a:t>
            </a:r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مع ما يحيط بها ، كما هو الحال في جبال ساحل الهادي في امريكا الشمالية ، و الهيمالايا في اسيا الجنوبية ، و الالب في اوربا ، ليس هذا فقط بل تشكل الجبال خزاناً للطاقة </a:t>
            </a:r>
            <a:r>
              <a:rPr lang="ar-IQ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الكهرومائية </a:t>
            </a:r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المشتغلة في الاجزاء المنخفضة ، ولهطول المطر فوق الجبال قيمة كبيرة في المناخات الجافة لان هذا المطر هو مصدر الماء الوحيد ، </a:t>
            </a:r>
            <a:r>
              <a:rPr lang="ar-IQ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فالأمطار </a:t>
            </a:r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تهطل على السلاسل العالية المشرفة على صحارى بيرو تغذي اكثر من 50 جدولا صغيرا ناشرة الخضرة على جنباتها خلال رمال الصحراء السمراء ، فان نهر الكولورادو الذي يستمد مياهه من جبال روكي يشكل المصدر </a:t>
            </a:r>
            <a:r>
              <a:rPr lang="ar-IQ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الأساسي </a:t>
            </a:r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للاستغلال الزراعي في وادي امبريال الجاف في كاليفورينا الجنوبية ، وهكذا الحال في نهرالنيل مصدر الرزق و الحياة لسكان واديه 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590551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77334" y="600891"/>
            <a:ext cx="8596668" cy="5852160"/>
          </a:xfrm>
        </p:spPr>
        <p:txBody>
          <a:bodyPr>
            <a:normAutofit/>
          </a:bodyPr>
          <a:lstStyle/>
          <a:p>
            <a:pPr algn="just"/>
            <a:r>
              <a:rPr lang="ar-IQ" sz="2400" dirty="0">
                <a:latin typeface="Arial" panose="020B0604020202020204" pitchFamily="34" charset="0"/>
                <a:cs typeface="Arial" panose="020B0604020202020204" pitchFamily="34" charset="0"/>
              </a:rPr>
              <a:t>ولكن توزيع المطر بالمناطق الجبلية شديد التعقيد لان التضاريس معقدة ، ويمكن القول عموما ان المرتفعات </a:t>
            </a:r>
            <a:r>
              <a:rPr lang="ar-IQ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غزيره </a:t>
            </a:r>
            <a:r>
              <a:rPr lang="ar-IQ" sz="2400" dirty="0">
                <a:latin typeface="Arial" panose="020B0604020202020204" pitchFamily="34" charset="0"/>
                <a:cs typeface="Arial" panose="020B0604020202020204" pitchFamily="34" charset="0"/>
              </a:rPr>
              <a:t>التهطال ، وان الوديان اقل تهطالاً ،يدل على ذلك مقدار ما تتلقاه كتلة سان جو </a:t>
            </a:r>
            <a:r>
              <a:rPr lang="ar-IQ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ثار </a:t>
            </a:r>
            <a:r>
              <a:rPr lang="ar-IQ" sz="2400" dirty="0">
                <a:latin typeface="Arial" panose="020B0604020202020204" pitchFamily="34" charset="0"/>
                <a:cs typeface="Arial" panose="020B0604020202020204" pitchFamily="34" charset="0"/>
              </a:rPr>
              <a:t>والذي يزيد </a:t>
            </a:r>
            <a:r>
              <a:rPr lang="ar-IQ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على </a:t>
            </a:r>
            <a:r>
              <a:rPr lang="ar-IQ" sz="2400" dirty="0">
                <a:latin typeface="Arial" panose="020B0604020202020204" pitchFamily="34" charset="0"/>
                <a:cs typeface="Arial" panose="020B0604020202020204" pitchFamily="34" charset="0"/>
              </a:rPr>
              <a:t>200 سم في حين لا تتلقى معظم الوديان المجاورة لها </a:t>
            </a:r>
            <a:r>
              <a:rPr lang="ar-IQ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الا اقل </a:t>
            </a:r>
            <a:r>
              <a:rPr lang="ar-IQ" sz="2400" dirty="0">
                <a:latin typeface="Arial" panose="020B0604020202020204" pitchFamily="34" charset="0"/>
                <a:cs typeface="Arial" panose="020B0604020202020204" pitchFamily="34" charset="0"/>
              </a:rPr>
              <a:t>من 63 سم ، كما تتصف المنحدرات المواجهة للرياح بكونها اكثر مطراً من المنحدرات المعاكسة ، وتكون الاجزاء الاكثر ارتفاعا في المنحدرات المعاكسة اكثر مطراً ايضاً ، وذلك </a:t>
            </a:r>
            <a:r>
              <a:rPr lang="ar-IQ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نتيجة </a:t>
            </a:r>
            <a:r>
              <a:rPr lang="ar-IQ" sz="2400" dirty="0">
                <a:latin typeface="Arial" panose="020B0604020202020204" pitchFamily="34" charset="0"/>
                <a:cs typeface="Arial" panose="020B0604020202020204" pitchFamily="34" charset="0"/>
              </a:rPr>
              <a:t>لان التيارات الصاعدة على الجوانب المواجهة للرياح لا تبدا بالهبوط على الجانب الاخر الا بعد ان تتجاوز القمة لمسافة ما ، كما ان </a:t>
            </a:r>
            <a:r>
              <a:rPr lang="ar-IQ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تأثر </a:t>
            </a:r>
            <a:r>
              <a:rPr lang="ar-IQ" sz="2400" dirty="0">
                <a:latin typeface="Arial" panose="020B0604020202020204" pitchFamily="34" charset="0"/>
                <a:cs typeface="Arial" panose="020B0604020202020204" pitchFamily="34" charset="0"/>
              </a:rPr>
              <a:t>الهواء الصاعد يبدأ قبل الوصول الى المرتفعات الجبلية  وهذا ما يتضح من كمية الامطار في مقدمة الجبال عنها في الوديان الموجودة ضمن السلاسل الجبلية 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ar-IQ" sz="2400" dirty="0">
                <a:latin typeface="Arial" panose="020B0604020202020204" pitchFamily="34" charset="0"/>
                <a:cs typeface="Arial" panose="020B0604020202020204" pitchFamily="34" charset="0"/>
              </a:rPr>
              <a:t>وتكون المنحدرات المواجهة للرياح في فصل الصيف اكثر تغيماً ومطراً واقل مدى في درجة الحرارة ، بينما الجانب المعاكس يكون أجف و اكثر شمساً وتغيراً في درجة الحرارة مع ميل لتزايد درجة القارية ، ومعظم التهاطل الشتوي هو عبارة عن ثلوج، والسير اليومي والسنوي للمطر يتبع سير السحب فيرتفع في الصيف وأثناء النهار وينخفض في الشتاء وأثناء الليل.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ar-IQ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756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112395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19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16375" y="191590"/>
            <a:ext cx="8596668" cy="6061165"/>
          </a:xfrm>
        </p:spPr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"/>
            </a:pPr>
            <a:r>
              <a:rPr lang="ar-IQ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خط الثلج </a:t>
            </a:r>
            <a:r>
              <a:rPr lang="ar-IQ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الدائم</a:t>
            </a: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ar-IQ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والخط </a:t>
            </a:r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الذي يحدد دوام الثلج وعدم أذابته هو الخط الدائم ، ويحدده أمران ، أولهما التهاطل الشتوي الذي يحدد درجة التراكم ، وثانيهما ، حرارة الصيف التي تحدد درجة التبدد، وكقاعدة عامة فأن </a:t>
            </a:r>
            <a:r>
              <a:rPr lang="ar-IQ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ارتفاع </a:t>
            </a:r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خط الثلج يصبح أكثر </a:t>
            </a:r>
            <a:r>
              <a:rPr lang="ar-IQ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ارتفاعا </a:t>
            </a:r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مع تناقص العرض، وهذا مرده الى ارتفاع الحرارة بالاقتراب من خط </a:t>
            </a:r>
            <a:r>
              <a:rPr lang="ar-IQ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الاستواء</a:t>
            </a:r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IQ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ar-IQ" sz="2400" dirty="0">
                <a:ea typeface="Calibri" panose="020F0502020204030204" pitchFamily="34" charset="0"/>
                <a:cs typeface="Times New Roman" panose="02020603050405020304" pitchFamily="18" charset="0"/>
              </a:rPr>
              <a:t>وخط الثلج متغير ومختلف في ارتفاعه نتيجة لاختلاف كمية التهاطل السنوية وتوزعها الفصلي ،والتعرض للشمس ، وبوجه عام فان خط الثلج يكون أخفض على الجوانب المواجهة للريح ، وايضاً على الجوانب المعاكسة لاتجاه الشمس ، وبالطبع فان هذا الخط يتحرك على السفح الى </a:t>
            </a:r>
            <a:r>
              <a:rPr lang="ar-IQ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الأعلى </a:t>
            </a:r>
            <a:r>
              <a:rPr lang="ar-IQ" sz="2400" dirty="0">
                <a:ea typeface="Calibri" panose="020F0502020204030204" pitchFamily="34" charset="0"/>
                <a:cs typeface="Times New Roman" panose="02020603050405020304" pitchFamily="18" charset="0"/>
              </a:rPr>
              <a:t>والى أسفل صيفاً وشتاء ،ولهذا الخط بعض القيمة الحيوية ، فالنباتات </a:t>
            </a:r>
            <a:r>
              <a:rPr lang="ar-IQ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لا تسطيع </a:t>
            </a:r>
            <a:r>
              <a:rPr lang="ar-IQ" sz="2400" dirty="0">
                <a:ea typeface="Calibri" panose="020F0502020204030204" pitchFamily="34" charset="0"/>
                <a:cs typeface="Times New Roman" panose="02020603050405020304" pitchFamily="18" charset="0"/>
              </a:rPr>
              <a:t>النمو </a:t>
            </a:r>
            <a:r>
              <a:rPr lang="ar-IQ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ألا حيث </a:t>
            </a:r>
            <a:r>
              <a:rPr lang="ar-IQ" sz="2400" dirty="0">
                <a:ea typeface="Calibri" panose="020F0502020204030204" pitchFamily="34" charset="0"/>
                <a:cs typeface="Times New Roman" panose="02020603050405020304" pitchFamily="18" charset="0"/>
              </a:rPr>
              <a:t>يختفي الثلج في الصيف ( التندرا) ، ومن الصعب أن تعيش الأحياء أعلى من هذا النمط </a:t>
            </a:r>
            <a:r>
              <a:rPr lang="ar-IQ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4188951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006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43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7715" y="182880"/>
            <a:ext cx="9257211" cy="5965371"/>
          </a:xfrm>
        </p:spPr>
        <p:txBody>
          <a:bodyPr>
            <a:noAutofit/>
          </a:bodyPr>
          <a:lstStyle/>
          <a:p>
            <a:r>
              <a:rPr lang="ar-IQ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– الرياح </a:t>
            </a:r>
          </a:p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ar-IQ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تكون الرياح قوية جداً على القمم وعلى المنحدرات الجبلية المعرضة للرياح حيث احتكاك الرياح </a:t>
            </a:r>
            <a:r>
              <a:rPr lang="ar-IQ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بالأرض </a:t>
            </a:r>
            <a:r>
              <a:rPr lang="ar-IQ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يكون قليلاً، وتكون الجبال محمية من الرياح العنيفة ، ويؤدي التنوع الكبير في التضاريس الى وجود عدد من الرياح المحلية (رياح الوادي والجبل) ، وأشهر الرياح المعروفة هي رياح الفوهن وما يمثلها (</a:t>
            </a:r>
            <a:r>
              <a:rPr lang="ar-IQ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الشينوك </a:t>
            </a:r>
            <a:r>
              <a:rPr lang="ar-IQ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 كندا والولايات المتحدة ) وهي رياح حارة وجافة تتمثل على أتم ما يكون في وديان السفوح الشمالية </a:t>
            </a:r>
            <a:r>
              <a:rPr lang="ar-IQ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للألب، </a:t>
            </a:r>
            <a:r>
              <a:rPr lang="ar-IQ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ومع أن نشأه هذه الرياح </a:t>
            </a:r>
            <a:r>
              <a:rPr lang="ar-IQ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لا ترجع </a:t>
            </a:r>
            <a:r>
              <a:rPr lang="ar-IQ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للجبال فأن خواصها مستمدة من التضاريس ، فهي تحدث نتيجة لتباين الضغط على حافتي الكتلة الجبلية ، فعندما تكون الضغوط المرتفعة مستقرة جنوب خط تقسيم المياه بجبال الالب فأن الرياح تنجذب نحو انخفاض متحرك الى الشمال من هذه الجبال ، وهذا ما نراه أيضاً في جبال الروكي التي تنحدر رياح </a:t>
            </a:r>
            <a:r>
              <a:rPr lang="ar-IQ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الشينوك باتجاه </a:t>
            </a:r>
            <a:r>
              <a:rPr lang="ar-IQ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المنخفضات المتجهة نحو الجنوب الشرقي ، وتؤدي رياح الفوهن الى ارتفاع درجة الحرارة وزيادة الجفاف ، أن الهواء الصاعد على الجانب الغربي من الروكي يتكاثف الجزء الأكبر من بخار مائه ، وبوصوله الى القمه يكون خسر رطوبته، ولكنه مازال متمتعاً بحرارة مرتفعة نسبياً بسبب حرارة التكاثف أثناء الصعود ، وما أن يهبط هذا الهواء نحو الجانب ألاخر من الجبال باتجاه المنخفضات الجوية حتى يتسخن بفعل الانضغاط ويزداد جفافه ، وتقل سرعته عند الأقدام الشرقية للجبال.</a:t>
            </a:r>
            <a:endParaRPr lang="en-US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ar-IQ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351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1594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15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77334" y="513185"/>
            <a:ext cx="8596668" cy="5528178"/>
          </a:xfrm>
        </p:spPr>
        <p:txBody>
          <a:bodyPr>
            <a:normAutofit/>
          </a:bodyPr>
          <a:lstStyle/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ar-IQ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وهكذا نجد أن </a:t>
            </a:r>
            <a:r>
              <a:rPr lang="ar-IQ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حرارة الفوهن </a:t>
            </a:r>
            <a:r>
              <a:rPr lang="ar-IQ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راجعة لعاملين .(أ. </a:t>
            </a:r>
            <a:r>
              <a:rPr lang="ar-IQ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حرارة التكاثف</a:t>
            </a:r>
            <a:r>
              <a:rPr lang="ar-IQ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، ب. </a:t>
            </a:r>
            <a:r>
              <a:rPr lang="ar-IQ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الحرارة الناجمة عن الانضغاط </a:t>
            </a:r>
            <a:r>
              <a:rPr lang="ar-IQ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، </a:t>
            </a:r>
            <a:r>
              <a:rPr lang="ar-IQ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واذا </a:t>
            </a:r>
            <a:r>
              <a:rPr lang="ar-IQ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كانت درجة الحرارة </a:t>
            </a:r>
            <a:r>
              <a:rPr lang="ar-IQ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لا ترتفع شتاء لأكثر </a:t>
            </a:r>
            <a:r>
              <a:rPr lang="ar-IQ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من 5°م ، فأن معنى ذلك أن هذه الفترة حارة لو قورنت مع الفترة التي تليها في حال سيادة </a:t>
            </a:r>
            <a:r>
              <a:rPr lang="ar-IQ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طقس ضد اعصاري </a:t>
            </a:r>
            <a:r>
              <a:rPr lang="ar-IQ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بارد جداً ، ويغطي الثلج الأرض ولكن سرعان </a:t>
            </a:r>
            <a:r>
              <a:rPr lang="ar-IQ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ما يزول </a:t>
            </a:r>
            <a:r>
              <a:rPr lang="ar-IQ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في حال سيادة رياح الفوهن (أمريكا الشمالية ) أذ ترتفع درجة الحرارة نحو 24°م خلال 24 ساعة ،فعند قمة </a:t>
            </a:r>
            <a:r>
              <a:rPr lang="ar-IQ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جبل كيب ( </a:t>
            </a:r>
            <a:r>
              <a:rPr lang="ar-IQ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الروكي) سجل الترمومتر </a:t>
            </a:r>
            <a:r>
              <a:rPr lang="ar-IQ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ارتفاعا </a:t>
            </a:r>
            <a:r>
              <a:rPr lang="ar-IQ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قدره 20°م خلال فترة سبع دقائق فقط، وتسود رياح الفوهن أو ( </a:t>
            </a:r>
            <a:r>
              <a:rPr lang="ar-IQ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الشينوك</a:t>
            </a:r>
            <a:r>
              <a:rPr lang="ar-IQ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في منطقة السهول </a:t>
            </a:r>
            <a:r>
              <a:rPr lang="ar-IQ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العظمى </a:t>
            </a:r>
            <a:r>
              <a:rPr lang="ar-IQ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الأمريكية عن أقدام جبال الروكي الشرقية من كولورادو الجنوبية وذلك حتى حدود الاستيطان البشري في كندا، ويكون الشتاء الطف في الجزء الغربي من هذه السهول من الجزء الشرقي.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ar-IQ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هذا ونجد رياح الفوهن في كل المناطق الجبلية حيث تنتشر الاضطرابات الجوية ، وتعد أودية سويسرا على الجانب الشمالي من الالب المنطقة المثلى لسيادة هذه الرياح ، حيث تؤدي هذه الرياح في الشتاء الى نشوء واحات مناخية في تلك الأودية، ومعدل تكرار حدوثها في هذه الوديان هو 48 يوماً في السنة (أقلها في الصيف </a:t>
            </a:r>
            <a:r>
              <a:rPr lang="ar-IQ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أيام  </a:t>
            </a:r>
            <a:r>
              <a:rPr lang="ar-IQ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وأكثرها في الربيع 20 يوماً ) ، ولهبوب الفوهن نتائج هامة ، فهي تساعد على ذوبان الثلج في فصل الربيع مما يساهم في التبكير في موسم الزراعة ،كما أن لهبوبها في الخريف والشتاء دوراً هاماً في التبكير في نضج المحاصيل بخاصة العنب ، كما تخفف من خطر الصقيع.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ar-IQ" sz="2000" dirty="0"/>
          </a:p>
        </p:txBody>
      </p:sp>
    </p:spTree>
    <p:extLst>
      <p:ext uri="{BB962C8B-B14F-4D97-AF65-F5344CB8AC3E}">
        <p14:creationId xmlns:p14="http://schemas.microsoft.com/office/powerpoint/2010/main" val="1901755290"/>
      </p:ext>
    </p:extLst>
  </p:cSld>
  <p:clrMapOvr>
    <a:masterClrMapping/>
  </p:clrMapOvr>
</p:sld>
</file>

<file path=ppt/theme/theme1.xml><?xml version="1.0" encoding="utf-8"?>
<a:theme xmlns:a="http://schemas.openxmlformats.org/drawingml/2006/main" name="واجهة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</TotalTime>
  <Words>963</Words>
  <Application>Microsoft Office PowerPoint</Application>
  <PresentationFormat>شاشة عريضة</PresentationFormat>
  <Paragraphs>14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8" baseType="lpstr">
      <vt:lpstr>Arial</vt:lpstr>
      <vt:lpstr>Calibri</vt:lpstr>
      <vt:lpstr>Tahoma</vt:lpstr>
      <vt:lpstr>Times New Roman</vt:lpstr>
      <vt:lpstr>Trebuchet MS</vt:lpstr>
      <vt:lpstr>Wingdings</vt:lpstr>
      <vt:lpstr>Wingdings 3</vt:lpstr>
      <vt:lpstr>واجهة</vt:lpstr>
      <vt:lpstr>   مناخ الجبال         3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مناخ الجبال         3</dc:title>
  <dc:creator>user</dc:creator>
  <cp:lastModifiedBy>user</cp:lastModifiedBy>
  <cp:revision>16</cp:revision>
  <dcterms:created xsi:type="dcterms:W3CDTF">2020-03-28T20:31:40Z</dcterms:created>
  <dcterms:modified xsi:type="dcterms:W3CDTF">2020-03-30T17:29:59Z</dcterms:modified>
</cp:coreProperties>
</file>