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61" r:id="rId4"/>
    <p:sldId id="258" r:id="rId5"/>
    <p:sldId id="259" r:id="rId6"/>
    <p:sldId id="262" r:id="rId7"/>
    <p:sldId id="280" r:id="rId8"/>
    <p:sldId id="263" r:id="rId9"/>
    <p:sldId id="264" r:id="rId10"/>
    <p:sldId id="265" r:id="rId11"/>
    <p:sldId id="260" r:id="rId12"/>
    <p:sldId id="268" r:id="rId13"/>
    <p:sldId id="266" r:id="rId14"/>
    <p:sldId id="267" r:id="rId15"/>
    <p:sldId id="269" r:id="rId16"/>
    <p:sldId id="270" r:id="rId17"/>
    <p:sldId id="272" r:id="rId18"/>
    <p:sldId id="271" r:id="rId19"/>
    <p:sldId id="273" r:id="rId20"/>
    <p:sldId id="274" r:id="rId21"/>
    <p:sldId id="275" r:id="rId22"/>
    <p:sldId id="276" r:id="rId23"/>
    <p:sldId id="278" r:id="rId24"/>
    <p:sldId id="279" r:id="rId25"/>
    <p:sldId id="277"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A3D2C24-C13C-449F-BF56-ED7F62897D88}" type="datetimeFigureOut">
              <a:rPr lang="ar-IQ" smtClean="0"/>
              <a:t>21/06/1438</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ABC9B0D-C1D5-4538-853D-52FC45274097}"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3D2C24-C13C-449F-BF56-ED7F62897D88}" type="datetimeFigureOut">
              <a:rPr lang="ar-IQ" smtClean="0"/>
              <a:t>21/06/1438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A3D2C24-C13C-449F-BF56-ED7F62897D88}" type="datetimeFigureOut">
              <a:rPr lang="ar-IQ" smtClean="0"/>
              <a:t>21/06/1438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A3D2C24-C13C-449F-BF56-ED7F62897D88}" type="datetimeFigureOut">
              <a:rPr lang="ar-IQ" smtClean="0"/>
              <a:t>21/06/1438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A3D2C24-C13C-449F-BF56-ED7F62897D88}" type="datetimeFigureOut">
              <a:rPr lang="ar-IQ" smtClean="0"/>
              <a:t>21/06/1438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CA3D2C24-C13C-449F-BF56-ED7F62897D88}" type="datetimeFigureOut">
              <a:rPr lang="ar-IQ" smtClean="0"/>
              <a:t>21/06/1438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BC9B0D-C1D5-4538-853D-52FC45274097}"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A3D2C24-C13C-449F-BF56-ED7F62897D88}" type="datetimeFigureOut">
              <a:rPr lang="ar-IQ" smtClean="0"/>
              <a:t>21/06/1438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A3D2C24-C13C-449F-BF56-ED7F62897D88}" type="datetimeFigureOut">
              <a:rPr lang="ar-IQ" smtClean="0"/>
              <a:t>21/06/1438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D2C24-C13C-449F-BF56-ED7F62897D88}" type="datetimeFigureOut">
              <a:rPr lang="ar-IQ" smtClean="0"/>
              <a:t>21/06/1438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A3D2C24-C13C-449F-BF56-ED7F62897D88}" type="datetimeFigureOut">
              <a:rPr lang="ar-IQ" smtClean="0"/>
              <a:t>21/06/1438</a:t>
            </a:fld>
            <a:endParaRPr lang="ar-IQ"/>
          </a:p>
        </p:txBody>
      </p:sp>
      <p:sp>
        <p:nvSpPr>
          <p:cNvPr id="7" name="Slide Number Placeholder 6"/>
          <p:cNvSpPr>
            <a:spLocks noGrp="1"/>
          </p:cNvSpPr>
          <p:nvPr>
            <p:ph type="sldNum" sz="quarter" idx="12"/>
          </p:nvPr>
        </p:nvSpPr>
        <p:spPr/>
        <p:txBody>
          <a:bodyPr/>
          <a:lstStyle/>
          <a:p>
            <a:fld id="{7ABC9B0D-C1D5-4538-853D-52FC45274097}"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A3D2C24-C13C-449F-BF56-ED7F62897D88}" type="datetimeFigureOut">
              <a:rPr lang="ar-IQ" smtClean="0"/>
              <a:t>21/06/1438</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7ABC9B0D-C1D5-4538-853D-52FC45274097}"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A3D2C24-C13C-449F-BF56-ED7F62897D88}" type="datetimeFigureOut">
              <a:rPr lang="ar-IQ" smtClean="0"/>
              <a:t>21/06/1438</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ABC9B0D-C1D5-4538-853D-52FC4527409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548680"/>
            <a:ext cx="8280920" cy="1584176"/>
          </a:xfrm>
        </p:spPr>
        <p:txBody>
          <a:bodyPr>
            <a:normAutofit/>
          </a:bodyPr>
          <a:lstStyle/>
          <a:p>
            <a:r>
              <a:rPr lang="en-US" sz="4000" dirty="0" smtClean="0"/>
              <a:t>Characterization of Nanoparticles</a:t>
            </a:r>
            <a:endParaRPr lang="ar-IQ" sz="4000" dirty="0"/>
          </a:p>
        </p:txBody>
      </p:sp>
      <p:sp>
        <p:nvSpPr>
          <p:cNvPr id="3" name="عنوان فرعي 2"/>
          <p:cNvSpPr>
            <a:spLocks noGrp="1"/>
          </p:cNvSpPr>
          <p:nvPr>
            <p:ph type="subTitle" idx="1"/>
          </p:nvPr>
        </p:nvSpPr>
        <p:spPr>
          <a:xfrm>
            <a:off x="1432560" y="3501008"/>
            <a:ext cx="6595824" cy="936104"/>
          </a:xfrm>
        </p:spPr>
        <p:txBody>
          <a:bodyPr>
            <a:normAutofit/>
          </a:bodyPr>
          <a:lstStyle/>
          <a:p>
            <a:pPr algn="r"/>
            <a:r>
              <a:rPr lang="ar-IQ" sz="2000" b="1" dirty="0" smtClean="0"/>
              <a:t> م د نيران علي ثامر</a:t>
            </a:r>
            <a:endParaRPr lang="ar-IQ" sz="2000" b="1" dirty="0"/>
          </a:p>
        </p:txBody>
      </p:sp>
    </p:spTree>
    <p:extLst>
      <p:ext uri="{BB962C8B-B14F-4D97-AF65-F5344CB8AC3E}">
        <p14:creationId xmlns:p14="http://schemas.microsoft.com/office/powerpoint/2010/main" val="62769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980728"/>
            <a:ext cx="6123051" cy="400110"/>
          </a:xfrm>
          <a:prstGeom prst="rect">
            <a:avLst/>
          </a:prstGeom>
        </p:spPr>
        <p:txBody>
          <a:bodyPr wrap="square">
            <a:spAutoFit/>
          </a:bodyPr>
          <a:lstStyle/>
          <a:p>
            <a:pPr algn="l"/>
            <a:r>
              <a:rPr lang="en-US" sz="2000" dirty="0" smtClean="0"/>
              <a:t>Debye–</a:t>
            </a:r>
            <a:r>
              <a:rPr lang="en-US" sz="2000" dirty="0" err="1" smtClean="0"/>
              <a:t>Scherrer</a:t>
            </a:r>
            <a:r>
              <a:rPr lang="en-US" sz="2000" dirty="0" smtClean="0"/>
              <a:t> formula, </a:t>
            </a:r>
            <a:r>
              <a:rPr lang="en-US" sz="2000" dirty="0" smtClean="0">
                <a:solidFill>
                  <a:srgbClr val="C00000"/>
                </a:solidFill>
              </a:rPr>
              <a:t>D = k</a:t>
            </a:r>
            <a:r>
              <a:rPr lang="el-GR" sz="2000" dirty="0" smtClean="0">
                <a:solidFill>
                  <a:srgbClr val="C00000"/>
                </a:solidFill>
              </a:rPr>
              <a:t>λ/β</a:t>
            </a:r>
            <a:r>
              <a:rPr lang="en-US" sz="2000" dirty="0" err="1" smtClean="0">
                <a:solidFill>
                  <a:srgbClr val="C00000"/>
                </a:solidFill>
              </a:rPr>
              <a:t>cos</a:t>
            </a:r>
            <a:r>
              <a:rPr lang="el-GR" sz="2000" dirty="0" smtClean="0">
                <a:solidFill>
                  <a:srgbClr val="C00000"/>
                </a:solidFill>
              </a:rPr>
              <a:t>θ</a:t>
            </a:r>
            <a:r>
              <a:rPr lang="el-GR" sz="2000" dirty="0" smtClean="0"/>
              <a:t>, </a:t>
            </a:r>
            <a:endParaRPr lang="ar-IQ" sz="2000" dirty="0"/>
          </a:p>
        </p:txBody>
      </p:sp>
      <p:sp>
        <p:nvSpPr>
          <p:cNvPr id="4" name="مستطيل 3"/>
          <p:cNvSpPr/>
          <p:nvPr/>
        </p:nvSpPr>
        <p:spPr>
          <a:xfrm>
            <a:off x="467543" y="1772816"/>
            <a:ext cx="8208913" cy="1631216"/>
          </a:xfrm>
          <a:prstGeom prst="rect">
            <a:avLst/>
          </a:prstGeom>
        </p:spPr>
        <p:txBody>
          <a:bodyPr wrap="square">
            <a:spAutoFit/>
          </a:bodyPr>
          <a:lstStyle/>
          <a:p>
            <a:pPr algn="l"/>
            <a:r>
              <a:rPr lang="en-US" sz="2000" dirty="0" smtClean="0">
                <a:latin typeface="Arial Narrow" pitchFamily="34" charset="0"/>
              </a:rPr>
              <a:t>where D is particle diameter size,</a:t>
            </a:r>
          </a:p>
          <a:p>
            <a:pPr algn="l"/>
            <a:r>
              <a:rPr lang="en-US" sz="2000" dirty="0" smtClean="0">
                <a:latin typeface="Arial Narrow" pitchFamily="34" charset="0"/>
              </a:rPr>
              <a:t> k is a constant equals 1,</a:t>
            </a:r>
          </a:p>
          <a:p>
            <a:pPr algn="l"/>
            <a:r>
              <a:rPr lang="en-US" sz="2000" dirty="0" smtClean="0">
                <a:latin typeface="Arial Narrow" pitchFamily="34" charset="0"/>
              </a:rPr>
              <a:t> λ is wavelength of X-ray source (0.1541 nm), </a:t>
            </a:r>
          </a:p>
          <a:p>
            <a:pPr algn="l"/>
            <a:r>
              <a:rPr lang="en-US" sz="2000" dirty="0" smtClean="0">
                <a:latin typeface="Arial Narrow" pitchFamily="34" charset="0"/>
              </a:rPr>
              <a:t>β is the full width at half maximum (FWHM)=0.23, </a:t>
            </a:r>
          </a:p>
          <a:p>
            <a:pPr algn="l"/>
            <a:r>
              <a:rPr lang="en-US" sz="2000" dirty="0" smtClean="0">
                <a:latin typeface="Arial Narrow" pitchFamily="34" charset="0"/>
              </a:rPr>
              <a:t> θ is the diffraction angle corresponding to the lattice plane </a:t>
            </a:r>
            <a:r>
              <a:rPr lang="en-US" sz="2000" dirty="0" smtClean="0"/>
              <a:t>(111)</a:t>
            </a:r>
            <a:r>
              <a:rPr lang="en-US" dirty="0" smtClean="0"/>
              <a:t>.</a:t>
            </a:r>
            <a:endParaRPr lang="ar-IQ" dirty="0"/>
          </a:p>
        </p:txBody>
      </p:sp>
    </p:spTree>
    <p:extLst>
      <p:ext uri="{BB962C8B-B14F-4D97-AF65-F5344CB8AC3E}">
        <p14:creationId xmlns:p14="http://schemas.microsoft.com/office/powerpoint/2010/main" val="109623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3" y="836713"/>
            <a:ext cx="8064897" cy="2246769"/>
          </a:xfrm>
          <a:prstGeom prst="rect">
            <a:avLst/>
          </a:prstGeom>
        </p:spPr>
        <p:txBody>
          <a:bodyPr wrap="square">
            <a:spAutoFit/>
          </a:bodyPr>
          <a:lstStyle/>
          <a:p>
            <a:pPr algn="l"/>
            <a:r>
              <a:rPr lang="en-US" sz="3600" b="1" dirty="0" smtClean="0"/>
              <a:t>Dynamic Light Scattering (DLS)</a:t>
            </a:r>
            <a:endParaRPr lang="en-US" sz="3600" b="1" dirty="0" smtClean="0">
              <a:latin typeface="Arial Narrow" pitchFamily="34" charset="0"/>
            </a:endParaRPr>
          </a:p>
          <a:p>
            <a:pPr algn="l"/>
            <a:r>
              <a:rPr lang="en-US" sz="2000" dirty="0" smtClean="0">
                <a:latin typeface="Arial Narrow" pitchFamily="34" charset="0"/>
              </a:rPr>
              <a:t>Dynamic light scattering (DLS) is an analytical technique used for measuring the size and size distribution of submicron-sized particles. In the measurement, a particle suspension is illuminated by a laser beam, and the fluctuation of scattered light is monitored and analyzed, to acquire the velocity of the particles’ Brownian motion and thereby inferring their size</a:t>
            </a:r>
            <a:r>
              <a:rPr lang="en-US" sz="2400" dirty="0" smtClean="0">
                <a:latin typeface="Arial Narrow" pitchFamily="34" charset="0"/>
              </a:rPr>
              <a:t>.</a:t>
            </a:r>
            <a:endParaRPr lang="ar-IQ" dirty="0">
              <a:latin typeface="Arial Narrow" pitchFamily="34" charset="0"/>
            </a:endParaRPr>
          </a:p>
        </p:txBody>
      </p:sp>
      <p:pic>
        <p:nvPicPr>
          <p:cNvPr id="6146" name="Picture 2" descr="نتيجة بحث الصور عن ‪dynamic light scattering  صور للجه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315" y="3961726"/>
            <a:ext cx="4466885" cy="227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46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نتيجة بحث الصور عن ‪dynamic light scattering  صور للجه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27280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467544" y="980727"/>
            <a:ext cx="8208912" cy="3692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flipH="1">
            <a:off x="323526" y="4813994"/>
            <a:ext cx="5472609" cy="369332"/>
          </a:xfrm>
          <a:prstGeom prst="rect">
            <a:avLst/>
          </a:prstGeom>
        </p:spPr>
        <p:txBody>
          <a:bodyPr wrap="square">
            <a:spAutoFit/>
          </a:bodyPr>
          <a:lstStyle/>
          <a:p>
            <a:r>
              <a:rPr lang="ar-IQ" dirty="0" smtClean="0"/>
              <a:t>22.3-25	62.38</a:t>
            </a:r>
            <a:endParaRPr lang="ar-IQ" dirty="0"/>
          </a:p>
        </p:txBody>
      </p:sp>
    </p:spTree>
    <p:extLst>
      <p:ext uri="{BB962C8B-B14F-4D97-AF65-F5344CB8AC3E}">
        <p14:creationId xmlns:p14="http://schemas.microsoft.com/office/powerpoint/2010/main" val="26751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620688"/>
            <a:ext cx="5976664" cy="461665"/>
          </a:xfrm>
          <a:prstGeom prst="rect">
            <a:avLst/>
          </a:prstGeom>
        </p:spPr>
        <p:txBody>
          <a:bodyPr wrap="square">
            <a:spAutoFit/>
          </a:bodyPr>
          <a:lstStyle/>
          <a:p>
            <a:pPr algn="l"/>
            <a:r>
              <a:rPr lang="en-US" sz="2400" b="1" dirty="0" smtClean="0"/>
              <a:t>Scanning Electron Microscope SEM</a:t>
            </a:r>
            <a:endParaRPr lang="ar-IQ" sz="2400" b="1" dirty="0"/>
          </a:p>
        </p:txBody>
      </p:sp>
      <p:pic>
        <p:nvPicPr>
          <p:cNvPr id="8194" name="Picture 2" descr="نتيجة بحث الصور عن ‪scanning electron microscope  صور للجه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24027"/>
            <a:ext cx="3888432" cy="475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نتيجة بحث الصور عن ‪scanning electron microscope  صور للجه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6158458" cy="569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0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milano\Desktop\received_565158853636605.jpeg"/>
          <p:cNvPicPr/>
          <p:nvPr/>
        </p:nvPicPr>
        <p:blipFill>
          <a:blip r:embed="rId2"/>
          <a:srcRect/>
          <a:stretch>
            <a:fillRect/>
          </a:stretch>
        </p:blipFill>
        <p:spPr bwMode="auto">
          <a:xfrm>
            <a:off x="1619672" y="1124744"/>
            <a:ext cx="6480720"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052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نتيجة بحث الصور عن ‪A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66194"/>
            <a:ext cx="6336704" cy="4621262"/>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539552" y="548680"/>
            <a:ext cx="5676488" cy="400110"/>
          </a:xfrm>
          <a:prstGeom prst="rect">
            <a:avLst/>
          </a:prstGeom>
        </p:spPr>
        <p:txBody>
          <a:bodyPr wrap="square">
            <a:spAutoFit/>
          </a:bodyPr>
          <a:lstStyle/>
          <a:p>
            <a:pPr algn="l"/>
            <a:r>
              <a:rPr lang="en-US" sz="2000" b="1" dirty="0" smtClean="0"/>
              <a:t>Atomic Force Microscope AFM</a:t>
            </a:r>
            <a:endParaRPr lang="en-US" sz="2000" b="1" dirty="0"/>
          </a:p>
        </p:txBody>
      </p:sp>
    </p:spTree>
    <p:extLst>
      <p:ext uri="{BB962C8B-B14F-4D97-AF65-F5344CB8AC3E}">
        <p14:creationId xmlns:p14="http://schemas.microsoft.com/office/powerpoint/2010/main" val="3219322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نتيجة بحث الصور عن AFM  صور للجه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2736"/>
            <a:ext cx="5832648"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23528" y="5229200"/>
            <a:ext cx="8280920" cy="1200329"/>
          </a:xfrm>
          <a:prstGeom prst="rect">
            <a:avLst/>
          </a:prstGeom>
        </p:spPr>
        <p:txBody>
          <a:bodyPr wrap="square">
            <a:spAutoFit/>
          </a:bodyPr>
          <a:lstStyle/>
          <a:p>
            <a:r>
              <a:rPr lang="ar-IQ" dirty="0" smtClean="0"/>
              <a:t>يتم إسقاط شعاع ليزري على الحامل والذي يرتفع وينخفض مع ارتفاع وانخفاض الابرة وبالتالي مع تنوع تضاريس السطح من ارتفاع وانخفاض, ويتم التقاط منعكس الشعاع </a:t>
            </a:r>
            <a:r>
              <a:rPr lang="ar-IQ" dirty="0" err="1" smtClean="0"/>
              <a:t>الليزري</a:t>
            </a:r>
            <a:r>
              <a:rPr lang="ar-IQ" dirty="0" smtClean="0"/>
              <a:t> على الحامل على مستقبل وبالتالي يتم تحديد ورسم تضاريس السطح الممسوح تبعا لحركة منعكس الشعاع </a:t>
            </a:r>
            <a:r>
              <a:rPr lang="ar-IQ" dirty="0" err="1" smtClean="0"/>
              <a:t>الليزري</a:t>
            </a:r>
            <a:r>
              <a:rPr lang="ar-IQ" dirty="0" smtClean="0"/>
              <a:t>.</a:t>
            </a:r>
            <a:endParaRPr lang="ar-IQ" dirty="0"/>
          </a:p>
        </p:txBody>
      </p:sp>
    </p:spTree>
    <p:extLst>
      <p:ext uri="{BB962C8B-B14F-4D97-AF65-F5344CB8AC3E}">
        <p14:creationId xmlns:p14="http://schemas.microsoft.com/office/powerpoint/2010/main" val="348377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www.omicsonline.org/articles-images/2157-7439-5-242-g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11185"/>
            <a:ext cx="8496944" cy="372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5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48680"/>
            <a:ext cx="8748463" cy="720080"/>
          </a:xfrm>
        </p:spPr>
        <p:txBody>
          <a:bodyPr>
            <a:noAutofit/>
          </a:bodyPr>
          <a:lstStyle/>
          <a:p>
            <a:r>
              <a:rPr lang="en-US" sz="3200" dirty="0" smtClean="0"/>
              <a:t>Ultraviolet-Visible (UV-Vis) Spectroscopy</a:t>
            </a:r>
            <a:endParaRPr lang="ar-IQ" sz="3200" dirty="0"/>
          </a:p>
        </p:txBody>
      </p:sp>
      <p:sp>
        <p:nvSpPr>
          <p:cNvPr id="3" name="مستطيل 2"/>
          <p:cNvSpPr/>
          <p:nvPr/>
        </p:nvSpPr>
        <p:spPr>
          <a:xfrm>
            <a:off x="539552" y="1700808"/>
            <a:ext cx="8604448" cy="1200329"/>
          </a:xfrm>
          <a:prstGeom prst="rect">
            <a:avLst/>
          </a:prstGeom>
        </p:spPr>
        <p:txBody>
          <a:bodyPr wrap="square">
            <a:spAutoFit/>
          </a:bodyPr>
          <a:lstStyle/>
          <a:p>
            <a:pPr algn="l"/>
            <a:r>
              <a:rPr lang="en-US" sz="2400" dirty="0" smtClean="0">
                <a:latin typeface="Arial Narrow" pitchFamily="34" charset="0"/>
              </a:rPr>
              <a:t>nanoparticles present distinct </a:t>
            </a:r>
            <a:r>
              <a:rPr lang="en-US" sz="2400" dirty="0" smtClean="0">
                <a:solidFill>
                  <a:srgbClr val="FF0000"/>
                </a:solidFill>
                <a:latin typeface="Arial Narrow" pitchFamily="34" charset="0"/>
              </a:rPr>
              <a:t>optical</a:t>
            </a:r>
            <a:r>
              <a:rPr lang="en-US" sz="2400" dirty="0" smtClean="0">
                <a:latin typeface="Arial Narrow" pitchFamily="34" charset="0"/>
              </a:rPr>
              <a:t> and </a:t>
            </a:r>
            <a:r>
              <a:rPr lang="en-US" sz="2400" dirty="0" smtClean="0">
                <a:solidFill>
                  <a:srgbClr val="C00000"/>
                </a:solidFill>
                <a:latin typeface="Arial Narrow" pitchFamily="34" charset="0"/>
              </a:rPr>
              <a:t>physical</a:t>
            </a:r>
            <a:r>
              <a:rPr lang="en-US" sz="2400" dirty="0" smtClean="0">
                <a:latin typeface="Arial Narrow" pitchFamily="34" charset="0"/>
              </a:rPr>
              <a:t> properties, which are dependent upon their </a:t>
            </a:r>
            <a:r>
              <a:rPr lang="en-US" sz="2400" dirty="0" smtClean="0">
                <a:solidFill>
                  <a:srgbClr val="C00000"/>
                </a:solidFill>
                <a:latin typeface="Arial Narrow" pitchFamily="34" charset="0"/>
              </a:rPr>
              <a:t>size</a:t>
            </a:r>
            <a:r>
              <a:rPr lang="en-US" sz="2400" dirty="0" smtClean="0">
                <a:latin typeface="Arial Narrow" pitchFamily="34" charset="0"/>
              </a:rPr>
              <a:t> (diameter), </a:t>
            </a:r>
            <a:r>
              <a:rPr lang="en-US" sz="2400" dirty="0" smtClean="0">
                <a:solidFill>
                  <a:srgbClr val="C00000"/>
                </a:solidFill>
                <a:latin typeface="Arial Narrow" pitchFamily="34" charset="0"/>
              </a:rPr>
              <a:t>shape</a:t>
            </a:r>
            <a:r>
              <a:rPr lang="en-US" sz="2400" dirty="0" smtClean="0">
                <a:latin typeface="Arial Narrow" pitchFamily="34" charset="0"/>
              </a:rPr>
              <a:t>, </a:t>
            </a:r>
            <a:r>
              <a:rPr lang="en-US" sz="2400" dirty="0" smtClean="0">
                <a:solidFill>
                  <a:srgbClr val="C00000"/>
                </a:solidFill>
                <a:latin typeface="Arial Narrow" pitchFamily="34" charset="0"/>
              </a:rPr>
              <a:t>surface structure </a:t>
            </a:r>
            <a:r>
              <a:rPr lang="en-US" sz="2400" dirty="0" smtClean="0">
                <a:latin typeface="Arial Narrow" pitchFamily="34" charset="0"/>
              </a:rPr>
              <a:t>and </a:t>
            </a:r>
            <a:endParaRPr lang="ar-IQ" sz="2400" dirty="0" smtClean="0">
              <a:latin typeface="Arial Narrow" pitchFamily="34" charset="0"/>
            </a:endParaRPr>
          </a:p>
          <a:p>
            <a:pPr algn="l"/>
            <a:r>
              <a:rPr lang="en-US" sz="2400" dirty="0" smtClean="0">
                <a:solidFill>
                  <a:srgbClr val="C00000"/>
                </a:solidFill>
                <a:latin typeface="Arial Narrow" pitchFamily="34" charset="0"/>
              </a:rPr>
              <a:t>agglomeration</a:t>
            </a:r>
            <a:r>
              <a:rPr lang="en-US" sz="2400" dirty="0" smtClean="0">
                <a:latin typeface="Arial Narrow" pitchFamily="34" charset="0"/>
              </a:rPr>
              <a:t> state</a:t>
            </a:r>
            <a:r>
              <a:rPr lang="en-US" dirty="0" smtClean="0">
                <a:latin typeface="Arial Narrow" pitchFamily="34" charset="0"/>
              </a:rPr>
              <a:t>.</a:t>
            </a:r>
            <a:endParaRPr lang="ar-IQ" dirty="0">
              <a:latin typeface="Arial Narrow" pitchFamily="34" charset="0"/>
            </a:endParaRPr>
          </a:p>
        </p:txBody>
      </p:sp>
      <p:sp>
        <p:nvSpPr>
          <p:cNvPr id="4" name="مستطيل 3"/>
          <p:cNvSpPr/>
          <p:nvPr/>
        </p:nvSpPr>
        <p:spPr>
          <a:xfrm>
            <a:off x="539552" y="3573016"/>
            <a:ext cx="8208912" cy="1569660"/>
          </a:xfrm>
          <a:prstGeom prst="rect">
            <a:avLst/>
          </a:prstGeom>
        </p:spPr>
        <p:txBody>
          <a:bodyPr wrap="square">
            <a:spAutoFit/>
          </a:bodyPr>
          <a:lstStyle/>
          <a:p>
            <a:pPr algn="l"/>
            <a:r>
              <a:rPr lang="en-US" sz="2400" dirty="0" smtClean="0">
                <a:latin typeface="Arial Narrow" pitchFamily="34" charset="0"/>
              </a:rPr>
              <a:t>optical feature commonly referred to as localized surface </a:t>
            </a:r>
            <a:r>
              <a:rPr lang="en-US" sz="2400" dirty="0" err="1" smtClean="0">
                <a:latin typeface="Arial Narrow" pitchFamily="34" charset="0"/>
              </a:rPr>
              <a:t>plasmon</a:t>
            </a:r>
            <a:r>
              <a:rPr lang="en-US" sz="2400" dirty="0" smtClean="0">
                <a:latin typeface="Arial Narrow" pitchFamily="34" charset="0"/>
              </a:rPr>
              <a:t> resonance (</a:t>
            </a:r>
            <a:r>
              <a:rPr lang="en-US" sz="2400" b="1" dirty="0" smtClean="0">
                <a:solidFill>
                  <a:srgbClr val="C00000"/>
                </a:solidFill>
                <a:latin typeface="Arial Narrow" pitchFamily="34" charset="0"/>
              </a:rPr>
              <a:t>LSPR</a:t>
            </a:r>
            <a:r>
              <a:rPr lang="en-US" sz="2400" dirty="0" smtClean="0">
                <a:latin typeface="Arial Narrow" pitchFamily="34" charset="0"/>
              </a:rPr>
              <a:t>), that is, the collective oscillation of electrons in the conduction band of nanoparticles in resonance with a specific wavelength of incident light</a:t>
            </a:r>
            <a:endParaRPr lang="ar-IQ" sz="2400" dirty="0">
              <a:latin typeface="Arial Narrow" pitchFamily="34" charset="0"/>
            </a:endParaRPr>
          </a:p>
        </p:txBody>
      </p:sp>
    </p:spTree>
    <p:extLst>
      <p:ext uri="{BB962C8B-B14F-4D97-AF65-F5344CB8AC3E}">
        <p14:creationId xmlns:p14="http://schemas.microsoft.com/office/powerpoint/2010/main" val="21398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نتيجة بحث الصور عن TEM  للجهاز ص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45542"/>
            <a:ext cx="5466184" cy="4222627"/>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67544" y="548680"/>
            <a:ext cx="5976664" cy="461665"/>
          </a:xfrm>
          <a:prstGeom prst="rect">
            <a:avLst/>
          </a:prstGeom>
        </p:spPr>
        <p:txBody>
          <a:bodyPr wrap="square">
            <a:spAutoFit/>
          </a:bodyPr>
          <a:lstStyle/>
          <a:p>
            <a:pPr algn="l"/>
            <a:r>
              <a:rPr lang="en-US" sz="2400" b="1" dirty="0" smtClean="0"/>
              <a:t>Transmission Electron Microscope TEM</a:t>
            </a:r>
            <a:endParaRPr lang="en-US" sz="2400" b="1" dirty="0"/>
          </a:p>
        </p:txBody>
      </p:sp>
    </p:spTree>
    <p:extLst>
      <p:ext uri="{BB962C8B-B14F-4D97-AF65-F5344CB8AC3E}">
        <p14:creationId xmlns:p14="http://schemas.microsoft.com/office/powerpoint/2010/main" val="229867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620689"/>
            <a:ext cx="8064896" cy="1477328"/>
          </a:xfrm>
          <a:prstGeom prst="rect">
            <a:avLst/>
          </a:prstGeom>
        </p:spPr>
        <p:txBody>
          <a:bodyPr wrap="square">
            <a:spAutoFit/>
          </a:bodyPr>
          <a:lstStyle/>
          <a:p>
            <a:pPr algn="l"/>
            <a:r>
              <a:rPr lang="en-US" dirty="0" smtClean="0">
                <a:latin typeface="Arial Narrow" pitchFamily="34" charset="0"/>
              </a:rPr>
              <a:t>It is a microscopy technique whereby a beam of electrons is transmitted through an ultra thin specimen, interacting with the specimen as it passes through. An image is formed from the interaction of electrons transmitted through the specimen; the image is magnified and focuses onto an imaging device, such as a fluorescent screen, on a layer of photographic film, or to be detected by a sensor such as a CCD camera</a:t>
            </a:r>
            <a:r>
              <a:rPr lang="en-US" dirty="0" smtClean="0"/>
              <a:t>.</a:t>
            </a:r>
            <a:endParaRPr lang="ar-IQ" dirty="0"/>
          </a:p>
        </p:txBody>
      </p:sp>
      <p:pic>
        <p:nvPicPr>
          <p:cNvPr id="1433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467480"/>
            <a:ext cx="2448272" cy="420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4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نتيجة بحث الصور عن ‪transmission electron microscope  ص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456"/>
            <a:ext cx="5976664" cy="540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3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FTI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060" y="2060848"/>
            <a:ext cx="5948332" cy="267918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67544" y="620688"/>
            <a:ext cx="8064896" cy="461665"/>
          </a:xfrm>
          <a:prstGeom prst="rect">
            <a:avLst/>
          </a:prstGeom>
        </p:spPr>
        <p:txBody>
          <a:bodyPr wrap="square">
            <a:spAutoFit/>
          </a:bodyPr>
          <a:lstStyle/>
          <a:p>
            <a:pPr algn="l"/>
            <a:r>
              <a:rPr lang="en-US" sz="2400" b="1" dirty="0"/>
              <a:t>Fourier Transform Infrared </a:t>
            </a:r>
            <a:r>
              <a:rPr lang="en-US" sz="2400" b="1" dirty="0" smtClean="0"/>
              <a:t>Spectroscopy FTIR</a:t>
            </a:r>
            <a:endParaRPr lang="ar-IQ" sz="2400" b="1" dirty="0"/>
          </a:p>
        </p:txBody>
      </p:sp>
    </p:spTree>
    <p:extLst>
      <p:ext uri="{BB962C8B-B14F-4D97-AF65-F5344CB8AC3E}">
        <p14:creationId xmlns:p14="http://schemas.microsoft.com/office/powerpoint/2010/main" val="277197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FTI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04" y="332657"/>
            <a:ext cx="7453336" cy="619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30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شكرا لحسن استماعك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43" y="275822"/>
            <a:ext cx="8468013" cy="624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1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calized surface plasmon reso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61778"/>
            <a:ext cx="6192689"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67544" y="4077072"/>
            <a:ext cx="8208912" cy="707886"/>
          </a:xfrm>
          <a:prstGeom prst="rect">
            <a:avLst/>
          </a:prstGeom>
        </p:spPr>
        <p:txBody>
          <a:bodyPr wrap="square">
            <a:spAutoFit/>
          </a:bodyPr>
          <a:lstStyle/>
          <a:p>
            <a:pPr algn="l"/>
            <a:r>
              <a:rPr lang="en-US" sz="2000" dirty="0" smtClean="0">
                <a:latin typeface="Arial Narrow" pitchFamily="34" charset="0"/>
              </a:rPr>
              <a:t>Basics of localized surface </a:t>
            </a:r>
            <a:r>
              <a:rPr lang="en-US" sz="2000" dirty="0" err="1" smtClean="0">
                <a:latin typeface="Arial Narrow" pitchFamily="34" charset="0"/>
              </a:rPr>
              <a:t>plasmon</a:t>
            </a:r>
            <a:r>
              <a:rPr lang="en-US" sz="2000" dirty="0" smtClean="0">
                <a:latin typeface="Arial Narrow" pitchFamily="34" charset="0"/>
              </a:rPr>
              <a:t> resonance (LSPR) of gold nanoparticles due to collective oscillation of surface electrons with incident light at a specific wavelength.</a:t>
            </a:r>
            <a:endParaRPr lang="ar-IQ" sz="2000" dirty="0">
              <a:latin typeface="Arial Narrow" pitchFamily="34" charset="0"/>
            </a:endParaRPr>
          </a:p>
        </p:txBody>
      </p:sp>
    </p:spTree>
    <p:extLst>
      <p:ext uri="{BB962C8B-B14F-4D97-AF65-F5344CB8AC3E}">
        <p14:creationId xmlns:p14="http://schemas.microsoft.com/office/powerpoint/2010/main" val="212198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 Nanoparticles Absorb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55083"/>
            <a:ext cx="7704855" cy="3006411"/>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67544" y="3429000"/>
            <a:ext cx="8136904" cy="646331"/>
          </a:xfrm>
          <a:prstGeom prst="rect">
            <a:avLst/>
          </a:prstGeom>
        </p:spPr>
        <p:txBody>
          <a:bodyPr wrap="square">
            <a:spAutoFit/>
          </a:bodyPr>
          <a:lstStyle/>
          <a:p>
            <a:pPr algn="l"/>
            <a:r>
              <a:rPr lang="en-US" dirty="0" smtClean="0"/>
              <a:t>Figure 1</a:t>
            </a:r>
            <a:r>
              <a:rPr lang="en-US" dirty="0" smtClean="0">
                <a:latin typeface="Arial Narrow" pitchFamily="34" charset="0"/>
              </a:rPr>
              <a:t>. Gold nanoparticle size </a:t>
            </a:r>
            <a:r>
              <a:rPr lang="en-US" dirty="0" err="1" smtClean="0">
                <a:latin typeface="Arial Narrow" pitchFamily="34" charset="0"/>
              </a:rPr>
              <a:t>dependant</a:t>
            </a:r>
            <a:r>
              <a:rPr lang="en-US" dirty="0" smtClean="0">
                <a:latin typeface="Arial Narrow" pitchFamily="34" charset="0"/>
              </a:rPr>
              <a:t> surface </a:t>
            </a:r>
            <a:r>
              <a:rPr lang="en-US" dirty="0" err="1" smtClean="0">
                <a:latin typeface="Arial Narrow" pitchFamily="34" charset="0"/>
              </a:rPr>
              <a:t>plasmon</a:t>
            </a:r>
            <a:r>
              <a:rPr lang="en-US" dirty="0" smtClean="0">
                <a:latin typeface="Arial Narrow" pitchFamily="34" charset="0"/>
              </a:rPr>
              <a:t> resonance. Note the red-shift of the absorption maximum as the gold nanoparticle size increases</a:t>
            </a:r>
            <a:r>
              <a:rPr lang="en-US" dirty="0" smtClean="0"/>
              <a:t>.</a:t>
            </a:r>
            <a:endParaRPr lang="ar-IQ" dirty="0"/>
          </a:p>
        </p:txBody>
      </p:sp>
    </p:spTree>
    <p:extLst>
      <p:ext uri="{BB962C8B-B14F-4D97-AF65-F5344CB8AC3E}">
        <p14:creationId xmlns:p14="http://schemas.microsoft.com/office/powerpoint/2010/main" val="257558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ld Nanoparticles Absorbance Different Sh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424936" cy="2447926"/>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67544" y="3429000"/>
            <a:ext cx="8352928" cy="923330"/>
          </a:xfrm>
          <a:prstGeom prst="rect">
            <a:avLst/>
          </a:prstGeom>
        </p:spPr>
        <p:txBody>
          <a:bodyPr wrap="square">
            <a:spAutoFit/>
          </a:bodyPr>
          <a:lstStyle/>
          <a:p>
            <a:pPr algn="l"/>
            <a:r>
              <a:rPr lang="en-US" dirty="0" smtClean="0">
                <a:latin typeface="Arial Narrow" pitchFamily="34" charset="0"/>
              </a:rPr>
              <a:t> Gold nanoparticle shape </a:t>
            </a:r>
            <a:r>
              <a:rPr lang="en-US" dirty="0" err="1" smtClean="0">
                <a:latin typeface="Arial Narrow" pitchFamily="34" charset="0"/>
              </a:rPr>
              <a:t>dependant</a:t>
            </a:r>
            <a:r>
              <a:rPr lang="en-US" dirty="0" smtClean="0">
                <a:latin typeface="Arial Narrow" pitchFamily="34" charset="0"/>
              </a:rPr>
              <a:t> localized surface </a:t>
            </a:r>
            <a:r>
              <a:rPr lang="en-US" dirty="0" err="1" smtClean="0">
                <a:latin typeface="Arial Narrow" pitchFamily="34" charset="0"/>
              </a:rPr>
              <a:t>plasmon</a:t>
            </a:r>
            <a:r>
              <a:rPr lang="en-US" dirty="0" smtClean="0">
                <a:latin typeface="Arial Narrow" pitchFamily="34" charset="0"/>
              </a:rPr>
              <a:t> resonance as indicated by the visual appearance and UV-VIS spectra of spherical (A), and urchin-shaped (B) gold nanoparticles ("spiky gold").</a:t>
            </a:r>
            <a:endParaRPr lang="ar-IQ" dirty="0">
              <a:latin typeface="Arial Narrow" pitchFamily="34" charset="0"/>
            </a:endParaRPr>
          </a:p>
        </p:txBody>
      </p:sp>
    </p:spTree>
    <p:extLst>
      <p:ext uri="{BB962C8B-B14F-4D97-AF65-F5344CB8AC3E}">
        <p14:creationId xmlns:p14="http://schemas.microsoft.com/office/powerpoint/2010/main" val="160535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uv-vis spectrophotometer and&quot; nanoparticles shap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7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7992888" cy="561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03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يجة بحث الصور عن x-ray diffraction  صور للجه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652826"/>
            <a:ext cx="7560839" cy="34451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492549"/>
            <a:ext cx="3168352" cy="178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0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milano\AppData\Local\Microsoft\Windows\Temporary Internet Files\Content.Word\neeran.jpg"/>
          <p:cNvPicPr/>
          <p:nvPr/>
        </p:nvPicPr>
        <p:blipFill>
          <a:blip r:embed="rId2"/>
          <a:srcRect/>
          <a:stretch>
            <a:fillRect/>
          </a:stretch>
        </p:blipFill>
        <p:spPr bwMode="auto">
          <a:xfrm>
            <a:off x="683569" y="1052736"/>
            <a:ext cx="7848872" cy="3876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07504" y="5552657"/>
            <a:ext cx="6768751" cy="369332"/>
          </a:xfrm>
          <a:prstGeom prst="rect">
            <a:avLst/>
          </a:prstGeom>
        </p:spPr>
        <p:txBody>
          <a:bodyPr wrap="square">
            <a:spAutoFit/>
          </a:bodyPr>
          <a:lstStyle/>
          <a:p>
            <a:pPr algn="l"/>
            <a:r>
              <a:rPr lang="en-US" dirty="0" smtClean="0"/>
              <a:t>Debye–</a:t>
            </a:r>
            <a:r>
              <a:rPr lang="en-US" dirty="0" err="1" smtClean="0"/>
              <a:t>Scherrer</a:t>
            </a:r>
            <a:r>
              <a:rPr lang="en-US" dirty="0" smtClean="0"/>
              <a:t> formula, D = k</a:t>
            </a:r>
            <a:r>
              <a:rPr lang="el-GR" dirty="0" smtClean="0"/>
              <a:t>λ/β</a:t>
            </a:r>
            <a:r>
              <a:rPr lang="en-US" dirty="0" err="1" smtClean="0"/>
              <a:t>cos</a:t>
            </a:r>
            <a:r>
              <a:rPr lang="el-GR" dirty="0" smtClean="0"/>
              <a:t>θ, </a:t>
            </a:r>
            <a:endParaRPr lang="ar-IQ" dirty="0"/>
          </a:p>
        </p:txBody>
      </p:sp>
    </p:spTree>
    <p:extLst>
      <p:ext uri="{BB962C8B-B14F-4D97-AF65-F5344CB8AC3E}">
        <p14:creationId xmlns:p14="http://schemas.microsoft.com/office/powerpoint/2010/main" val="3110432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263</TotalTime>
  <Words>443</Words>
  <Application>Microsoft Office PowerPoint</Application>
  <PresentationFormat>عرض على الشاشة (3:4)‏</PresentationFormat>
  <Paragraphs>25</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أوستن</vt:lpstr>
      <vt:lpstr>Characterization of Nanoparticles</vt:lpstr>
      <vt:lpstr>Ultraviolet-Visible (UV-Vis) Spectroscopy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Characerization of Nanoparticles</dc:title>
  <dc:creator>the moon</dc:creator>
  <cp:lastModifiedBy>the moon</cp:lastModifiedBy>
  <cp:revision>21</cp:revision>
  <dcterms:created xsi:type="dcterms:W3CDTF">2017-03-14T16:50:36Z</dcterms:created>
  <dcterms:modified xsi:type="dcterms:W3CDTF">2017-03-19T18:19:49Z</dcterms:modified>
</cp:coreProperties>
</file>