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74" r:id="rId3"/>
    <p:sldId id="273" r:id="rId4"/>
    <p:sldId id="258" r:id="rId5"/>
    <p:sldId id="267" r:id="rId6"/>
    <p:sldId id="280" r:id="rId7"/>
    <p:sldId id="278" r:id="rId8"/>
    <p:sldId id="279" r:id="rId9"/>
    <p:sldId id="268" r:id="rId10"/>
    <p:sldId id="266" r:id="rId11"/>
    <p:sldId id="264" r:id="rId12"/>
    <p:sldId id="265" r:id="rId13"/>
    <p:sldId id="271" r:id="rId14"/>
    <p:sldId id="263" r:id="rId15"/>
    <p:sldId id="259" r:id="rId16"/>
    <p:sldId id="260" r:id="rId17"/>
    <p:sldId id="261" r:id="rId18"/>
    <p:sldId id="262" r:id="rId19"/>
    <p:sldId id="272" r:id="rId20"/>
    <p:sldId id="270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99FF"/>
    <a:srgbClr val="CCCCFF"/>
    <a:srgbClr val="FFCCFF"/>
    <a:srgbClr val="99FF99"/>
    <a:srgbClr val="FFCC99"/>
    <a:srgbClr val="99FFCC"/>
    <a:srgbClr val="4FD1FF"/>
    <a:srgbClr val="36CAA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D2D528-0712-4452-AC4F-5CD60FE0C0F3}" type="datetimeFigureOut">
              <a:rPr lang="ar-IQ" smtClean="0"/>
              <a:t>23/08/1442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7A30B5-9542-4A4E-AEC2-B9DF9A84D3FB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58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latin typeface="Browallia New" pitchFamily="34" charset="-34"/>
              </a:rPr>
              <a:t/>
            </a:r>
            <a:br>
              <a:rPr lang="ar-IQ" dirty="0" smtClean="0">
                <a:latin typeface="Browallia New" pitchFamily="34" charset="-34"/>
              </a:rPr>
            </a:br>
            <a:r>
              <a:rPr lang="en-US" sz="4000" cap="none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How to Read or Write</a:t>
            </a:r>
            <a:r>
              <a:rPr lang="ar-IQ" sz="4000" cap="none" dirty="0" smtClean="0">
                <a:solidFill>
                  <a:schemeClr val="bg1"/>
                </a:solidFill>
                <a:latin typeface="Browallia New" pitchFamily="34" charset="-34"/>
              </a:rPr>
              <a:t/>
            </a:r>
            <a:br>
              <a:rPr lang="ar-IQ" sz="4000" cap="none" dirty="0" smtClean="0">
                <a:solidFill>
                  <a:schemeClr val="bg1"/>
                </a:solidFill>
                <a:latin typeface="Browallia New" pitchFamily="34" charset="-34"/>
              </a:rPr>
            </a:br>
            <a:r>
              <a:rPr lang="en-US" sz="4000" cap="none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Chromosomal Analysis report </a:t>
            </a:r>
            <a:r>
              <a:rPr lang="en-US" sz="4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!  </a:t>
            </a:r>
            <a:endParaRPr lang="ar-IQ" sz="4000" dirty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1" y="494116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cs typeface="Browallia New" pitchFamily="34" charset="-34"/>
              </a:rPr>
              <a:t>Asmaa A. Almukhtar  .PHD  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cs typeface="Browallia New" pitchFamily="34" charset="-34"/>
              </a:rPr>
              <a:t>Lecturer  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cs typeface="Browallia New" pitchFamily="34" charset="-34"/>
              </a:rPr>
              <a:t>Medical Genetic Department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cs typeface="Browallia New" pitchFamily="34" charset="-34"/>
              </a:rPr>
              <a:t>ICCMGR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cs typeface="Browallia New" pitchFamily="34" charset="-34"/>
              </a:rPr>
              <a:t>2021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1"/>
            <a:ext cx="84249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4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Numerical Abnormalities </a:t>
            </a:r>
            <a:endParaRPr lang="ar-IQ" dirty="0">
              <a:solidFill>
                <a:schemeClr val="bg2">
                  <a:lumMod val="25000"/>
                </a:schemeClr>
              </a:solidFill>
              <a:latin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3675705"/>
            <a:ext cx="3137362" cy="530557"/>
          </a:xfrm>
        </p:spPr>
        <p:txBody>
          <a:bodyPr>
            <a:normAutofit fontScale="85000" lnSpcReduction="10000"/>
          </a:bodyPr>
          <a:lstStyle/>
          <a:p>
            <a:pPr marL="1828800" lvl="4" indent="0">
              <a:buNone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47,XY,+21</a:t>
            </a:r>
          </a:p>
          <a:p>
            <a:pPr marL="1828800" lvl="4" indent="0" algn="l" rtl="0">
              <a:buNone/>
            </a:pPr>
            <a:endParaRPr lang="ar-IQ" dirty="0">
              <a:latin typeface="Comic Sans MS" pitchFamily="66" charset="0"/>
            </a:endParaRPr>
          </a:p>
        </p:txBody>
      </p:sp>
      <p:pic>
        <p:nvPicPr>
          <p:cNvPr id="5122" name="Picture 2" descr="E:\2013 searchs\Down syn\cell trisomy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9658"/>
            <a:ext cx="3404483" cy="30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013 searchs\Down syn\karyotype of d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926"/>
            <a:ext cx="3731882" cy="25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4221088"/>
            <a:ext cx="7992888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000" dirty="0" err="1" smtClean="0">
                <a:latin typeface="Browallia New" pitchFamily="34" charset="-34"/>
                <a:cs typeface="Browallia New" pitchFamily="34" charset="-34"/>
              </a:rPr>
              <a:t>Ploidy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level ,sex chromosome,(+) or (-) </a:t>
            </a:r>
            <a:r>
              <a:rPr lang="en-US" sz="2000" dirty="0" err="1" smtClean="0">
                <a:latin typeface="Browallia New" pitchFamily="34" charset="-34"/>
                <a:cs typeface="Browallia New" pitchFamily="34" charset="-34"/>
              </a:rPr>
              <a:t>befor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a chromosome is indicate to gain or loss of particular chromosome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000" dirty="0" err="1" smtClean="0">
                <a:latin typeface="Browallia New" pitchFamily="34" charset="-34"/>
                <a:cs typeface="Browallia New" pitchFamily="34" charset="-34"/>
              </a:rPr>
              <a:t>e.g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26,X,+4,+6,+21</a:t>
            </a:r>
          </a:p>
          <a:p>
            <a:pPr algn="l" rtl="0"/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A near haploid karyotype with 2 copies of chromosomes,4,6,21 and single copy of rest chromosomes</a:t>
            </a:r>
          </a:p>
          <a:p>
            <a:pPr algn="l" rtl="0"/>
            <a:r>
              <a:rPr lang="en-US" sz="2000" dirty="0" err="1" smtClean="0">
                <a:latin typeface="Browallia New" pitchFamily="34" charset="-34"/>
                <a:cs typeface="Browallia New" pitchFamily="34" charset="-34"/>
              </a:rPr>
              <a:t>e.g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  71,XXX,+8,+10</a:t>
            </a:r>
          </a:p>
          <a:p>
            <a:pPr algn="l" rtl="0"/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A near triploid karyotype with four copies of chromosome8, and 10and three copies of rest chromosomes</a:t>
            </a:r>
          </a:p>
          <a:p>
            <a:pPr algn="l" rtl="0"/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Quiz: 48,XX,+X,+14…..?</a:t>
            </a:r>
          </a:p>
          <a:p>
            <a:pPr algn="l" rtl="0"/>
            <a:endParaRPr lang="ar-IQ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93" y="-200431"/>
            <a:ext cx="8229600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Structural Abnormalities</a:t>
            </a:r>
            <a:endParaRPr lang="ar-IQ" cap="none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957693"/>
            <a:ext cx="3780532" cy="22202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57693"/>
            <a:ext cx="3562808" cy="218079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8487"/>
            <a:ext cx="831532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27242" cy="968667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Types of Structural Changes</a:t>
            </a:r>
            <a:endParaRPr lang="ar-IQ" cap="none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73" y="3933056"/>
            <a:ext cx="2477899" cy="234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2560405" cy="239765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1" y="1316924"/>
            <a:ext cx="3528392" cy="239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5793"/>
            <a:ext cx="2899258" cy="23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43" y="1288707"/>
            <a:ext cx="3117399" cy="239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9798" y="3384600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latin typeface="Comic Sans MS" pitchFamily="66" charset="0"/>
              </a:rPr>
              <a:t>2 breaks at one side</a:t>
            </a:r>
            <a:endParaRPr lang="en-US" sz="105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4588" y="3384600"/>
            <a:ext cx="2236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latin typeface="Comic Sans MS" pitchFamily="66" charset="0"/>
              </a:rPr>
              <a:t>2 breaks at different side</a:t>
            </a:r>
            <a:endParaRPr lang="en-US" sz="105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9" y="6087035"/>
            <a:ext cx="1136845" cy="22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7623"/>
            <a:ext cx="1813890" cy="28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57" y="1772816"/>
            <a:ext cx="3738736" cy="51005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1" y="3068960"/>
            <a:ext cx="4568418" cy="30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" y="517322"/>
            <a:ext cx="8328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573" y="2493113"/>
            <a:ext cx="382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One break in centromere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58" y="1412776"/>
            <a:ext cx="3103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Symbols and abbreviated terms</a:t>
            </a:r>
            <a:endParaRPr lang="ar-IQ" sz="3600" b="1" cap="none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del = deletion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der = derivative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dup = duplication</a:t>
            </a:r>
          </a:p>
          <a:p>
            <a:pPr marL="0" indent="0" algn="l" rtl="0">
              <a:buNone/>
            </a:pPr>
            <a:r>
              <a:rPr lang="en-US" sz="2600" dirty="0" err="1">
                <a:latin typeface="Batang" pitchFamily="18" charset="-127"/>
                <a:ea typeface="Batang" pitchFamily="18" charset="-127"/>
              </a:rPr>
              <a:t>inv</a:t>
            </a:r>
            <a:r>
              <a:rPr lang="en-US" sz="2600" dirty="0">
                <a:latin typeface="Batang" pitchFamily="18" charset="-127"/>
                <a:ea typeface="Batang" pitchFamily="18" charset="-127"/>
              </a:rPr>
              <a:t> = inversion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ins = insertion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t = translocation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add = additional material of unknown origin</a:t>
            </a: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mar = marker chromosome of unknown  origin</a:t>
            </a:r>
          </a:p>
          <a:p>
            <a:pPr marL="0" indent="0" algn="l" rtl="0">
              <a:buNone/>
            </a:pPr>
            <a:r>
              <a:rPr lang="en-US" sz="2600" dirty="0" err="1" smtClean="0">
                <a:latin typeface="Batang" pitchFamily="18" charset="-127"/>
                <a:ea typeface="Batang" pitchFamily="18" charset="-127"/>
              </a:rPr>
              <a:t>dmin</a:t>
            </a:r>
            <a:r>
              <a:rPr lang="en-US" sz="2600" dirty="0" smtClean="0">
                <a:latin typeface="Batang" pitchFamily="18" charset="-127"/>
                <a:ea typeface="Batang" pitchFamily="18" charset="-127"/>
              </a:rPr>
              <a:t> = double minute</a:t>
            </a:r>
            <a:endParaRPr lang="en-US" sz="2600" dirty="0">
              <a:latin typeface="Batang" pitchFamily="18" charset="-127"/>
              <a:ea typeface="Batang" pitchFamily="18" charset="-127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Batang" pitchFamily="18" charset="-127"/>
                <a:ea typeface="Batang" pitchFamily="18" charset="-127"/>
              </a:rPr>
              <a:t>i = </a:t>
            </a:r>
            <a:r>
              <a:rPr lang="en-US" sz="2600" dirty="0" err="1" smtClean="0">
                <a:latin typeface="Batang" pitchFamily="18" charset="-127"/>
                <a:ea typeface="Batang" pitchFamily="18" charset="-127"/>
              </a:rPr>
              <a:t>isochromosome</a:t>
            </a:r>
            <a:endParaRPr lang="en-US" sz="2600" dirty="0" smtClean="0">
              <a:latin typeface="Batang" pitchFamily="18" charset="-127"/>
              <a:ea typeface="Batang" pitchFamily="18" charset="-127"/>
            </a:endParaRPr>
          </a:p>
          <a:p>
            <a:pPr marL="0" indent="0" algn="l" rtl="0">
              <a:buNone/>
            </a:pPr>
            <a:r>
              <a:rPr lang="en-US" sz="2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600" dirty="0" smtClean="0">
                <a:latin typeface="Batang" pitchFamily="18" charset="-127"/>
                <a:ea typeface="Batang" pitchFamily="18" charset="-127"/>
              </a:rPr>
              <a:t>*when there are more than defect at the same chromosome then write the defect according alphabetical order within the complex karyotype</a:t>
            </a:r>
          </a:p>
          <a:p>
            <a:pPr marL="0" indent="0" algn="l" rtl="0">
              <a:buNone/>
            </a:pPr>
            <a:endParaRPr lang="ar-IQ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algn="l" rtl="0"/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algn="l" rtl="0"/>
            <a:r>
              <a:rPr lang="en-US" dirty="0" smtClean="0">
                <a:latin typeface="Batang" pitchFamily="18" charset="-127"/>
                <a:ea typeface="Batang" pitchFamily="18" charset="-127"/>
              </a:rPr>
              <a:t>Normal karyotype and normal variable chromosome features.</a:t>
            </a:r>
          </a:p>
          <a:p>
            <a:pPr algn="l" rtl="0"/>
            <a:r>
              <a:rPr lang="en-US" dirty="0" smtClean="0">
                <a:latin typeface="Batang" pitchFamily="18" charset="-127"/>
                <a:ea typeface="Batang" pitchFamily="18" charset="-127"/>
              </a:rPr>
              <a:t>Karyotype with one or two changes.</a:t>
            </a:r>
          </a:p>
          <a:p>
            <a:pPr algn="l" rtl="0"/>
            <a:r>
              <a:rPr lang="en-US" dirty="0" smtClean="0">
                <a:latin typeface="Batang" pitchFamily="18" charset="-127"/>
                <a:ea typeface="Batang" pitchFamily="18" charset="-127"/>
              </a:rPr>
              <a:t>Karyotype with more than two changes. </a:t>
            </a:r>
          </a:p>
          <a:p>
            <a:pPr algn="l" rtl="0"/>
            <a:r>
              <a:rPr lang="en-US" dirty="0" smtClean="0">
                <a:latin typeface="Batang" pitchFamily="18" charset="-127"/>
                <a:ea typeface="Batang" pitchFamily="18" charset="-127"/>
              </a:rPr>
              <a:t>Complex karyotype.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4219180" cy="19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Normal karyotype and normal variable chromosome features</a:t>
            </a:r>
            <a:r>
              <a:rPr lang="en-US" cap="none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ar-IQ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6" y="1628800"/>
            <a:ext cx="8039744" cy="5141168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2400" dirty="0" smtClean="0">
                <a:solidFill>
                  <a:srgbClr val="011906"/>
                </a:solidFill>
                <a:latin typeface="Batang" pitchFamily="18" charset="-127"/>
                <a:ea typeface="Batang" pitchFamily="18" charset="-127"/>
              </a:rPr>
              <a:t>Variation in </a:t>
            </a:r>
            <a:r>
              <a:rPr lang="en-US" sz="2400" dirty="0" err="1" smtClean="0">
                <a:solidFill>
                  <a:srgbClr val="011906"/>
                </a:solidFill>
                <a:latin typeface="Batang" pitchFamily="18" charset="-127"/>
                <a:ea typeface="Batang" pitchFamily="18" charset="-127"/>
              </a:rPr>
              <a:t>Heterochromoatic</a:t>
            </a:r>
            <a:r>
              <a:rPr lang="en-US" sz="2400" dirty="0" smtClean="0">
                <a:solidFill>
                  <a:srgbClr val="011906"/>
                </a:solidFill>
                <a:latin typeface="Batang" pitchFamily="18" charset="-127"/>
                <a:ea typeface="Batang" pitchFamily="18" charset="-127"/>
              </a:rPr>
              <a:t> segment ,Satellites Stalks and Satellites.</a:t>
            </a:r>
          </a:p>
          <a:p>
            <a:pPr algn="l" rtl="0"/>
            <a:r>
              <a:rPr lang="en-US" sz="2400" dirty="0" smtClean="0">
                <a:solidFill>
                  <a:srgbClr val="011906"/>
                </a:solidFill>
                <a:latin typeface="Batang" pitchFamily="18" charset="-127"/>
                <a:ea typeface="Batang" pitchFamily="18" charset="-127"/>
              </a:rPr>
              <a:t>Heterochromatin(1,3,6,9,16,22,X,Y).</a:t>
            </a:r>
          </a:p>
          <a:p>
            <a:pPr algn="l" rtl="0"/>
            <a:r>
              <a:rPr lang="en-US" sz="2400" dirty="0" smtClean="0">
                <a:solidFill>
                  <a:srgbClr val="011906"/>
                </a:solidFill>
                <a:latin typeface="Batang" pitchFamily="18" charset="-127"/>
                <a:ea typeface="Batang" pitchFamily="18" charset="-127"/>
              </a:rPr>
              <a:t>Satellites (13,14,15,21,22,Y) </a:t>
            </a:r>
          </a:p>
          <a:p>
            <a:pPr marL="0" indent="0" algn="l" rtl="0">
              <a:buNone/>
            </a:pPr>
            <a:r>
              <a:rPr lang="en-US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16qh+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(increase in length of the heterochromatin on the long arm of chromosome 16).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21ps+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( increase in length of satellite on the short arm of chromosome 21)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Yqh</a:t>
            </a:r>
            <a:r>
              <a:rPr lang="en-US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(decrease in length of long arm of chromosome y).</a:t>
            </a:r>
          </a:p>
          <a:p>
            <a:pPr marL="0" indent="0" algn="l" rtl="0">
              <a:buNone/>
            </a:pPr>
            <a:endParaRPr lang="ar-IQ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1143000"/>
          </a:xfrm>
        </p:spPr>
        <p:txBody>
          <a:bodyPr>
            <a:normAutofit/>
          </a:bodyPr>
          <a:lstStyle/>
          <a:p>
            <a:pPr algn="l" rtl="0"/>
            <a:r>
              <a:rPr lang="en-US" b="1" cap="none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Karyotype with one or two changes</a:t>
            </a:r>
            <a:endParaRPr lang="ar-IQ" b="1" cap="none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69,XXX,del(7)(p11.2)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Two normal chromosomes 7 and one with a deletion of a short arm</a:t>
            </a:r>
          </a:p>
          <a:p>
            <a:pPr algn="l" rtl="0"/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45,XX,dic(13;15)(q22;q24)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A  one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dicentric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chromosome replaces two normal chromosomes 13,15</a:t>
            </a:r>
          </a:p>
          <a:p>
            <a:pPr algn="l" rtl="0"/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46,XX,inv(3)(q21q26.2)</a:t>
            </a:r>
          </a:p>
          <a:p>
            <a:pPr marL="0" indent="0">
              <a:buNone/>
            </a:pPr>
            <a:r>
              <a:rPr lang="en-US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the karyotype should be written as 46,XX,-3,+inv(3)(</a:t>
            </a:r>
            <a:r>
              <a:rPr lang="en-US" sz="2400" dirty="0">
                <a:latin typeface="Batang" pitchFamily="18" charset="-127"/>
                <a:ea typeface="Batang" pitchFamily="18" charset="-127"/>
              </a:rPr>
              <a:t>q21q26.2)</a:t>
            </a: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An inversion in one copy of chromosome 3</a:t>
            </a:r>
          </a:p>
          <a:p>
            <a:pPr algn="l" rtl="0"/>
            <a:endParaRPr lang="ar-IQ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6" y="404664"/>
            <a:ext cx="8686800" cy="18582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cap="none" dirty="0" smtClean="0">
                <a:latin typeface="Comic Sans MS" pitchFamily="66" charset="0"/>
              </a:rPr>
              <a:t/>
            </a:r>
            <a:br>
              <a:rPr lang="en-US" cap="none" dirty="0" smtClean="0">
                <a:latin typeface="Comic Sans MS" pitchFamily="66" charset="0"/>
              </a:rPr>
            </a:br>
            <a:r>
              <a:rPr lang="en-US" cap="none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Complex  karyotype </a:t>
            </a:r>
            <a:r>
              <a:rPr lang="en-US" sz="4000" cap="none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karyotype</a:t>
            </a:r>
            <a:r>
              <a:rPr lang="en-US" sz="4000" cap="none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 with more than two changes </a:t>
            </a:r>
            <a:endParaRPr lang="ar-IQ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57668"/>
            <a:ext cx="8229600" cy="4353347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46,XX,der(1)t(1;3)(p32;q21)t(1;11)(q25;q13)</a:t>
            </a:r>
          </a:p>
          <a:p>
            <a:pPr algn="l" rtl="0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45,XX,der(5,7)t(3;5)(q21;q22)t(3;7)(q29:p13)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160240" cy="28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Mosaic:</a:t>
            </a:r>
          </a:p>
          <a:p>
            <a:pPr marL="0" indent="0" algn="l" rtl="0">
              <a:buNone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      46,XX [20]+46,XX,del 6p[5].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Means 80% of cells were normal, while 25% of the cells with structural defect in short arm of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ch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6.</a:t>
            </a:r>
          </a:p>
          <a:p>
            <a:pPr marL="0" indent="0" algn="l" rtl="0">
              <a:buNone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     47,XX,+21 [30]+46,XX [2].</a:t>
            </a:r>
          </a:p>
          <a:p>
            <a:pPr marL="0" indent="0" algn="l" rtl="0">
              <a:buNone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Means 93% of cells gain additional copy of </a:t>
            </a:r>
            <a:r>
              <a:rPr lang="en-US" dirty="0" err="1" smtClean="0">
                <a:latin typeface="Browallia New" pitchFamily="34" charset="-34"/>
                <a:cs typeface="Browallia New" pitchFamily="34" charset="-34"/>
              </a:rPr>
              <a:t>ch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21(Down syndrome),while 7%       of the cells were normal.</a:t>
            </a:r>
            <a:endParaRPr lang="ar-IQ" dirty="0">
              <a:latin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5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How to read karyotype?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Need to know chromosomal structure and composition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What is the karyotype?(photograph)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What is the karyotyping?(process)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What are the normal chromosomes </a:t>
            </a:r>
            <a:r>
              <a:rPr lang="en-US" sz="2400" dirty="0" err="1" smtClean="0">
                <a:latin typeface="Browallia New" pitchFamily="34" charset="-34"/>
                <a:cs typeface="Browallia New" pitchFamily="34" charset="-34"/>
              </a:rPr>
              <a:t>vs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 chromosomal changes?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The variable features of normal chromosomes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Complex karyotype.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l" rtl="0"/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How to write the chromosomal analysis report?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The symbols and  abbreviates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The order for writing the diagnostic chromosomes</a:t>
            </a:r>
            <a:endParaRPr lang="ar-IQ" sz="2400" dirty="0">
              <a:latin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77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4978896" cy="122899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cap="none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Chromosomes are DNA Molecule and Histone Proteins</a:t>
            </a:r>
            <a:endParaRPr lang="ar-IQ" sz="2800" cap="none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21" y="980728"/>
            <a:ext cx="1931984" cy="266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2040"/>
            <a:ext cx="35544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21" y="3501008"/>
            <a:ext cx="1970720" cy="200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2068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Chromosomal  Parts</a:t>
            </a:r>
            <a:endParaRPr lang="ar-IQ" cap="none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029700" cy="40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" y="1196752"/>
            <a:ext cx="4336664" cy="30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957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224" y="476672"/>
            <a:ext cx="803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Metaphases with solid chromosomes</a:t>
            </a:r>
            <a:endParaRPr lang="ar-IQ" sz="2400" b="1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786" y="841066"/>
            <a:ext cx="6011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Numecaluture  without banding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540568" y="1513397"/>
            <a:ext cx="5583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Submetacentric,   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Metacentric,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 Acrocentric</a:t>
            </a:r>
            <a:endParaRPr lang="en-US" sz="28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6" y="2708920"/>
            <a:ext cx="3786221" cy="244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01086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3172"/>
            <a:ext cx="309721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176587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24321"/>
            <a:ext cx="7920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Metaphases were treated with Trypsin and Giemsa Stain  for Banding</a:t>
            </a:r>
            <a:endParaRPr lang="ar-IQ" sz="2400" b="1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50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5979"/>
            <a:ext cx="802838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61" y="1772816"/>
            <a:ext cx="4564355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 group:1,2,3</a:t>
            </a:r>
          </a:p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B group:4,5</a:t>
            </a:r>
          </a:p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C group:6,7,8,9,10,11,12,X</a:t>
            </a:r>
          </a:p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D group:13,14,15</a:t>
            </a:r>
          </a:p>
          <a:p>
            <a:pPr algn="l" rtl="0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E group :16,17,18</a:t>
            </a:r>
          </a:p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F group:19,20</a:t>
            </a:r>
          </a:p>
          <a:p>
            <a:pPr algn="l"/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G group: 21,22,Y </a:t>
            </a:r>
          </a:p>
          <a:p>
            <a:pPr algn="l"/>
            <a:endParaRPr lang="ar-IQ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661" y="236428"/>
            <a:ext cx="88390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>
                <a:latin typeface="Browallia New" pitchFamily="34" charset="-34"/>
                <a:cs typeface="Browallia New" pitchFamily="34" charset="-34"/>
              </a:rPr>
              <a:t>Numecaluture  without banding</a:t>
            </a:r>
            <a:endParaRPr lang="ar-IQ" sz="4800" dirty="0">
              <a:latin typeface="Browallia New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42149"/>
            <a:ext cx="4446873" cy="44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4279</TotalTime>
  <Words>532</Words>
  <Application>Microsoft Office PowerPoint</Application>
  <PresentationFormat>عرض على الشاشة (3:4)‏</PresentationFormat>
  <Paragraphs>86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Opulent</vt:lpstr>
      <vt:lpstr> How to Read or Write Chromosomal Analysis report !  </vt:lpstr>
      <vt:lpstr>عرض تقديمي في PowerPoint</vt:lpstr>
      <vt:lpstr>Chromosomes are DNA Molecule and Histone Proteins</vt:lpstr>
      <vt:lpstr>Chromosomal  Parts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Numerical Abnormalities </vt:lpstr>
      <vt:lpstr>Structural Abnormalities</vt:lpstr>
      <vt:lpstr>Types of Structural Changes</vt:lpstr>
      <vt:lpstr>عرض تقديمي في PowerPoint</vt:lpstr>
      <vt:lpstr>Symbols and abbreviated terms</vt:lpstr>
      <vt:lpstr>عرض تقديمي في PowerPoint</vt:lpstr>
      <vt:lpstr>Normal karyotype and normal variable chromosome features. </vt:lpstr>
      <vt:lpstr>Karyotype with one or two changes</vt:lpstr>
      <vt:lpstr>       Complex  karyotype karyotype with more than two changes 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قراءة التحليل الكروموسومي how to read chromosal analysis</dc:title>
  <dc:creator>a</dc:creator>
  <cp:lastModifiedBy>Maher</cp:lastModifiedBy>
  <cp:revision>66</cp:revision>
  <dcterms:created xsi:type="dcterms:W3CDTF">2014-04-18T14:16:50Z</dcterms:created>
  <dcterms:modified xsi:type="dcterms:W3CDTF">2021-04-06T08:23:33Z</dcterms:modified>
</cp:coreProperties>
</file>